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78" r:id="rId3"/>
    <p:sldId id="262" r:id="rId4"/>
    <p:sldId id="263" r:id="rId5"/>
    <p:sldId id="264" r:id="rId6"/>
    <p:sldId id="267" r:id="rId7"/>
    <p:sldId id="279" r:id="rId8"/>
    <p:sldId id="280" r:id="rId9"/>
    <p:sldId id="282" r:id="rId10"/>
    <p:sldId id="281" r:id="rId11"/>
    <p:sldId id="283" r:id="rId12"/>
    <p:sldId id="284" r:id="rId13"/>
    <p:sldId id="274" r:id="rId14"/>
    <p:sldId id="275" r:id="rId15"/>
    <p:sldId id="276" r:id="rId16"/>
    <p:sldId id="277" r:id="rId17"/>
    <p:sldId id="286" r:id="rId18"/>
    <p:sldId id="285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C38E3B-9713-4B8E-B5D9-0AB3871C57A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0ECB404-95D3-46C9-9704-9A9637C2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 царстве математики</a:t>
            </a:r>
            <a:endParaRPr lang="ru-RU" sz="6600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0" name="AutoShape 8" descr="http://ctv7.ru/sites/default/files/matematik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6" name="Picture 14" descr="http://www.woodbridgehigh.co.uk/_files/images/382711BFA4D72BEE23F35601E72F5CC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14752"/>
            <a:ext cx="3618563" cy="2686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357298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Запишите все известные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формулы из курса алгебры и геометрии по словесному описанию.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chool5zeya.ru/attachments/Image/123.jpg?template=generic"/>
          <p:cNvPicPr>
            <a:picLocks noChangeAspect="1" noChangeArrowheads="1"/>
          </p:cNvPicPr>
          <p:nvPr/>
        </p:nvPicPr>
        <p:blipFill>
          <a:blip r:embed="rId2" cstate="print"/>
          <a:srcRect b="11321"/>
          <a:stretch>
            <a:fillRect/>
          </a:stretch>
        </p:blipFill>
        <p:spPr bwMode="auto">
          <a:xfrm>
            <a:off x="2000232" y="2357430"/>
            <a:ext cx="5048285" cy="335758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472" y="500042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Знатоки формул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m0-tub-ru.yandex.net/i?id=84f0c7e0a894e8827594d1a2107d0d22&amp;n=13"/>
          <p:cNvPicPr>
            <a:picLocks noChangeAspect="1" noChangeArrowheads="1"/>
          </p:cNvPicPr>
          <p:nvPr/>
        </p:nvPicPr>
        <p:blipFill>
          <a:blip r:embed="rId2"/>
          <a:srcRect b="4488"/>
          <a:stretch>
            <a:fillRect/>
          </a:stretch>
        </p:blipFill>
        <p:spPr bwMode="auto">
          <a:xfrm>
            <a:off x="2714612" y="1357298"/>
            <a:ext cx="3571900" cy="49398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571480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Омар Хайям</a:t>
            </a:r>
            <a:endParaRPr lang="ru-RU" sz="3600" b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428736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скажешь, эта жизнь – одно мгновенье.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Её цени, в ней черпай вдохновенье.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проведёшь её, так и пройдёт,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забывай: она – твоё творенье.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3786190"/>
            <a:ext cx="78581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***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мудро жизнь прожить, знать надобно не мало.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Два важных правила запомни для начала: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лучше голодай, чем что попало есть,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лучше будь один, чем вместе с кем попало!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57148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+mj-lt"/>
                <a:cs typeface="Times New Roman" pitchFamily="18" charset="0"/>
              </a:rPr>
              <a:t>Рубаи Омара Хайяма</a:t>
            </a:r>
            <a:endParaRPr lang="ru-RU" sz="3600" b="1" dirty="0">
              <a:solidFill>
                <a:srgbClr val="80008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00042"/>
            <a:ext cx="928690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Угадай математическое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понятие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2357430"/>
            <a:ext cx="528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Ломаная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Замкнутая, незамкнутая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Состоит из нескольких отрезков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Существует множество различных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5.Угол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500042"/>
            <a:ext cx="928690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Угадай математическое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понятие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714348" y="1928802"/>
            <a:ext cx="421484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Квадрат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Выпуклый, симметричный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Чертим, вписываем и описываем.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Равные стороны и углы.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Правильный многоугольник.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714348" y="3357562"/>
            <a:ext cx="400052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Геометрия.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Великая, пространственная и плоская.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Обучает, заинтересовывает построениями.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Зародилась в Древней Греции.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Земля.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14348" y="4786322"/>
            <a:ext cx="314327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Гипербола.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Две кривые ветви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Строим по точкам и вычерчиваем.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Зеркально – симметрична.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График.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500042"/>
            <a:ext cx="928690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Угадай математическое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понятие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57224" y="2071678"/>
            <a:ext cx="428628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Куб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Учит, развивает, развлекает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Правильный, равные грани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Один из простейших многогранников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Кубик Рубика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857224" y="3500438"/>
            <a:ext cx="30003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Геометрия.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Точная и  краткая.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Учим, знаем, применяем.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Окружающий мир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 её мир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Наука.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57224" y="4929198"/>
            <a:ext cx="38576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Гипотенуза.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Связана с прямоугольным треугольником.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Проводим, чертим, измеряем.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Лежит напротив прямого угла.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Отрезок.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71538" y="1857364"/>
            <a:ext cx="478634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Куб.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Объёмный, прямоугольный.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Измеряем объём.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Противоположные грани попарно параллельны и равны.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Призма.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71538" y="3357562"/>
            <a:ext cx="464347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Точка.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Одинокая, не имеет измерения.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Обозначается заглавной латинской буквой.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Через неё можно провести множество прямых.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Основа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071538" y="4786322"/>
            <a:ext cx="471490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Парабола.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Пологая, узкая.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Строим, чертим.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Направление ветвей зависит от коэффициента 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Кривая.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500042"/>
            <a:ext cx="9286908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Угадай математическое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понятие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7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129474.medicame.web.hosting-test.net/media/image/giga-cirkul/g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3571900" cy="5297309"/>
          </a:xfrm>
          <a:prstGeom prst="rect">
            <a:avLst/>
          </a:prstGeom>
          <a:noFill/>
        </p:spPr>
      </p:pic>
      <p:pic>
        <p:nvPicPr>
          <p:cNvPr id="32776" name="Picture 8" descr="http://129474.medicame.web.hosting-test.net/media/image/giga-cirkul/gc7.jpg"/>
          <p:cNvPicPr>
            <a:picLocks noChangeAspect="1" noChangeArrowheads="1"/>
          </p:cNvPicPr>
          <p:nvPr/>
        </p:nvPicPr>
        <p:blipFill>
          <a:blip r:embed="rId3"/>
          <a:srcRect t="2439"/>
          <a:stretch>
            <a:fillRect/>
          </a:stretch>
        </p:blipFill>
        <p:spPr bwMode="auto">
          <a:xfrm>
            <a:off x="4357686" y="500042"/>
            <a:ext cx="4129831" cy="2857520"/>
          </a:xfrm>
          <a:prstGeom prst="rect">
            <a:avLst/>
          </a:prstGeom>
          <a:noFill/>
        </p:spPr>
      </p:pic>
      <p:pic>
        <p:nvPicPr>
          <p:cNvPr id="32778" name="Picture 10" descr="http://129474.medicame.web.hosting-test.net/media/image/giga-cirkul/gc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500438"/>
            <a:ext cx="4143404" cy="279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73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85786" y="428604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«Циркуль-художник»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http://4.bp.blogspot.com/-ctE23R0_gH0/U2EuTC0xM6I/AAAAAAAAAUc/DIp0W_BiFQM/s1600/43ed6a5af6.jpg"/>
          <p:cNvPicPr/>
          <p:nvPr/>
        </p:nvPicPr>
        <p:blipFill>
          <a:blip r:embed="rId2"/>
          <a:srcRect l="25539" r="25403"/>
          <a:stretch>
            <a:fillRect/>
          </a:stretch>
        </p:blipFill>
        <p:spPr bwMode="auto">
          <a:xfrm>
            <a:off x="928662" y="1643050"/>
            <a:ext cx="500066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5700/47407354.65e/0_dba41_f9db6023_ori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429000"/>
            <a:ext cx="2681304" cy="2800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42910" y="1643050"/>
            <a:ext cx="728667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Математика, тебя сегодня славим,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хотим спасибо мы сказать,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Ведь о тех, кто приложил старанья,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Ты заботишься, как ласковая мать.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Развиваешь ум и память нашу,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Учишь сравнивать, трудиться, рассуждать,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подбросив хитрую задачку,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Учишь нас трудности преодолевать.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Ты нас пробуждаешь, окрыляешь,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Быть настойчивыми учишь неустанно.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познаний жажду разжигаешь,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Предлагая неразгаданные тайны.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621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	                О.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Панишева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Рисунок 3" descr="http://makhabbat.esy.es/wp-content/uploads/2016/03/cropped-nakleika-matematik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6286544" cy="1285884"/>
          </a:xfrm>
          <a:prstGeom prst="rect">
            <a:avLst/>
          </a:prstGeom>
          <a:noFill/>
        </p:spPr>
      </p:pic>
      <p:pic>
        <p:nvPicPr>
          <p:cNvPr id="33797" name="Picture 5" descr="http://clipart-work.net/data_gallery/mathematical-symbol-stock-photos-images-pictures-shutterstock-kFJha2-clipart.jpg"/>
          <p:cNvPicPr>
            <a:picLocks noChangeAspect="1" noChangeArrowheads="1"/>
          </p:cNvPicPr>
          <p:nvPr/>
        </p:nvPicPr>
        <p:blipFill>
          <a:blip r:embed="rId3"/>
          <a:srcRect b="8925"/>
          <a:stretch>
            <a:fillRect/>
          </a:stretch>
        </p:blipFill>
        <p:spPr bwMode="auto">
          <a:xfrm>
            <a:off x="5715008" y="2786058"/>
            <a:ext cx="2928928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642918"/>
            <a:ext cx="59293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Чтобы спорилось нужное дело,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Чтобы в жизни не знать неудач,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Мы в поход отправляемся смело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В мир загадок и сложных задач.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Не беда, что идти далеко.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Не боимся, что путь будет труден.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Достижения крупным людям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Monotype Corsiva" pitchFamily="66" charset="0"/>
              </a:rPr>
              <a:t>Никогда не давались легко.</a:t>
            </a:r>
            <a:endParaRPr lang="ru-RU" sz="3200" b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school19tver.ru/IMag/2014-2015/08363242.jpg"/>
          <p:cNvPicPr>
            <a:picLocks noChangeAspect="1" noChangeArrowheads="1"/>
          </p:cNvPicPr>
          <p:nvPr/>
        </p:nvPicPr>
        <p:blipFill>
          <a:blip r:embed="rId2"/>
          <a:srcRect b="5541"/>
          <a:stretch>
            <a:fillRect/>
          </a:stretch>
        </p:blipFill>
        <p:spPr bwMode="auto">
          <a:xfrm>
            <a:off x="5500694" y="3857628"/>
            <a:ext cx="3086088" cy="229621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57554" y="4714884"/>
            <a:ext cx="2714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О. Панишева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85786" y="642918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Разминка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1489" name="Rectangle 1"/>
          <p:cNvSpPr>
            <a:spLocks noChangeArrowheads="1"/>
          </p:cNvSpPr>
          <p:nvPr/>
        </p:nvSpPr>
        <p:spPr bwMode="auto">
          <a:xfrm>
            <a:off x="571472" y="1357298"/>
            <a:ext cx="8286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Может ли при умножении получиться нуль?</a:t>
            </a:r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Четырехугольник с прямыми углами.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Часть прямой, ограниченная одной точкой.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Прибор для измерения углов.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Наименьшее натуральное число.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равен угол в квадрате?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 деления.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Угол, меньший прямого угла.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www.syl.ru/misc/i/ai/201982/898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143248"/>
            <a:ext cx="3238496" cy="3238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1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1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1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1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1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1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1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1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1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1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1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1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1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1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85786" y="642918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Разминка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35729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arenR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Прибор для построения окружности.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на который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поворачиваются по команде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«Кругом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прямой, ограниченная двумя точками.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Отрезок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координатной прямой, длина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равна 1.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Прямоугольник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равными сторонами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Наименьшее простое число.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Равенство, содержащее неизвестное.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afhalifax.ca/culturalcentre/wp-content/uploads/2012/05/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143248"/>
            <a:ext cx="1289320" cy="3125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85786" y="642918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Разминка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4561" name="Rectangle 1"/>
          <p:cNvSpPr>
            <a:spLocks noChangeArrowheads="1"/>
          </p:cNvSpPr>
          <p:nvPr/>
        </p:nvSpPr>
        <p:spPr bwMode="auto">
          <a:xfrm>
            <a:off x="500034" y="1357298"/>
            <a:ext cx="80010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Луч, делящий угол пополам.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Треугольник с равными сторонами.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Сумма длин всех сторон многоугольника.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дробь меньше единицы?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найти неизвестное делимое?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  <a:tabLst>
                <a:tab pos="3905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осей симметрии имеет ромб?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arenR"/>
              <a:tabLst>
                <a:tab pos="3905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Угол, больше прямого угла, но меньше развернутого.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390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получится, если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0?</a:t>
            </a:r>
          </a:p>
        </p:txBody>
      </p:sp>
      <p:pic>
        <p:nvPicPr>
          <p:cNvPr id="9218" name="Picture 2" descr="http://ic.pics.livejournal.com/annazelenaya/50677155/534/53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214818"/>
            <a:ext cx="2809863" cy="2107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85786" y="428604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Знатоки понятий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4" name="Picture 2" descr="https://arhivurokov.ru/multiurok/8/f/f/8ff8143cec7569262540cb9e0c2a19cb97b7ec6d/formirovaniie-navykov-smyslovogho-chtieniia-na-uro_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786" y="428604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Знатоки понятий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класс – «Треугольники»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714620"/>
            <a:ext cx="4572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класс – «Четырёхугольники»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78619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 класс – «Многогранники»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bodymindspiritguide.com/wp-content/uploads/2012/10/dreamstime_l_8968779croppe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s://im0-tub-ru.yandex.net/i?id=65d3e72984a8df025545ea71798a0723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883916" y="3117216"/>
            <a:ext cx="1868328" cy="2206144"/>
          </a:xfrm>
          <a:prstGeom prst="rect">
            <a:avLst/>
          </a:prstGeom>
          <a:noFill/>
        </p:spPr>
      </p:pic>
      <p:pic>
        <p:nvPicPr>
          <p:cNvPr id="1036" name="Picture 12" descr="http://cde.ugtu.net/moodle/pluginfile.php/74212/course/summary/%D1%81%D1%82%D0%B5%D1%80%D0%B5%D0%BE%D0%BC%D0%B5%D1%82%D1%80%D0%B8%D1%8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357694"/>
            <a:ext cx="3643338" cy="1834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3-tub-ru.yandex.net/i?id=014b21725a9deda8aae80d0c1aed358d&amp;n=33&amp;h=215&amp;w=2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6000792" cy="452691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71472" y="500042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Математическая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раскраска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072330" y="1500174"/>
            <a:ext cx="684211" cy="4214842"/>
            <a:chOff x="1565" y="877"/>
            <a:chExt cx="1415" cy="7227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1571" y="1534"/>
              <a:ext cx="1409" cy="657"/>
            </a:xfrm>
            <a:prstGeom prst="rect">
              <a:avLst/>
            </a:prstGeom>
            <a:solidFill>
              <a:srgbClr val="7F7F7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1565" y="877"/>
              <a:ext cx="1415" cy="7227"/>
              <a:chOff x="1565" y="877"/>
              <a:chExt cx="1415" cy="7227"/>
            </a:xfrm>
          </p:grpSpPr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1565" y="877"/>
                <a:ext cx="1409" cy="657"/>
              </a:xfrm>
              <a:prstGeom prst="rect">
                <a:avLst/>
              </a:prstGeom>
              <a:solidFill>
                <a:srgbClr val="0099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1565" y="2191"/>
                <a:ext cx="1409" cy="657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3)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1571" y="2848"/>
                <a:ext cx="1409" cy="657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cs typeface="Arial" pitchFamily="34" charset="0"/>
                  </a:rPr>
                  <a:t>4)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1571" y="3505"/>
                <a:ext cx="1409" cy="657"/>
              </a:xfrm>
              <a:prstGeom prst="rect">
                <a:avLst/>
              </a:prstGeom>
              <a:solidFill>
                <a:srgbClr val="FF33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1571" y="4162"/>
                <a:ext cx="1409" cy="657"/>
              </a:xfrm>
              <a:prstGeom prst="rect">
                <a:avLst/>
              </a:prstGeom>
              <a:solidFill>
                <a:srgbClr val="6600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6)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1565" y="4819"/>
                <a:ext cx="1409" cy="657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7)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1571" y="5476"/>
                <a:ext cx="1409" cy="657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ru-RU" sz="1600" dirty="0" smtClean="0">
                    <a:solidFill>
                      <a:schemeClr val="bg1"/>
                    </a:solidFill>
                    <a:latin typeface="Calibri" pitchFamily="34" charset="0"/>
                    <a:cs typeface="Arial" pitchFamily="34" charset="0"/>
                  </a:rPr>
                  <a:t>8)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1571" y="6133"/>
                <a:ext cx="1409" cy="65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9)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1565" y="6790"/>
                <a:ext cx="1409" cy="657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10)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1571" y="7447"/>
                <a:ext cx="1409" cy="657"/>
              </a:xfrm>
              <a:prstGeom prst="rect">
                <a:avLst/>
              </a:prstGeom>
              <a:solidFill>
                <a:srgbClr val="FF5B0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11)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referat.znate.ru/pars_docs/tw_refs/48/47881/47881-23_1.jpg"/>
          <p:cNvPicPr>
            <a:picLocks noChangeAspect="1" noChangeArrowheads="1"/>
          </p:cNvPicPr>
          <p:nvPr/>
        </p:nvPicPr>
        <p:blipFill>
          <a:blip r:embed="rId2"/>
          <a:srcRect r="12238"/>
          <a:stretch>
            <a:fillRect/>
          </a:stretch>
        </p:blipFill>
        <p:spPr bwMode="auto">
          <a:xfrm rot="10800000">
            <a:off x="857224" y="1714488"/>
            <a:ext cx="3586119" cy="437699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00042"/>
            <a:ext cx="7772400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Теорема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80008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Невесты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750" name="Picture 6" descr="http://www.vira39.ru/sites/default/files/butterfly%20%28115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531976">
            <a:off x="4676335" y="2006170"/>
            <a:ext cx="3356988" cy="3429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994</TotalTime>
  <Words>669</Words>
  <Application>Microsoft Office PowerPoint</Application>
  <PresentationFormat>Экран (4:3)</PresentationFormat>
  <Paragraphs>141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В царстве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1</cp:lastModifiedBy>
  <cp:revision>152</cp:revision>
  <dcterms:created xsi:type="dcterms:W3CDTF">2016-04-04T09:48:34Z</dcterms:created>
  <dcterms:modified xsi:type="dcterms:W3CDTF">2019-09-14T04:10:00Z</dcterms:modified>
</cp:coreProperties>
</file>