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63" r:id="rId3"/>
    <p:sldId id="277" r:id="rId4"/>
    <p:sldId id="282" r:id="rId5"/>
    <p:sldId id="281" r:id="rId6"/>
    <p:sldId id="279" r:id="rId7"/>
    <p:sldId id="278" r:id="rId8"/>
    <p:sldId id="262" r:id="rId9"/>
    <p:sldId id="258" r:id="rId10"/>
    <p:sldId id="260" r:id="rId11"/>
    <p:sldId id="261" r:id="rId12"/>
    <p:sldId id="264" r:id="rId13"/>
    <p:sldId id="267" r:id="rId14"/>
    <p:sldId id="265" r:id="rId15"/>
    <p:sldId id="266" r:id="rId16"/>
    <p:sldId id="271" r:id="rId17"/>
    <p:sldId id="274" r:id="rId18"/>
    <p:sldId id="27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E8400"/>
    <a:srgbClr val="99FF33"/>
    <a:srgbClr val="FFFF66"/>
    <a:srgbClr val="FFFF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03" autoAdjust="0"/>
    <p:restoredTop sz="94576" autoAdjust="0"/>
  </p:normalViewPr>
  <p:slideViewPr>
    <p:cSldViewPr>
      <p:cViewPr varScale="1">
        <p:scale>
          <a:sx n="79" d="100"/>
          <a:sy n="79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4A709A1-3DA1-4B6F-9304-0A0B3845FA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69FEC-41F9-44B4-AEFE-68A5E6AA58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B4F7C6-6694-4DF5-9C40-C79F8273B4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B9187-C5AF-40F2-9BBD-7FD21FB09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020A78F-9324-4517-B9D1-6F3799C4FD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9FBC8-9ED7-478E-A0B6-730D9AF1E7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3511E-E88C-4F22-A40A-402B26A657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F95D76F1-2C6D-416A-BC08-3EF1FA1017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CDE71-3AF4-424B-AE5B-8D22DD4232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2B11FD-F561-43F6-984D-3DEB631562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B9B5D-275C-4BD9-A6F3-84F7AFDD14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4B5F6D-F174-49BA-A36E-14C8EEEAFC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94AB172-7546-41D7-8927-F7A69B4765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gi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1055;&#1091;&#1090;&#1077;&#1096;&#1077;&#1089;&#1090;&#1074;&#1080;&#1077;%20&#1089;%20&#1060;&#1072;&#1083;&#1077;&#1089;&#1086;&#1084;%20&#1080;&#1079;%20&#1045;&#1075;&#1080;&#1087;&#1090;&#1072;%20&#1074;%20&#1043;&#1088;&#1077;&#1094;&#1080;&#1102;.pp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 descr="Египетские пирамиды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0363"/>
            <a:ext cx="9617082" cy="919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43" y="546096"/>
            <a:ext cx="8288349" cy="3132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8000" dirty="0" smtClean="0">
                <a:solidFill>
                  <a:srgbClr val="00B050"/>
                </a:solidFill>
              </a:rPr>
              <a:t/>
            </a:r>
            <a:br>
              <a:rPr lang="ru-RU" sz="8000" dirty="0" smtClean="0">
                <a:solidFill>
                  <a:srgbClr val="00B050"/>
                </a:solidFill>
              </a:rPr>
            </a:br>
            <a:r>
              <a:rPr lang="ru-RU" sz="8000" dirty="0" smtClean="0">
                <a:solidFill>
                  <a:srgbClr val="00B050"/>
                </a:solidFill>
              </a:rPr>
              <a:t/>
            </a:r>
            <a:br>
              <a:rPr lang="ru-RU" sz="8000" dirty="0" smtClean="0">
                <a:solidFill>
                  <a:srgbClr val="00B050"/>
                </a:solidFill>
              </a:rPr>
            </a:br>
            <a:r>
              <a:rPr lang="ru-RU" sz="8000" dirty="0" smtClean="0">
                <a:solidFill>
                  <a:srgbClr val="00B050"/>
                </a:solidFill>
              </a:rPr>
              <a:t/>
            </a:r>
            <a:br>
              <a:rPr lang="ru-RU" sz="8000" dirty="0" smtClean="0">
                <a:solidFill>
                  <a:srgbClr val="00B050"/>
                </a:solidFill>
              </a:rPr>
            </a:br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</a:rPr>
              <a:t>Путешествие</a:t>
            </a:r>
            <a:r>
              <a:rPr lang="ru-RU" sz="80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</a:rPr>
              <a:t>с Фалесом по Египту и Греции.</a:t>
            </a:r>
            <a:r>
              <a:rPr lang="ru-RU" sz="8000" dirty="0" smtClean="0">
                <a:solidFill>
                  <a:srgbClr val="00B050"/>
                </a:solidFill>
              </a:rPr>
              <a:t/>
            </a:r>
            <a:br>
              <a:rPr lang="ru-RU" sz="8000" dirty="0" smtClean="0">
                <a:solidFill>
                  <a:srgbClr val="00B050"/>
                </a:solidFill>
              </a:rPr>
            </a:br>
            <a:endParaRPr lang="ru-RU" sz="80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Рисунок 3"/>
          <p:cNvPicPr>
            <a:picLocks noChangeArrowheads="1"/>
          </p:cNvPicPr>
          <p:nvPr/>
        </p:nvPicPr>
        <p:blipFill>
          <a:blip r:embed="rId2"/>
          <a:srcRect l="-2814" r="-9576"/>
          <a:stretch>
            <a:fillRect/>
          </a:stretch>
        </p:blipFill>
        <p:spPr bwMode="auto">
          <a:xfrm>
            <a:off x="-1" y="0"/>
            <a:ext cx="9977445" cy="811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8229600" cy="952485"/>
          </a:xfrm>
        </p:spPr>
        <p:txBody>
          <a:bodyPr/>
          <a:lstStyle/>
          <a:p>
            <a:pPr eaLnBrk="1" hangingPunct="1"/>
            <a:r>
              <a:rPr lang="ru-RU" sz="4000" b="1" i="1" u="sng" dirty="0" smtClean="0">
                <a:solidFill>
                  <a:schemeClr val="tx2"/>
                </a:solidFill>
              </a:rPr>
              <a:t>Из истории.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dirty="0" smtClean="0">
                <a:solidFill>
                  <a:schemeClr val="bg1"/>
                </a:solidFill>
              </a:rPr>
              <a:t>В Греции, откуда был родом Фалес, геометрией еще  не занимались, а в Египте уже развивалась наука. Египтяне задали ему трудную задачу: как найти высоту одной из громадных пирамид. Фалес нашел для этой задачи простое и красивое решение.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600" dirty="0" smtClean="0">
                <a:solidFill>
                  <a:schemeClr val="bg1"/>
                </a:solidFill>
              </a:rPr>
              <a:t>   Попробуем и мы с вами решить эту задачу.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87448" y="1900238"/>
            <a:ext cx="6870700" cy="2600332"/>
          </a:xfrm>
          <a:ln w="444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279400" dist="76200" dir="5700000" sx="107000" sy="107000" algn="ctr">
              <a:srgbClr val="000000">
                <a:alpha val="4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ContrastingRightFacing" fov="2100000">
              <a:rot lat="815922" lon="19620145" rev="676388"/>
            </a:camera>
            <a:lightRig rig="flood" dir="t">
              <a:rot lat="0" lon="0" rev="5400000"/>
            </a:lightRig>
          </a:scene3d>
          <a:sp3d extrusionH="101600" contourW="76200" prstMaterial="softEdge">
            <a:bevelT w="260350" h="101600" prst="slope"/>
            <a:bevelB w="101600" h="101600" prst="artDeco"/>
            <a:extrusionClr>
              <a:srgbClr val="FF0000"/>
            </a:extrusionClr>
            <a:contourClr>
              <a:schemeClr val="bg1">
                <a:lumMod val="50000"/>
              </a:schemeClr>
            </a:contourClr>
          </a:sp3d>
        </p:spPr>
        <p:txBody>
          <a:bodyPr/>
          <a:lstStyle/>
          <a:p>
            <a:pPr eaLnBrk="1" hangingPunct="1"/>
            <a:r>
              <a:rPr lang="ru-RU" b="1" i="1" u="sng" dirty="0" smtClean="0"/>
              <a:t> Задача: «Об измерении высоты египетских пирамид».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644" y="185734"/>
            <a:ext cx="79279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ru-RU" dirty="0" smtClean="0"/>
              <a:t>Какие следует сделать измерения, чтобы найти высоту пирамиды?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742405" y="1807366"/>
            <a:ext cx="1289052" cy="512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6822"/>
            <a:ext cx="9144000" cy="61261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3452" y="2347911"/>
            <a:ext cx="360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latin typeface="Arial Narrow" pitchFamily="34" charset="0"/>
              </a:rPr>
              <a:t>D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726" y="4510089"/>
            <a:ext cx="720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Историческая справка.</a:t>
            </a:r>
            <a:br>
              <a:rPr lang="ru-RU" smtClean="0"/>
            </a:br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Про Фалеса рассказывают много интересного.</a:t>
            </a:r>
            <a:r>
              <a:rPr lang="en-US" sz="2400" smtClean="0"/>
              <a:t> </a:t>
            </a:r>
            <a:r>
              <a:rPr lang="ru-RU" sz="2400" smtClean="0"/>
              <a:t>Он учил моряков ориентироваться по звездам ,умел предсказывать солнечные и лунные затмения и т.д. Фалес не только наблюдал свойства фигур, но и выводил одни свойства из других. Например, у себя на родине, в Милете, он удивил всех своим пониманием геометрии. Далеко от  берега на море стоял корабль, и Фалес,</a:t>
            </a:r>
            <a:r>
              <a:rPr lang="en-US" sz="2400" smtClean="0"/>
              <a:t> </a:t>
            </a:r>
            <a:r>
              <a:rPr lang="ru-RU" sz="2400" smtClean="0"/>
              <a:t>находясь на берегу, сумел измерить расстояние до корабля. </a:t>
            </a:r>
          </a:p>
        </p:txBody>
      </p:sp>
      <p:pic>
        <p:nvPicPr>
          <p:cNvPr id="20482" name="Рисунок 17" descr="Крокодил(2)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2719" y="5048249"/>
            <a:ext cx="3106739" cy="180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89096" y="1987547"/>
            <a:ext cx="6870700" cy="2522541"/>
          </a:xfrm>
          <a:solidFill>
            <a:schemeClr val="bg1">
              <a:lumMod val="75000"/>
            </a:schemeClr>
          </a:solidFill>
          <a:ln w="76200">
            <a:solidFill>
              <a:srgbClr val="FF0000"/>
            </a:solidFill>
          </a:ln>
          <a:scene3d>
            <a:camera prst="perspectiveHeroicExtremeRightFacing"/>
            <a:lightRig rig="threePt" dir="t"/>
          </a:scene3d>
          <a:sp3d>
            <a:bevelT prst="slope"/>
          </a:sp3d>
        </p:spPr>
        <p:txBody>
          <a:bodyPr>
            <a:normAutofit/>
            <a:sp3d extrusionH="57150">
              <a:bevelT w="38100" h="38100" prst="slope"/>
            </a:sp3d>
          </a:bodyPr>
          <a:lstStyle/>
          <a:p>
            <a:pPr eaLnBrk="1" hangingPunct="1"/>
            <a:r>
              <a:rPr lang="ru-RU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Задача: </a:t>
            </a:r>
            <a:br>
              <a:rPr lang="ru-RU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0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«Измерение расстояния до недоступного предмета».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0911" y="5230815"/>
            <a:ext cx="5405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8434" name="Picture 2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85733"/>
            <a:ext cx="7815268" cy="43243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7644" y="546096"/>
            <a:ext cx="36036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Дано: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Какие</a:t>
            </a: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следует сделать измерения, чтобы найти АВ - ?</a:t>
            </a: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328733" y="546096"/>
          <a:ext cx="2400300" cy="558800"/>
        </p:xfrm>
        <a:graphic>
          <a:graphicData uri="http://schemas.openxmlformats.org/presentationml/2006/ole">
            <p:oleObj spid="_x0000_s18435" name="Формула" r:id="rId5" imgW="2400120" imgH="558720" progId="Equation.3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V="1">
            <a:off x="608007" y="546096"/>
            <a:ext cx="7927986" cy="6126171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08007" y="4870452"/>
            <a:ext cx="7927986" cy="158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-292900" y="5771359"/>
            <a:ext cx="1801815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6374213" y="2707878"/>
            <a:ext cx="4324356" cy="793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175630" y="4870452"/>
            <a:ext cx="72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75630" y="185733"/>
            <a:ext cx="72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В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70185" y="4870452"/>
            <a:ext cx="72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7644" y="4510089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7644" y="6311904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Arial Black" pitchFamily="34" charset="0"/>
              </a:rPr>
              <a:t>D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8436" name="Picture 4" descr="C:\Program Files\Microsoft Office\MEDIA\OFFICE12\Lines\BD21332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6311904"/>
            <a:ext cx="5029200" cy="546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07" y="2708274"/>
            <a:ext cx="9009075" cy="8382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5400" b="1" i="1" u="sng" dirty="0" smtClean="0">
                <a:solidFill>
                  <a:srgbClr val="FF0000"/>
                </a:solidFill>
              </a:rPr>
              <a:t>Теорема Фалеса.</a:t>
            </a:r>
            <a:br>
              <a:rPr lang="ru-RU" sz="5400" b="1" i="1" u="sng" dirty="0" smtClean="0">
                <a:solidFill>
                  <a:srgbClr val="FF0000"/>
                </a:solidFill>
              </a:rPr>
            </a:br>
            <a:endParaRPr lang="ru-RU" sz="54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08007" y="546095"/>
            <a:ext cx="8288350" cy="576580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Трудно переоценить вклад Фалеса в геометрию. Одно из важнейших его открытий</a:t>
            </a:r>
            <a:r>
              <a:rPr lang="en-US" sz="2800" dirty="0" smtClean="0"/>
              <a:t>-</a:t>
            </a:r>
            <a:r>
              <a:rPr lang="ru-RU" sz="2800" dirty="0" smtClean="0"/>
              <a:t>деление отрезка на любое число равных частей.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Теорема. Если параллельные прямые,</a:t>
            </a:r>
            <a:r>
              <a:rPr lang="en-US" sz="2800" dirty="0" smtClean="0"/>
              <a:t> </a:t>
            </a:r>
            <a:r>
              <a:rPr lang="ru-RU" sz="2800" dirty="0" smtClean="0"/>
              <a:t>пересекающие стороны угла, отсекают на одой его стороне равные отрезки,</a:t>
            </a:r>
            <a:r>
              <a:rPr lang="en-US" sz="2800" dirty="0" smtClean="0"/>
              <a:t> </a:t>
            </a:r>
            <a:r>
              <a:rPr lang="ru-RU" sz="2800" dirty="0" smtClean="0"/>
              <a:t>то они отсекают равные отрезки и на другой стороне угла.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 rot="934272">
            <a:off x="754172" y="1900339"/>
            <a:ext cx="7697778" cy="2141503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Righ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>
            <a:noAutofit/>
          </a:bodyPr>
          <a:lstStyle/>
          <a:p>
            <a:pPr marL="342900" indent="-342900"/>
            <a:r>
              <a:rPr lang="ru-RU" sz="4000" cap="none" dirty="0" smtClean="0">
                <a:latin typeface="Arial Black" pitchFamily="34" charset="0"/>
              </a:rPr>
              <a:t>Задание.</a:t>
            </a:r>
            <a:br>
              <a:rPr lang="ru-RU" sz="4000" cap="none" dirty="0" smtClean="0">
                <a:latin typeface="Arial Black" pitchFamily="34" charset="0"/>
              </a:rPr>
            </a:br>
            <a:r>
              <a:rPr lang="ru-RU" sz="4000" cap="none" dirty="0" smtClean="0">
                <a:latin typeface="Arial Black" pitchFamily="34" charset="0"/>
              </a:rPr>
              <a:t>Разделить отрезок АС </a:t>
            </a:r>
            <a:br>
              <a:rPr lang="ru-RU" sz="4000" cap="none" dirty="0" smtClean="0">
                <a:latin typeface="Arial Black" pitchFamily="34" charset="0"/>
              </a:rPr>
            </a:br>
            <a:r>
              <a:rPr lang="ru-RU" sz="4000" cap="none" dirty="0" smtClean="0">
                <a:latin typeface="Arial Black" pitchFamily="34" charset="0"/>
              </a:rPr>
              <a:t>на 3 равные части.</a:t>
            </a:r>
            <a:br>
              <a:rPr lang="ru-RU" sz="4000" cap="none" dirty="0" smtClean="0">
                <a:latin typeface="Arial Black" pitchFamily="34" charset="0"/>
              </a:rPr>
            </a:br>
            <a:endParaRPr lang="ru-RU" sz="4000" cap="none" dirty="0" smtClean="0">
              <a:latin typeface="Arial Black" pitchFamily="34" charset="0"/>
            </a:endParaRPr>
          </a:p>
        </p:txBody>
      </p:sp>
      <p:pic>
        <p:nvPicPr>
          <p:cNvPr id="19458" name="Рисунок 16" descr="верблюд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3090" y="4510090"/>
            <a:ext cx="2487614" cy="190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6"/>
          <p:cNvGrpSpPr>
            <a:grpSpLocks/>
          </p:cNvGrpSpPr>
          <p:nvPr/>
        </p:nvGrpSpPr>
        <p:grpSpPr bwMode="auto">
          <a:xfrm>
            <a:off x="1547813" y="1341438"/>
            <a:ext cx="6553200" cy="4824412"/>
            <a:chOff x="748" y="754"/>
            <a:chExt cx="3992" cy="2767"/>
          </a:xfrm>
        </p:grpSpPr>
        <p:pic>
          <p:nvPicPr>
            <p:cNvPr id="15363" name="Picture 4" descr="phales"/>
            <p:cNvPicPr>
              <a:picLocks noChangeAspect="1" noChangeArrowheads="1"/>
            </p:cNvPicPr>
            <p:nvPr/>
          </p:nvPicPr>
          <p:blipFill>
            <a:blip r:embed="rId2"/>
            <a:srcRect l="4207" t="24234" r="28349" b="11478"/>
            <a:stretch>
              <a:fillRect/>
            </a:stretch>
          </p:blipFill>
          <p:spPr bwMode="auto">
            <a:xfrm>
              <a:off x="748" y="754"/>
              <a:ext cx="3992" cy="2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4" name="Line 5"/>
            <p:cNvSpPr>
              <a:spLocks noChangeShapeType="1"/>
            </p:cNvSpPr>
            <p:nvPr/>
          </p:nvSpPr>
          <p:spPr bwMode="auto">
            <a:xfrm>
              <a:off x="802" y="918"/>
              <a:ext cx="1225" cy="2494"/>
            </a:xfrm>
            <a:prstGeom prst="line">
              <a:avLst/>
            </a:prstGeom>
            <a:noFill/>
            <a:ln w="28575">
              <a:solidFill>
                <a:srgbClr val="DE84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3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на среднюю линию треугольника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8105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Дано: О – центр окружности.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Q</a:t>
            </a:r>
            <a:r>
              <a:rPr lang="ru-RU" dirty="0" smtClean="0">
                <a:solidFill>
                  <a:srgbClr val="FF0000"/>
                </a:solidFill>
              </a:rPr>
              <a:t> – середины сторон </a:t>
            </a:r>
            <a:r>
              <a:rPr lang="en-US" dirty="0" smtClean="0">
                <a:solidFill>
                  <a:srgbClr val="FF0000"/>
                </a:solidFill>
              </a:rPr>
              <a:t>ABCD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 = 5 </a:t>
            </a:r>
            <a:r>
              <a:rPr lang="ru-RU" dirty="0" smtClean="0">
                <a:solidFill>
                  <a:srgbClr val="FF0000"/>
                </a:solidFill>
              </a:rPr>
              <a:t>см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Найти: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MNPQ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130" name="Picture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2" y="1627185"/>
            <a:ext cx="3243266" cy="3010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130548" y="1627185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627185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0185" y="4510089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510089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51274" y="1627185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3068637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274" y="4510089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70185" y="3068637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51274" y="3068637"/>
            <a:ext cx="360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O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44" y="546096"/>
            <a:ext cx="8686800" cy="838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dirty="0" smtClean="0"/>
              <a:t>Эпиграф.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None/>
            </a:pPr>
            <a:r>
              <a:rPr lang="ru-RU" dirty="0" smtClean="0"/>
              <a:t>Что есть больше всего на свете?</a:t>
            </a:r>
          </a:p>
          <a:p>
            <a:pPr algn="ctr" eaLnBrk="1" hangingPunct="1">
              <a:lnSpc>
                <a:spcPct val="90000"/>
              </a:lnSpc>
              <a:buNone/>
            </a:pPr>
            <a:r>
              <a:rPr lang="ru-RU" u="sng" dirty="0" smtClean="0"/>
              <a:t>Пространство.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Что быстрее всего?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  <a:r>
              <a:rPr lang="ru-RU" u="sng" dirty="0" smtClean="0"/>
              <a:t>Ум.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 Что  мудрее всего?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  <a:r>
              <a:rPr lang="ru-RU" u="sng" dirty="0" smtClean="0"/>
              <a:t>Время.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Что приятнее всего? </a:t>
            </a: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u="sng" dirty="0" smtClean="0"/>
              <a:t> Достичь желаемого.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        </a:t>
            </a:r>
          </a:p>
        </p:txBody>
      </p:sp>
      <p:pic>
        <p:nvPicPr>
          <p:cNvPr id="3073" name="Рисунок 16" descr="верблюд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4541" y="4949824"/>
            <a:ext cx="1766888" cy="190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75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0" decel="50000" autoRev="1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0" fill="hold">
                                          <p:stCondLst>
                                            <p:cond delay="432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275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80" decel="50000" autoRev="1" fill="hold">
                                          <p:stCondLst>
                                            <p:cond delay="2275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80" fill="hold">
                                          <p:stCondLst>
                                            <p:cond delay="432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06" y="1"/>
            <a:ext cx="79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Путешествие с Фалесом по Египту и Греции.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0548" y="6273225"/>
            <a:ext cx="241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результаты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     </a:t>
            </a:r>
          </a:p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  </a:t>
            </a:r>
            <a:r>
              <a:rPr lang="ru-RU" b="1" dirty="0" smtClean="0"/>
              <a:t>Что больше ОВ или АО?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968370" y="2347911"/>
            <a:ext cx="3243267" cy="2162178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007" y="1627185"/>
            <a:ext cx="5405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7" name="Прямая соединительная линия 6"/>
          <p:cNvCxnSpPr>
            <a:endCxn id="4" idx="5"/>
          </p:cNvCxnSpPr>
          <p:nvPr/>
        </p:nvCxnSpPr>
        <p:spPr>
          <a:xfrm flipV="1">
            <a:off x="968372" y="3429000"/>
            <a:ext cx="1621632" cy="10810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1689094" y="2708277"/>
            <a:ext cx="360367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3130546" y="3789365"/>
            <a:ext cx="360367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770185" y="2708274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11637" y="4510089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47644" y="4510089"/>
            <a:ext cx="691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Градусная мера угла АОС на 20 градусов  меньше градусной меры угла ВОС. Найти градусные меры угла АОС.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314450" y="3314700"/>
            <a:ext cx="3657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V="1">
            <a:off x="1314450" y="2400300"/>
            <a:ext cx="3086100" cy="182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4972050" y="3429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171950" y="1941513"/>
            <a:ext cx="333375" cy="319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С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571750" y="2857500"/>
            <a:ext cx="3143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2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о</a:t>
            </a:r>
            <a:endParaRPr lang="ru-RU" sz="2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971550" y="3429000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В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476750" y="3321050"/>
          <a:ext cx="190500" cy="215900"/>
        </p:xfrm>
        <a:graphic>
          <a:graphicData uri="http://schemas.openxmlformats.org/presentationml/2006/ole">
            <p:oleObj spid="_x0000_s1026" name="Формула" r:id="rId3" imgW="1904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Задача №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/>
              <a:ea typeface="Times New Roman"/>
            </a:endParaRPr>
          </a:p>
          <a:p>
            <a:endParaRPr lang="ru-RU" b="1" dirty="0" smtClean="0">
              <a:latin typeface="Times New Roman"/>
              <a:ea typeface="Times New Roman"/>
            </a:endParaRPr>
          </a:p>
          <a:p>
            <a:endParaRPr lang="ru-RU" b="1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b="1" dirty="0" smtClean="0">
                <a:latin typeface="Times New Roman"/>
                <a:ea typeface="Times New Roman"/>
              </a:rPr>
              <a:t>   </a:t>
            </a:r>
          </a:p>
          <a:p>
            <a:pPr>
              <a:buNone/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b="1" dirty="0" smtClean="0">
                <a:latin typeface="Times New Roman"/>
                <a:ea typeface="Times New Roman"/>
              </a:rPr>
              <a:t>Градусная мера угла ДОС в 5 раз больше градусной меры угла АОС. Найти градусные меры всех углов.</a:t>
            </a:r>
            <a:endParaRPr lang="ru-RU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1198563" y="3165475"/>
            <a:ext cx="411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2914650" y="2251075"/>
            <a:ext cx="1598613" cy="914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971550" y="2708275"/>
            <a:ext cx="227013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en-US" sz="2800" b="1" kern="10" spc="0" dirty="0" smtClean="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D</a:t>
            </a:r>
            <a:endParaRPr lang="ru-RU" sz="2800" b="1" kern="10" spc="0" dirty="0">
              <a:ln w="317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570163" y="2708275"/>
            <a:ext cx="3143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2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о</a:t>
            </a:r>
            <a:endParaRPr lang="ru-RU" sz="2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5084763" y="2708275"/>
            <a:ext cx="3048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А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4284663" y="1793875"/>
            <a:ext cx="333375" cy="317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С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Задача № 4</a:t>
            </a:r>
            <a:endParaRPr lang="ru-RU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89096" y="1627185"/>
            <a:ext cx="4684719" cy="420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968370" y="5951541"/>
            <a:ext cx="74528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4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Какой угол образуют часовая и минутная стрелка?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0911" y="1987548"/>
            <a:ext cx="865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/>
              <a:t>  12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09822" y="4149726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851274" y="3429000"/>
            <a:ext cx="360363" cy="3603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Задача № 6</a:t>
            </a:r>
            <a:endParaRPr lang="ru-RU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09822" y="1266822"/>
            <a:ext cx="4324356" cy="423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28733" y="5591178"/>
            <a:ext cx="62309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49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Какой угол образуют часовая и минутная стрелка?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637" y="1266822"/>
            <a:ext cx="742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/>
              <a:t> 12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92726" y="1627185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211638" y="3068637"/>
            <a:ext cx="720726" cy="7207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/>
          <p:cNvPicPr>
            <a:picLocks noChangeArrowheads="1"/>
          </p:cNvPicPr>
          <p:nvPr/>
        </p:nvPicPr>
        <p:blipFill>
          <a:blip r:embed="rId2"/>
          <a:srcRect t="-5759"/>
          <a:stretch>
            <a:fillRect/>
          </a:stretch>
        </p:blipFill>
        <p:spPr bwMode="auto">
          <a:xfrm>
            <a:off x="2409822" y="4510088"/>
            <a:ext cx="3963992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827088" y="1196975"/>
            <a:ext cx="75580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Трудно 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>установить точную дату возникновения геометрии, ее родоначальника и его практические </a:t>
            </a: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открытия. Одним 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>из творцов геометрии считают Фалеса Милетского, который жил в </a:t>
            </a:r>
            <a:r>
              <a:rPr lang="en-US" sz="2800" dirty="0">
                <a:solidFill>
                  <a:schemeClr val="bg1"/>
                </a:solidFill>
                <a:latin typeface="Arial" charset="0"/>
              </a:rPr>
              <a:t>VI 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>веке до нашей эры.</a:t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r>
              <a:rPr lang="ru-RU" sz="2800" dirty="0">
                <a:solidFill>
                  <a:schemeClr val="bg1"/>
                </a:solidFill>
                <a:latin typeface="Arial" charset="0"/>
              </a:rPr>
              <a:t>Фалес был </a:t>
            </a:r>
            <a:r>
              <a:rPr lang="ru-RU" sz="2800" dirty="0" smtClean="0">
                <a:solidFill>
                  <a:schemeClr val="bg1"/>
                </a:solidFill>
                <a:latin typeface="Arial" charset="0"/>
              </a:rPr>
              <a:t>купцом. 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>Много путешествовал: посетил Египет, Среднюю Азию, Халдею.</a:t>
            </a:r>
            <a:br>
              <a:rPr lang="ru-RU" sz="2800" dirty="0">
                <a:solidFill>
                  <a:schemeClr val="bg1"/>
                </a:solidFill>
                <a:latin typeface="Arial" charset="0"/>
              </a:rPr>
            </a:br>
            <a:endParaRPr lang="ru-RU" sz="2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395288" y="1268413"/>
            <a:ext cx="8140700" cy="479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Фалес был геометром. Он определил продолжительность года в 365 </a:t>
            </a:r>
            <a:r>
              <a:rPr lang="ru-RU" sz="2800" dirty="0">
                <a:latin typeface="Arial" charset="0"/>
                <a:hlinkClick r:id="rId2" action="ppaction://hlinkpres?slideindex=1&amp;slidetitle="/>
              </a:rPr>
              <a:t>дней</a:t>
            </a:r>
            <a:r>
              <a:rPr lang="ru-RU" sz="2800" dirty="0">
                <a:latin typeface="Arial" charset="0"/>
              </a:rPr>
              <a:t>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Предсказал, как говорит предание, одно солнечное затмение.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Достопамятными людьми из Милета</a:t>
            </a:r>
            <a:r>
              <a:rPr lang="ru-RU" sz="1800" i="1" u="sng" dirty="0">
                <a:latin typeface="Arial" charset="0"/>
              </a:rPr>
              <a:t> </a:t>
            </a:r>
            <a:r>
              <a:rPr lang="ru-RU" sz="2800" dirty="0">
                <a:latin typeface="Arial" charset="0"/>
              </a:rPr>
              <a:t>были Фалес и семь мудрецов.	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Он был первым греком, занявшимся естествознанием и математикой.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На памятнике его написано</a:t>
            </a:r>
            <a:r>
              <a:rPr lang="en-US" sz="2800" dirty="0">
                <a:latin typeface="Arial" charset="0"/>
              </a:rPr>
              <a:t>:”</a:t>
            </a:r>
            <a:r>
              <a:rPr lang="ru-RU" sz="2800" dirty="0">
                <a:latin typeface="Arial" charset="0"/>
              </a:rPr>
              <a:t>Взирай на эту малую могилу весьма мудрого Фалеса</a:t>
            </a:r>
            <a:r>
              <a:rPr lang="en-US" sz="2800" dirty="0">
                <a:latin typeface="Arial" charset="0"/>
              </a:rPr>
              <a:t> (c</a:t>
            </a:r>
            <a:r>
              <a:rPr lang="ru-RU" sz="2800" dirty="0">
                <a:latin typeface="Arial" charset="0"/>
              </a:rPr>
              <a:t>лава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800" dirty="0">
                <a:latin typeface="Arial" charset="0"/>
              </a:rPr>
              <a:t>же его достигает небес</a:t>
            </a:r>
            <a:r>
              <a:rPr lang="en-US" sz="2800" dirty="0">
                <a:latin typeface="Arial" charset="0"/>
              </a:rPr>
              <a:t>)”</a:t>
            </a:r>
            <a:endParaRPr lang="ru-RU" sz="2800" dirty="0">
              <a:latin typeface="Arial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9146"/>
          </a:xfrm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chemeClr val="tx2"/>
                </a:solidFill>
              </a:rPr>
              <a:t>Из истории</a:t>
            </a:r>
          </a:p>
        </p:txBody>
      </p:sp>
      <p:pic>
        <p:nvPicPr>
          <p:cNvPr id="18434" name="Рисунок 18" descr="пальмы(1).jpg"/>
          <p:cNvPicPr>
            <a:picLocks noChangeArrowheads="1"/>
          </p:cNvPicPr>
          <p:nvPr/>
        </p:nvPicPr>
        <p:blipFill>
          <a:blip r:embed="rId3"/>
          <a:srcRect t="-4433"/>
          <a:stretch>
            <a:fillRect/>
          </a:stretch>
        </p:blipFill>
        <p:spPr bwMode="auto">
          <a:xfrm>
            <a:off x="7372350" y="0"/>
            <a:ext cx="17716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</TotalTime>
  <Words>486</Words>
  <Application>Microsoft Office PowerPoint</Application>
  <PresentationFormat>Экран (4:3)</PresentationFormat>
  <Paragraphs>115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Трек</vt:lpstr>
      <vt:lpstr>Формула</vt:lpstr>
      <vt:lpstr>   Путешествие с Фалесом по Египту и Греции. </vt:lpstr>
      <vt:lpstr>Эпиграф. </vt:lpstr>
      <vt:lpstr>Задача № 1</vt:lpstr>
      <vt:lpstr>Задача № 2</vt:lpstr>
      <vt:lpstr>                                                 Задача № 3</vt:lpstr>
      <vt:lpstr>                                                    Задача № 4</vt:lpstr>
      <vt:lpstr>                                                      Задача № 6</vt:lpstr>
      <vt:lpstr>Из истории</vt:lpstr>
      <vt:lpstr>Из истории</vt:lpstr>
      <vt:lpstr>Из истории.</vt:lpstr>
      <vt:lpstr> Задача: «Об измерении высоты египетских пирамид».</vt:lpstr>
      <vt:lpstr>Слайд 12</vt:lpstr>
      <vt:lpstr>Историческая справка. </vt:lpstr>
      <vt:lpstr>Задача:  «Измерение расстояния до недоступного предмета».</vt:lpstr>
      <vt:lpstr>Слайд 15</vt:lpstr>
      <vt:lpstr>Теорема Фалеса. </vt:lpstr>
      <vt:lpstr>Задание. Разделить отрезок АС  на 3 равные части. </vt:lpstr>
      <vt:lpstr>Слайд 18</vt:lpstr>
      <vt:lpstr>Задача на среднюю линию треугольника</vt:lpstr>
      <vt:lpstr>Слайд 20</vt:lpstr>
    </vt:vector>
  </TitlesOfParts>
  <Company>Sch142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50</cp:revision>
  <dcterms:created xsi:type="dcterms:W3CDTF">2007-02-15T11:21:52Z</dcterms:created>
  <dcterms:modified xsi:type="dcterms:W3CDTF">2012-10-24T10:47:14Z</dcterms:modified>
</cp:coreProperties>
</file>