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-133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pPr/>
              <a:t>9/24/2019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610845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pPr/>
              <a:t>9/24/2019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406725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pPr/>
              <a:t>9/24/2019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47076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pPr/>
              <a:t>9/24/2019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17424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pPr/>
              <a:t>9/24/2019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08596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pPr/>
              <a:t>9/24/2019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5906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pPr/>
              <a:t>9/24/2019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744219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pPr/>
              <a:t>9/24/2019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99717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pPr/>
              <a:t>9/24/2019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47036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pPr/>
              <a:t>9/24/2019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92575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pPr/>
              <a:t>9/24/2019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77509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A9D8BC-3F7A-4360-BB6D-F1FCB3470FB4}" type="datetimeFigureOut">
              <a:rPr lang="en-US" smtClean="0"/>
              <a:pPr/>
              <a:t>9/24/2019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08BC49-1B67-4826-A1F3-48AF839B00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2493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2365" y="4251046"/>
            <a:ext cx="7772400" cy="2387600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ea typeface="Calibri"/>
                <a:cs typeface="Times New Roman"/>
              </a:rPr>
              <a:t/>
            </a:r>
            <a:br>
              <a:rPr lang="ru-RU" sz="2800" dirty="0">
                <a:ea typeface="Calibri"/>
                <a:cs typeface="Times New Roman"/>
              </a:rPr>
            </a:br>
            <a:r>
              <a:rPr lang="tt-RU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 </a:t>
            </a:r>
            <a:r>
              <a:rPr lang="ru-RU" sz="2800" dirty="0">
                <a:ea typeface="Calibri"/>
                <a:cs typeface="Times New Roman"/>
              </a:rPr>
              <a:t/>
            </a:r>
            <a:br>
              <a:rPr lang="ru-RU" sz="2800" dirty="0">
                <a:ea typeface="Calibri"/>
                <a:cs typeface="Times New Roman"/>
              </a:rPr>
            </a:br>
            <a:r>
              <a:rPr lang="tt-RU" sz="2800" b="1" dirty="0" smtClean="0">
                <a:latin typeface="Times New Roman"/>
                <a:ea typeface="Times New Roman"/>
                <a:cs typeface="Times New Roman"/>
              </a:rPr>
              <a:t>Демидова Дина Ивановна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tt-RU" sz="2800" i="1" dirty="0" smtClean="0">
                <a:effectLst/>
                <a:latin typeface="Times New Roman"/>
                <a:ea typeface="Times New Roman"/>
                <a:cs typeface="Times New Roman"/>
              </a:rPr>
              <a:t>МАОУ </a:t>
            </a:r>
            <a:r>
              <a:rPr lang="tt-RU" sz="2800" i="1" dirty="0" smtClean="0">
                <a:effectLst/>
                <a:latin typeface="Times New Roman"/>
                <a:ea typeface="Times New Roman"/>
                <a:cs typeface="Times New Roman"/>
              </a:rPr>
              <a:t>“Гимназия №139- Центр образования</a:t>
            </a:r>
            <a:r>
              <a:rPr lang="tt-RU" sz="2800" i="1" dirty="0" smtClean="0">
                <a:effectLst/>
                <a:latin typeface="Times New Roman"/>
                <a:ea typeface="Times New Roman"/>
                <a:cs typeface="Times New Roman"/>
              </a:rPr>
              <a:t>”</a:t>
            </a:r>
            <a:br>
              <a:rPr lang="tt-RU" sz="2800" i="1" dirty="0" smtClean="0">
                <a:effectLst/>
                <a:latin typeface="Times New Roman"/>
                <a:ea typeface="Times New Roman"/>
                <a:cs typeface="Times New Roman"/>
              </a:rPr>
            </a:br>
            <a:r>
              <a:rPr lang="tt-RU" sz="2800" i="1" dirty="0" smtClean="0">
                <a:effectLst/>
                <a:latin typeface="Times New Roman"/>
                <a:ea typeface="Times New Roman"/>
                <a:cs typeface="Times New Roman"/>
              </a:rPr>
              <a:t>Приволжского </a:t>
            </a:r>
            <a:r>
              <a:rPr lang="tt-RU" sz="2800" i="1" dirty="0" smtClean="0">
                <a:effectLst/>
                <a:latin typeface="Times New Roman"/>
                <a:ea typeface="Times New Roman"/>
                <a:cs typeface="Times New Roman"/>
              </a:rPr>
              <a:t>района г</a:t>
            </a:r>
            <a:r>
              <a:rPr lang="tt-RU" sz="2800" i="1" dirty="0" smtClean="0">
                <a:effectLst/>
                <a:latin typeface="Times New Roman"/>
                <a:ea typeface="Times New Roman"/>
                <a:cs typeface="Times New Roman"/>
              </a:rPr>
              <a:t>. Казани</a:t>
            </a:r>
            <a:r>
              <a:rPr lang="ru-RU" sz="2800" i="1" dirty="0">
                <a:ea typeface="Calibri"/>
                <a:cs typeface="Times New Roman"/>
              </a:rPr>
              <a:t/>
            </a:r>
            <a:br>
              <a:rPr lang="ru-RU" sz="2800" i="1" dirty="0">
                <a:ea typeface="Calibri"/>
                <a:cs typeface="Times New Roman"/>
              </a:rPr>
            </a:br>
            <a:r>
              <a:rPr lang="tt-RU" sz="2800" i="1" dirty="0" smtClean="0">
                <a:effectLst/>
                <a:latin typeface="Times New Roman"/>
                <a:ea typeface="Times New Roman"/>
                <a:cs typeface="Times New Roman"/>
              </a:rPr>
              <a:t>5класс</a:t>
            </a:r>
            <a:r>
              <a:rPr lang="ru-RU" sz="2800" i="1" dirty="0">
                <a:ea typeface="Calibri"/>
                <a:cs typeface="Times New Roman"/>
              </a:rPr>
              <a:t/>
            </a:r>
            <a:br>
              <a:rPr lang="ru-RU" sz="2800" i="1" dirty="0">
                <a:ea typeface="Calibri"/>
                <a:cs typeface="Times New Roman"/>
              </a:rPr>
            </a:br>
            <a:r>
              <a:rPr lang="tt-RU" sz="2800" i="1" dirty="0" smtClean="0">
                <a:effectLst/>
                <a:latin typeface="Times New Roman"/>
                <a:ea typeface="Times New Roman"/>
                <a:cs typeface="Times New Roman"/>
              </a:rPr>
              <a:t> </a:t>
            </a:r>
            <a:r>
              <a:rPr lang="ru-RU" sz="2800" dirty="0">
                <a:ea typeface="Calibri"/>
                <a:cs typeface="Times New Roman"/>
              </a:rPr>
              <a:t/>
            </a:r>
            <a:br>
              <a:rPr lang="ru-RU" sz="2800" dirty="0">
                <a:ea typeface="Calibri"/>
                <a:cs typeface="Times New Roman"/>
              </a:rPr>
            </a:b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32328" y="2042179"/>
            <a:ext cx="7351059" cy="1982974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tt-RU" sz="4400" b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Татар телендә сөйләм культурасы проблемалары</a:t>
            </a:r>
            <a:r>
              <a:rPr lang="ru-RU" sz="4400" b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Calibri"/>
                <a:cs typeface="Times New Roman"/>
              </a:rPr>
              <a:t/>
            </a:r>
            <a:br>
              <a:rPr lang="ru-RU" sz="4400" b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Calibri"/>
                <a:cs typeface="Times New Roman"/>
              </a:rPr>
            </a:br>
            <a:endParaRPr lang="ru-RU" sz="4400" b="1" dirty="0" smtClean="0">
              <a:ln w="11430"/>
              <a:solidFill>
                <a:schemeClr val="accent6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33805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tt-RU" sz="3600" dirty="0"/>
              <a:t>Без һәрберебез бу дөньяга шушы алмаз кебек җирне яктыртырга, әйләнәбездәге бар кешене шатландырырга </a:t>
            </a:r>
            <a:r>
              <a:rPr lang="tt-RU" sz="3600" dirty="0" smtClean="0"/>
              <a:t>килгәнбез.</a:t>
            </a:r>
          </a:p>
          <a:p>
            <a:pPr marL="0" indent="0" algn="ctr">
              <a:buNone/>
            </a:pPr>
            <a:r>
              <a:rPr lang="tt-RU" sz="3600" dirty="0" smtClean="0"/>
              <a:t>Еллар </a:t>
            </a:r>
            <a:r>
              <a:rPr lang="tt-RU" sz="3600" dirty="0"/>
              <a:t>үтү белән, тәҗрибә туплыйбыз, сөйләмебезне матурлыйбыз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9917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t-RU" dirty="0" smtClean="0"/>
              <a:t>Үзен тәрбияле, белемле дип санаган һәр кеше сөйләмендә туган тел сүзләрен генә куллана, чит тел сүзләрен урынсызга файдаланмый. Без дә сөйләмебезгә һәрвакыт игътибарлы булырга тиешбез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26903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tt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394779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t-RU" dirty="0"/>
              <a:t>Ризаэтдин Фәхреддиннең сүзләре белән тәмамлыйм: “Артыгызда гүзәл бер исем калдырыр өчен тырышыгыз.Чөнки адәм баласы вафат булыр, ләкин гүзәл исеме вафат булмас, мәңге калыр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890488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2940423"/>
            <a:ext cx="7886700" cy="323653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tt-RU" sz="4400" dirty="0" smtClean="0"/>
              <a:t>Иг</a:t>
            </a:r>
            <a:r>
              <a:rPr lang="ru-RU" sz="4400" dirty="0"/>
              <a:t>ь</a:t>
            </a:r>
            <a:r>
              <a:rPr lang="tt-RU" sz="4400" dirty="0" smtClean="0"/>
              <a:t>тибарыгыз өчен рәхмәт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xmlns="" val="25967036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08-1083289_free-to-use-public-domain-note-clip-art-post-it-note.png"/>
          <p:cNvPicPr>
            <a:picLocks noChangeAspect="1"/>
          </p:cNvPicPr>
          <p:nvPr/>
        </p:nvPicPr>
        <p:blipFill>
          <a:blip r:embed="rId2" cstate="print"/>
          <a:srcRect t="20767"/>
          <a:stretch>
            <a:fillRect/>
          </a:stretch>
        </p:blipFill>
        <p:spPr>
          <a:xfrm>
            <a:off x="484094" y="1999130"/>
            <a:ext cx="8659906" cy="439270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1778" y="3601384"/>
            <a:ext cx="7457516" cy="1325563"/>
          </a:xfrm>
        </p:spPr>
        <p:txBody>
          <a:bodyPr>
            <a:noAutofit/>
          </a:bodyPr>
          <a:lstStyle/>
          <a:p>
            <a:pPr algn="r"/>
            <a:r>
              <a:rPr lang="tt-RU" b="1" i="1" dirty="0" smtClean="0"/>
              <a:t>Әүвәл </a:t>
            </a:r>
            <a:r>
              <a:rPr lang="tt-RU" b="1" i="1" dirty="0"/>
              <a:t>әхлак бозыла, икенче, дин бетә, өченчедән</a:t>
            </a:r>
            <a:r>
              <a:rPr lang="tt-RU" b="1" i="1" dirty="0" smtClean="0"/>
              <a:t>,</a:t>
            </a:r>
            <a:br>
              <a:rPr lang="tt-RU" b="1" i="1" dirty="0" smtClean="0"/>
            </a:br>
            <a:r>
              <a:rPr lang="tt-RU" b="1" i="1" dirty="0" smtClean="0"/>
              <a:t> </a:t>
            </a:r>
            <a:r>
              <a:rPr lang="tt-RU" b="1" i="1" dirty="0"/>
              <a:t>ул халык үзе </a:t>
            </a:r>
            <a:r>
              <a:rPr lang="tt-RU" b="1" i="1" dirty="0" smtClean="0"/>
              <a:t>бетә</a:t>
            </a:r>
            <a:r>
              <a:rPr lang="tt-RU" b="1" i="1" dirty="0" smtClean="0"/>
              <a:t>.</a:t>
            </a:r>
            <a:r>
              <a:rPr lang="tt-RU" b="1" i="1" dirty="0" smtClean="0"/>
              <a:t/>
            </a:r>
            <a:br>
              <a:rPr lang="tt-RU" b="1" i="1" dirty="0" smtClean="0"/>
            </a:br>
            <a:r>
              <a:rPr lang="tt-RU" b="1" i="1" dirty="0" smtClean="0"/>
              <a:t/>
            </a:r>
            <a:br>
              <a:rPr lang="tt-RU" b="1" i="1" dirty="0" smtClean="0"/>
            </a:br>
            <a:r>
              <a:rPr lang="tt-RU" b="1" i="1" dirty="0" smtClean="0"/>
              <a:t>Гаяз </a:t>
            </a:r>
            <a:r>
              <a:rPr lang="tt-RU" b="1" i="1" dirty="0" smtClean="0"/>
              <a:t>Исхаки</a:t>
            </a:r>
            <a:r>
              <a:rPr lang="ru-RU" sz="4000" b="1" i="1" dirty="0"/>
              <a:t/>
            </a:r>
            <a:br>
              <a:rPr lang="ru-RU" sz="4000" b="1" i="1" dirty="0"/>
            </a:br>
            <a:endParaRPr lang="ru-RU" sz="4000" b="1" i="1" dirty="0"/>
          </a:p>
        </p:txBody>
      </p:sp>
      <p:pic>
        <p:nvPicPr>
          <p:cNvPr id="5" name="Рисунок 4" descr="skrep87.png"/>
          <p:cNvPicPr>
            <a:picLocks noChangeAspect="1"/>
          </p:cNvPicPr>
          <p:nvPr/>
        </p:nvPicPr>
        <p:blipFill>
          <a:blip r:embed="rId3" cstate="print"/>
          <a:srcRect l="7085" t="53450" r="59876" b="1259"/>
          <a:stretch>
            <a:fillRect/>
          </a:stretch>
        </p:blipFill>
        <p:spPr>
          <a:xfrm>
            <a:off x="7306236" y="1663870"/>
            <a:ext cx="797859" cy="738671"/>
          </a:xfrm>
          <a:prstGeom prst="rect">
            <a:avLst/>
          </a:prstGeom>
        </p:spPr>
      </p:pic>
      <p:pic>
        <p:nvPicPr>
          <p:cNvPr id="6" name="Рисунок 5" descr="skrep87.png"/>
          <p:cNvPicPr>
            <a:picLocks noChangeAspect="1"/>
          </p:cNvPicPr>
          <p:nvPr/>
        </p:nvPicPr>
        <p:blipFill>
          <a:blip r:embed="rId3" cstate="print"/>
          <a:srcRect l="7085" t="53450" r="59876" b="1259"/>
          <a:stretch>
            <a:fillRect/>
          </a:stretch>
        </p:blipFill>
        <p:spPr>
          <a:xfrm>
            <a:off x="762000" y="1663869"/>
            <a:ext cx="797859" cy="738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120686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8979" y="1315384"/>
            <a:ext cx="5763186" cy="1325563"/>
          </a:xfrm>
        </p:spPr>
        <p:txBody>
          <a:bodyPr>
            <a:normAutofit fontScale="90000"/>
          </a:bodyPr>
          <a:lstStyle/>
          <a:p>
            <a:r>
              <a:rPr lang="tt-RU" sz="1400" u="sng" dirty="0"/>
              <a:t>“</a:t>
            </a:r>
            <a:r>
              <a:rPr lang="tt-RU" sz="2400" i="1" u="sng" dirty="0"/>
              <a:t>Бала чакта алынган тәрбияне соңыннан бөтен дөнья халкы үзгәртә алмас”, - дип яза Ризаэддин </a:t>
            </a:r>
            <a:r>
              <a:rPr lang="tt-RU" sz="2400" i="1" u="sng" dirty="0" smtClean="0"/>
              <a:t>Фәхреддин.</a:t>
            </a:r>
            <a:r>
              <a:rPr lang="ru-RU" sz="2400" i="1" u="sng" dirty="0"/>
              <a:t/>
            </a:r>
            <a:br>
              <a:rPr lang="ru-RU" sz="2400" i="1" u="sng" dirty="0"/>
            </a:br>
            <a:endParaRPr lang="ru-RU" sz="2400" i="1" u="sng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27529" y="2854823"/>
            <a:ext cx="805927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t-RU" sz="3600" dirty="0" smtClean="0"/>
              <a:t>Галимнәр беренче чиратта әхлак турында уйларга кирәклеген искәртә.</a:t>
            </a:r>
            <a:r>
              <a:rPr lang="tt-RU" sz="3600" dirty="0"/>
              <a:t> </a:t>
            </a:r>
            <a:endParaRPr lang="tt-RU" sz="3600" dirty="0" smtClean="0"/>
          </a:p>
          <a:p>
            <a:r>
              <a:rPr lang="tt-RU" sz="3600" dirty="0" smtClean="0"/>
              <a:t>Кешелек </a:t>
            </a:r>
            <a:r>
              <a:rPr lang="tt-RU" sz="3600" dirty="0"/>
              <a:t>җәмгыяте үсеше тарихында яшь буынны тәрбияләүгә һәркайчан </a:t>
            </a:r>
            <a:endParaRPr lang="tt-RU" sz="3600" dirty="0" smtClean="0"/>
          </a:p>
          <a:p>
            <a:r>
              <a:rPr lang="tt-RU" sz="3600" dirty="0" smtClean="0"/>
              <a:t>зур </a:t>
            </a:r>
            <a:r>
              <a:rPr lang="tt-RU" sz="3600" dirty="0"/>
              <a:t>игътибар </a:t>
            </a:r>
            <a:r>
              <a:rPr lang="tt-RU" sz="3600" dirty="0" smtClean="0"/>
              <a:t>бирелә.</a:t>
            </a:r>
            <a:endParaRPr lang="ru-RU" sz="3600" dirty="0"/>
          </a:p>
        </p:txBody>
      </p:sp>
      <p:pic>
        <p:nvPicPr>
          <p:cNvPr id="6" name="Рисунок 5" descr="8787caf40a3d43930895cd9ad53de08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68085" y="303304"/>
            <a:ext cx="1944221" cy="2592295"/>
          </a:xfrm>
          <a:prstGeom prst="ellipse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7631603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55811" y="1910407"/>
            <a:ext cx="840889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t-RU" sz="3200" dirty="0"/>
              <a:t>Бирелгән теманың актуальлеген бөтен кешегә билгеле дип уйлыйм, чөнки соңгы вакытта яшьүсмерләр арасында сөйләм культурасы түбән дәрәҗәдә була башлады. Аның сәбәпләре күп.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10337539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91672" y="4428564"/>
            <a:ext cx="7951695" cy="150607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27529" y="1837765"/>
            <a:ext cx="7951695" cy="83371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00636" y="2662518"/>
            <a:ext cx="7951695" cy="175708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tt-RU" dirty="0" smtClean="0"/>
              <a:t>Үткәргән тикшерү шундый нәтиҗә күрсәтте (сорау алынган укучылар арасыннан,%):</a:t>
            </a:r>
            <a:endParaRPr lang="ru-RU" dirty="0" smtClean="0"/>
          </a:p>
          <a:p>
            <a:pPr lvl="0"/>
            <a:r>
              <a:rPr lang="tt-RU" dirty="0" smtClean="0"/>
              <a:t>82 % укучы матур әдәпле сүзләрне белә һәм үзе куллана ( 10 сүз язырга бирелгән иде). Ләкин алар арасында еш очрый торган сүзләр бик гади (исәнмесез, сау булыгыз, акыллы, молодец, бик яхшы,хөрмәтле, тыныч йокы, рәхмәт);</a:t>
            </a:r>
            <a:endParaRPr lang="ru-RU" dirty="0" smtClean="0"/>
          </a:p>
          <a:p>
            <a:pPr lvl="0"/>
            <a:r>
              <a:rPr lang="tt-RU" dirty="0" smtClean="0"/>
              <a:t>18% укучы матур әдәпле сүзләрне  аз белә һәм куллана( 4 сүздән артык мисал китерә алмадылар), ләкин алар арасыннан 13 % әдәпсез сүзләр  күбрәк белә һәм куллана;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357818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91671" y="1873624"/>
            <a:ext cx="7951695" cy="240254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82707" y="4303061"/>
            <a:ext cx="7951695" cy="128195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tt-RU" dirty="0" smtClean="0"/>
              <a:t>91% укучы әдәпсез сүзләрне яхшы белә һәм  куллана ( 10 сүз язырга бирелгән иде, алар 10 мисал китергән иделәр). Алар арасында еш очрый торган сүзләр бер темага кагылышлы: ул кешенең аңгыралыгына кагылышлы сүзләр ( җүләр, ахмак,идиот, дуңгыз, хайван).</a:t>
            </a:r>
            <a:endParaRPr lang="ru-RU" dirty="0" smtClean="0"/>
          </a:p>
          <a:p>
            <a:pPr lvl="0"/>
            <a:r>
              <a:rPr lang="tt-RU" dirty="0" smtClean="0"/>
              <a:t>98% укучы үз сөйләмендә сленг сүзләре куллана (телек,училка,предки, комп, домашка, батя, братан).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939746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tt-RU" sz="4000" dirty="0"/>
              <a:t>Мондый нәтиҗәләр уйландыра башлады һәм бу күренешне үзгәртү юлларын эзли башладым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37321505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4178" y="1449106"/>
            <a:ext cx="8165727" cy="4727575"/>
          </a:xfr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50000">
                <a:schemeClr val="accent6">
                  <a:lumMod val="20000"/>
                  <a:lumOff val="80000"/>
                </a:schemeClr>
              </a:gs>
            </a:gsLst>
            <a:lin ang="5400000" scaled="0"/>
          </a:gradFill>
        </p:spPr>
        <p:txBody>
          <a:bodyPr>
            <a:noAutofit/>
          </a:bodyPr>
          <a:lstStyle/>
          <a:p>
            <a:pPr marL="0" indent="0" algn="just">
              <a:lnSpc>
                <a:spcPct val="100000"/>
              </a:lnSpc>
              <a:spcAft>
                <a:spcPts val="0"/>
              </a:spcAft>
              <a:buNone/>
            </a:pPr>
            <a:r>
              <a:rPr lang="tt-RU" sz="2400" b="1" dirty="0" smtClean="0">
                <a:effectLst/>
                <a:latin typeface="Times New Roman"/>
                <a:ea typeface="Times New Roman"/>
              </a:rPr>
              <a:t>Мин, 5нче сыйныф укучысы, нинди яңалык кертә алырмын дип </a:t>
            </a:r>
            <a:r>
              <a:rPr lang="tt-RU" sz="2400" b="1" dirty="0" smtClean="0">
                <a:effectLst/>
                <a:latin typeface="Times New Roman"/>
                <a:ea typeface="Times New Roman"/>
              </a:rPr>
              <a:t>уйландым</a:t>
            </a:r>
            <a:r>
              <a:rPr lang="tt-RU" sz="2400" b="1" dirty="0" smtClean="0">
                <a:effectLst/>
                <a:latin typeface="Times New Roman"/>
                <a:ea typeface="Times New Roman"/>
              </a:rPr>
              <a:t>. </a:t>
            </a:r>
            <a:endParaRPr lang="ru-RU" sz="2400" b="1" dirty="0" smtClean="0">
              <a:effectLst/>
              <a:latin typeface="Times New Roman"/>
              <a:ea typeface="Times New Roman"/>
            </a:endParaRPr>
          </a:p>
          <a:p>
            <a:pPr marL="0" indent="0" algn="just">
              <a:lnSpc>
                <a:spcPct val="100000"/>
              </a:lnSpc>
              <a:spcAft>
                <a:spcPts val="0"/>
              </a:spcAft>
              <a:buNone/>
            </a:pPr>
            <a:r>
              <a:rPr lang="tt-RU" sz="2400" b="1" dirty="0" smtClean="0">
                <a:effectLst/>
                <a:latin typeface="Times New Roman"/>
                <a:ea typeface="Times New Roman"/>
              </a:rPr>
              <a:t>Минемчә, </a:t>
            </a:r>
          </a:p>
          <a:p>
            <a:pPr algn="just">
              <a:lnSpc>
                <a:spcPct val="100000"/>
              </a:lnSpc>
              <a:spcAft>
                <a:spcPts val="0"/>
              </a:spcAft>
            </a:pPr>
            <a:r>
              <a:rPr lang="tt-RU" sz="2400" b="1" dirty="0" smtClean="0">
                <a:effectLst/>
                <a:latin typeface="Times New Roman"/>
                <a:ea typeface="Times New Roman"/>
              </a:rPr>
              <a:t>беренчедән, сыйныф сәгатендә итәгатле сүзләр дигән уен оештырырга булдым.</a:t>
            </a:r>
          </a:p>
          <a:p>
            <a:pPr algn="just">
              <a:lnSpc>
                <a:spcPct val="100000"/>
              </a:lnSpc>
            </a:pPr>
            <a:r>
              <a:rPr lang="tt-RU" sz="2400" b="1" dirty="0" smtClean="0">
                <a:effectLst/>
                <a:latin typeface="Times New Roman"/>
                <a:ea typeface="Times New Roman"/>
              </a:rPr>
              <a:t> Икенчедән, атнага бер көнне комплиментлар көне үткәрергә.</a:t>
            </a:r>
          </a:p>
          <a:p>
            <a:pPr algn="just">
              <a:lnSpc>
                <a:spcPct val="100000"/>
              </a:lnSpc>
            </a:pPr>
            <a:r>
              <a:rPr lang="tt-RU" sz="2400" b="1" dirty="0" smtClean="0">
                <a:effectLst/>
                <a:latin typeface="Times New Roman"/>
                <a:ea typeface="Times New Roman"/>
              </a:rPr>
              <a:t> Өченчесе, татар телен пропагандалау нигезендә татарча-төрекчә бер төрле әйтелә торган сүзләрне табу һәм сәяхәтчегә ярдәмгә татарча-төрекчә сүзлек өстендә эш башлау.</a:t>
            </a:r>
            <a:endParaRPr lang="ru-RU" sz="2400" b="1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414727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tt-RU" dirty="0" smtClean="0">
                <a:effectLst/>
                <a:latin typeface="Times New Roman"/>
                <a:ea typeface="Times New Roman"/>
              </a:rPr>
              <a:t>Мин татар һәм төрек телендә  охшаш яңграулы сүзләрне бер генә мәгънәне искә алып, төзи башладым.</a:t>
            </a:r>
            <a:endParaRPr lang="ru-RU" sz="2800" dirty="0" smtClean="0">
              <a:effectLst/>
              <a:latin typeface="Times New Roman"/>
              <a:ea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tt-RU" dirty="0" smtClean="0">
                <a:effectLst/>
                <a:latin typeface="Times New Roman"/>
                <a:ea typeface="Times New Roman"/>
              </a:rPr>
              <a:t>Гүзәл – guzel  (гүзәл)</a:t>
            </a:r>
            <a:endParaRPr lang="ru-RU" sz="2800" dirty="0" smtClean="0">
              <a:effectLst/>
              <a:latin typeface="Times New Roman"/>
              <a:ea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tt-RU" dirty="0" smtClean="0">
                <a:effectLst/>
                <a:latin typeface="Times New Roman"/>
                <a:ea typeface="Times New Roman"/>
              </a:rPr>
              <a:t>Җанлы – canli (җанлы)</a:t>
            </a:r>
            <a:endParaRPr lang="ru-RU" sz="2800" dirty="0" smtClean="0">
              <a:effectLst/>
              <a:latin typeface="Times New Roman"/>
              <a:ea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tt-RU" dirty="0" smtClean="0">
                <a:effectLst/>
                <a:latin typeface="Times New Roman"/>
                <a:ea typeface="Times New Roman"/>
              </a:rPr>
              <a:t>Биек – buyuk (бюйюк)</a:t>
            </a:r>
            <a:endParaRPr lang="ru-RU" sz="2800" dirty="0" smtClean="0">
              <a:effectLst/>
              <a:latin typeface="Times New Roman"/>
              <a:ea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tt-RU" dirty="0" smtClean="0">
                <a:effectLst/>
                <a:latin typeface="Times New Roman"/>
                <a:ea typeface="Times New Roman"/>
              </a:rPr>
              <a:t>Тар – dar (дар)</a:t>
            </a:r>
            <a:endParaRPr lang="ru-RU" sz="2800" dirty="0" smtClean="0">
              <a:effectLst/>
              <a:latin typeface="Times New Roman"/>
              <a:ea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tt-RU" dirty="0" smtClean="0">
                <a:effectLst/>
                <a:latin typeface="Times New Roman"/>
                <a:ea typeface="Times New Roman"/>
              </a:rPr>
              <a:t>Акыллы – akilli (акыллы)</a:t>
            </a:r>
            <a:endParaRPr lang="ru-RU" sz="2800" dirty="0" smtClean="0">
              <a:effectLst/>
              <a:latin typeface="Times New Roman"/>
              <a:ea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tt-RU" dirty="0" smtClean="0">
                <a:effectLst/>
                <a:latin typeface="Times New Roman"/>
                <a:ea typeface="Times New Roman"/>
              </a:rPr>
              <a:t>Ачык – acik (ачык)</a:t>
            </a:r>
            <a:endParaRPr lang="ru-RU" sz="2800" dirty="0" smtClean="0">
              <a:effectLst/>
              <a:latin typeface="Times New Roman"/>
              <a:ea typeface="Times New Roman"/>
            </a:endParaRPr>
          </a:p>
          <a:p>
            <a:pPr>
              <a:buFont typeface="Wingdings" pitchFamily="2" charset="2"/>
              <a:buChar char="Ø"/>
            </a:pPr>
            <a:r>
              <a:rPr lang="tt-RU" dirty="0">
                <a:ea typeface="Calibri"/>
                <a:cs typeface="Times New Roman"/>
              </a:rPr>
              <a:t>Суык – soguk (соук)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135535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</TotalTime>
  <Words>445</Words>
  <Application>Microsoft Office PowerPoint</Application>
  <PresentationFormat>Экран (4:3)</PresentationFormat>
  <Paragraphs>33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Office Theme</vt:lpstr>
      <vt:lpstr>   Демидова Дина Ивановна МАОУ “Гимназия №139- Центр образования” Приволжского района г. Казани 5класс   </vt:lpstr>
      <vt:lpstr>Әүвәл әхлак бозыла, икенче, дин бетә, өченчедән,  ул халык үзе бетә.  Гаяз Исхаки </vt:lpstr>
      <vt:lpstr>“Бала чакта алынган тәрбияне соңыннан бөтен дөнья халкы үзгәртә алмас”, - дип яза Ризаэддин Фәхреддин.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Admin</cp:lastModifiedBy>
  <cp:revision>9</cp:revision>
  <dcterms:created xsi:type="dcterms:W3CDTF">2019-02-21T15:01:25Z</dcterms:created>
  <dcterms:modified xsi:type="dcterms:W3CDTF">2019-09-24T06:53:37Z</dcterms:modified>
</cp:coreProperties>
</file>