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8" r:id="rId3"/>
    <p:sldMasterId id="2147483710" r:id="rId4"/>
    <p:sldMasterId id="2147483722" r:id="rId5"/>
  </p:sldMasterIdLst>
  <p:notesMasterIdLst>
    <p:notesMasterId r:id="rId33"/>
  </p:notesMasterIdLst>
  <p:sldIdLst>
    <p:sldId id="256" r:id="rId6"/>
    <p:sldId id="257" r:id="rId7"/>
    <p:sldId id="301" r:id="rId8"/>
    <p:sldId id="302" r:id="rId9"/>
    <p:sldId id="261" r:id="rId10"/>
    <p:sldId id="264" r:id="rId11"/>
    <p:sldId id="265" r:id="rId12"/>
    <p:sldId id="307" r:id="rId13"/>
    <p:sldId id="311" r:id="rId14"/>
    <p:sldId id="304" r:id="rId15"/>
    <p:sldId id="305" r:id="rId16"/>
    <p:sldId id="312" r:id="rId17"/>
    <p:sldId id="306" r:id="rId18"/>
    <p:sldId id="270" r:id="rId19"/>
    <p:sldId id="271" r:id="rId20"/>
    <p:sldId id="282" r:id="rId21"/>
    <p:sldId id="272" r:id="rId22"/>
    <p:sldId id="283" r:id="rId23"/>
    <p:sldId id="308" r:id="rId24"/>
    <p:sldId id="309" r:id="rId25"/>
    <p:sldId id="310" r:id="rId26"/>
    <p:sldId id="296" r:id="rId27"/>
    <p:sldId id="313" r:id="rId28"/>
    <p:sldId id="277" r:id="rId29"/>
    <p:sldId id="278" r:id="rId30"/>
    <p:sldId id="285" r:id="rId31"/>
    <p:sldId id="314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3296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7" autoAdjust="0"/>
    <p:restoredTop sz="99751" autoAdjust="0"/>
  </p:normalViewPr>
  <p:slideViewPr>
    <p:cSldViewPr>
      <p:cViewPr>
        <p:scale>
          <a:sx n="70" d="100"/>
          <a:sy n="70" d="100"/>
        </p:scale>
        <p:origin x="-100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3C013A-2029-44A3-B731-26911355B604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41FB08-3FDD-4D6A-8128-8040D9B4D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96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15074-B327-4DE1-B10B-74F0CF1608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4DFA70-0AED-470C-A0A8-A05C8E6130A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5312F-9B4A-4560-AAA6-F016E39823A3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DA205-0E4E-418B-9D67-162D6BDC3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BE410-E3B9-4FF1-8D15-04F14F1D3469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38F19-34C2-4250-8AA5-EE81E9615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6063" y="128588"/>
            <a:ext cx="20447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86463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3B06B-2FD4-4E5A-BBE7-27C1D433F7C6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158C7-DE1F-43FF-A86E-D0820CA79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D1EA-2E0B-4495-BE74-BD2C9A43B5AF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09FE-7966-4826-B098-8A5C6852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/>
          <a:p>
            <a:pPr lvl="0"/>
            <a:r>
              <a:rPr lang="ru-RU" noProof="0" smtClean="0"/>
              <a:t>Вставка картинки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24170-D70F-44FF-85D2-8EE7B669CEC4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4FFBF-7DD1-4FE7-A047-9C52E7FE7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4788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600200"/>
            <a:ext cx="4016375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5BF1-F7F2-4760-A7C0-B07C656791BB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E0E7A-0908-4C9B-B0AA-A65A3EFC4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EBCDC-0F7E-4398-8D2A-856175E47E08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058E1-31F2-4333-88E3-DA90CC8AF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338DB-7F8D-4901-8A79-045DEBE12D66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ED1E5-0887-4996-9840-5E9F4410F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9A6C9-0919-4685-9356-D0D1D22F9F40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9BDA5-2C5C-4570-AAFE-A142633D3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7817E-089D-46CB-BC70-D19505C100EC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533A9-687B-457E-B68F-3E8FC9A41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E6121-0403-42F8-B3DB-F5798E92C7A2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1E1EA-9782-4A4A-81C1-9D6699FF3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83563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3563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Lucida Sans Unicode" pitchFamily="32" charset="0"/>
                <a:cs typeface="Lucida Sans Unicode" pitchFamily="32" charset="0"/>
              </a:defRPr>
            </a:lvl1pPr>
          </a:lstStyle>
          <a:p>
            <a:pPr>
              <a:defRPr/>
            </a:pPr>
            <a:fld id="{AD83FD99-6577-42FE-9AEA-C3286947233D}" type="datetimeFigureOut">
              <a:rPr lang="ru-RU"/>
              <a:pPr>
                <a:defRPr/>
              </a:pPr>
              <a:t>30.09.2019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49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Lucida Sans Unicode" pitchFamily="32" charset="0"/>
                <a:cs typeface="Lucida Sans Unicode" pitchFamily="32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Lucida Sans Unicode" pitchFamily="32" charset="0"/>
                <a:cs typeface="Lucida Sans Unicode" pitchFamily="32" charset="0"/>
              </a:defRPr>
            </a:lvl1pPr>
          </a:lstStyle>
          <a:p>
            <a:pPr>
              <a:defRPr/>
            </a:pPr>
            <a:fld id="{20EAA864-A7C1-41DA-8DA7-AC410436D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25" r:id="rId9"/>
    <p:sldLayoutId id="2147483724" r:id="rId10"/>
    <p:sldLayoutId id="214748372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5" r:id="rId2"/>
    <p:sldLayoutId id="2147483744" r:id="rId3"/>
    <p:sldLayoutId id="2147483743" r:id="rId4"/>
    <p:sldLayoutId id="2147483742" r:id="rId5"/>
    <p:sldLayoutId id="2147483741" r:id="rId6"/>
    <p:sldLayoutId id="2147483740" r:id="rId7"/>
    <p:sldLayoutId id="2147483739" r:id="rId8"/>
    <p:sldLayoutId id="2147483738" r:id="rId9"/>
    <p:sldLayoutId id="2147483737" r:id="rId10"/>
    <p:sldLayoutId id="2147483736" r:id="rId11"/>
    <p:sldLayoutId id="2147483735" r:id="rId12"/>
    <p:sldLayoutId id="2147483734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49" r:id="rId9"/>
    <p:sldLayoutId id="2147483748" r:id="rId10"/>
    <p:sldLayoutId id="2147483747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6" r:id="rId3"/>
    <p:sldLayoutId id="2147483765" r:id="rId4"/>
    <p:sldLayoutId id="2147483764" r:id="rId5"/>
    <p:sldLayoutId id="2147483763" r:id="rId6"/>
    <p:sldLayoutId id="2147483762" r:id="rId7"/>
    <p:sldLayoutId id="2147483761" r:id="rId8"/>
    <p:sldLayoutId id="2147483760" r:id="rId9"/>
    <p:sldLayoutId id="2147483759" r:id="rId10"/>
    <p:sldLayoutId id="2147483758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  <p:sp>
        <p:nvSpPr>
          <p:cNvPr id="5127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80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../../../Users/Admin/Desktop/&#1042;&#1099;&#1073;&#1086;&#1088;&#1099;.jpg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khaidukov-alexei-alexandrovich" TargetMode="External"/><Relationship Id="rId2" Type="http://schemas.openxmlformats.org/officeDocument/2006/relationships/hyperlink" Target="http://pyatrom.schoolrm.ru/" TargetMode="Externa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../../../Users/Admin/Desktop/&#1042;&#1099;&#1073;&#1086;&#1088;&#1099;.jpg" TargetMode="Externa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../../../Users/Admin/Desktop/&#1042;&#1099;&#1073;&#1086;&#1088;&#1099;.jpg" TargetMode="Externa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785813"/>
            <a:ext cx="7407275" cy="485775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</a:t>
            </a:r>
          </a:p>
          <a:p>
            <a:pPr eaLnBrk="1" hangingPunct="1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Министерство образования РМ</a:t>
            </a:r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1800" dirty="0" smtClean="0"/>
          </a:p>
          <a:p>
            <a:pPr eaLnBrk="1" hangingPunct="1"/>
            <a:r>
              <a:rPr lang="ru-RU" sz="1800" dirty="0" smtClean="0">
                <a:solidFill>
                  <a:srgbClr val="C00000"/>
                </a:solidFill>
              </a:rPr>
              <a:t>                                             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Хайдукова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Алексея  Александрович,</a:t>
            </a:r>
          </a:p>
          <a:p>
            <a:pPr eaLnBrk="1" hangingPunct="1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учителя физической культуры</a:t>
            </a:r>
          </a:p>
          <a:p>
            <a:pPr eaLnBrk="1" hangingPunct="1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МБОУ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Пятинская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eaLnBrk="1" hangingPunct="1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Ромодановского муниципального района</a:t>
            </a:r>
          </a:p>
          <a:p>
            <a:pPr eaLnBrk="1" hangingPunct="1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Республики Мордовия</a:t>
            </a:r>
          </a:p>
        </p:txBody>
      </p:sp>
      <p:pic>
        <p:nvPicPr>
          <p:cNvPr id="1026" name="Picture 2" descr="C:\Users\Х\Desktop\Новая папка\photo-2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92696"/>
            <a:ext cx="3214501" cy="4815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789862" cy="1458913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6 .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Позитивные результаты внеурочной деятельности обучающихся по учебным предметам</a:t>
            </a:r>
          </a:p>
        </p:txBody>
      </p:sp>
      <p:sp>
        <p:nvSpPr>
          <p:cNvPr id="77826" name="Прямоугольник 2"/>
          <p:cNvSpPr>
            <a:spLocks noChangeArrowheads="1"/>
          </p:cNvSpPr>
          <p:nvPr/>
        </p:nvSpPr>
        <p:spPr bwMode="auto">
          <a:xfrm>
            <a:off x="468313" y="1143000"/>
            <a:ext cx="8675687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место в первенстве по волейболу  среди учащихся образовательных школ Ромодановского муниципального района, декабрь 201 5г.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место  в первенстве по волейболу  среди учащихся образовательных школ Ромодановского муниципального района, декабрь 2016  г.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место  в первенстве по волейболу  среди учащихся образовательных школ Ромодановского муниципального района, март 2017 г.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место в соревнованиях  по бегу «Шиповка юных» Ромодановского муниципального района среди юношей и девушек 2002-2003 г.р., май 2017 г.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Самый юный спортсмен, участвующий  в  районом  этапе соревнований «Лыжня Росси 2018» 2018 г.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1 место  в районных соревнования  посвященных  Дню защитника Отечества по стрельбе из пневматической винтовки,15.02.2018 г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место  в соревнованиях «Быстрая  Лыжня 2019» среди учащихся образовательных школ Ромодановского муниципального района, 2019 г.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место  в соревнованиях «Быстрая  Лыжня 2019» девушек  2003- 2004 г.р. обучающихся  в образовательных учреждениях Ромодановского муниципального района, 2019 г.</a:t>
            </a:r>
          </a:p>
          <a:p>
            <a:pPr>
              <a:buFontTx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уровень:</a:t>
            </a:r>
          </a:p>
          <a:p>
            <a:pPr>
              <a:buFontTx/>
              <a:buChar char="•"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3 место Республиканские соревнования по бегу на призы главы Главы  Администрации Ромодановского муниципального района, 2016 г.</a:t>
            </a:r>
          </a:p>
          <a:p>
            <a:pPr>
              <a:buFontTx/>
              <a:buChar char="•"/>
            </a:pPr>
            <a:endParaRPr lang="ru-RU" sz="1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sz="1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endParaRPr lang="ru-RU" dirty="0" smtClean="0">
              <a:solidFill>
                <a:srgbClr val="533EA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6 .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Позитивные результаты внеурочной деятельности обучающихся по учебным предметам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>
              <a:latin typeface="Times New Roman" pitchFamily="18" charset="0"/>
            </a:endParaRPr>
          </a:p>
        </p:txBody>
      </p:sp>
      <p:pic>
        <p:nvPicPr>
          <p:cNvPr id="2058" name="Picture 10" descr="C:\Users\Х\Desktop\zjdUj-Sml3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628800"/>
            <a:ext cx="1770758" cy="2373670"/>
          </a:xfrm>
          <a:prstGeom prst="rect">
            <a:avLst/>
          </a:prstGeom>
          <a:noFill/>
        </p:spPr>
      </p:pic>
      <p:pic>
        <p:nvPicPr>
          <p:cNvPr id="2060" name="Picture 12" descr="C:\Users\Х\Desktop\ijHY9Nrp_W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1628800"/>
            <a:ext cx="1611058" cy="2376264"/>
          </a:xfrm>
          <a:prstGeom prst="rect">
            <a:avLst/>
          </a:prstGeom>
          <a:noFill/>
        </p:spPr>
      </p:pic>
      <p:pic>
        <p:nvPicPr>
          <p:cNvPr id="2061" name="Picture 13" descr="C:\Users\Х\Desktop\bFgOBSfOS3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4943475" y="-3678237"/>
            <a:ext cx="2026643" cy="2883624"/>
          </a:xfrm>
          <a:prstGeom prst="rect">
            <a:avLst/>
          </a:prstGeom>
          <a:noFill/>
        </p:spPr>
      </p:pic>
      <p:pic>
        <p:nvPicPr>
          <p:cNvPr id="2062" name="Picture 14" descr="C:\Users\Х\Desktop\bFgOBSfOS3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1628800"/>
            <a:ext cx="1656184" cy="2356513"/>
          </a:xfrm>
          <a:prstGeom prst="rect">
            <a:avLst/>
          </a:prstGeom>
          <a:noFill/>
        </p:spPr>
      </p:pic>
      <p:pic>
        <p:nvPicPr>
          <p:cNvPr id="2063" name="Picture 15" descr="C:\Users\Х\Desktop\1TaFu-T2nZ0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240" y="1628800"/>
            <a:ext cx="1724991" cy="2376264"/>
          </a:xfrm>
          <a:prstGeom prst="rect">
            <a:avLst/>
          </a:prstGeom>
          <a:noFill/>
        </p:spPr>
      </p:pic>
      <p:pic>
        <p:nvPicPr>
          <p:cNvPr id="2064" name="Picture 16" descr="C:\Users\Х\Desktop\cQ--I882pFs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19672" y="4077072"/>
            <a:ext cx="1819523" cy="2566636"/>
          </a:xfrm>
          <a:prstGeom prst="rect">
            <a:avLst/>
          </a:prstGeom>
          <a:noFill/>
        </p:spPr>
      </p:pic>
      <p:pic>
        <p:nvPicPr>
          <p:cNvPr id="3074" name="Picture 2" descr="C:\Users\Х\Desktop\2019-09-27\Image002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35896" y="4149080"/>
            <a:ext cx="1731829" cy="2448272"/>
          </a:xfrm>
          <a:prstGeom prst="rect">
            <a:avLst/>
          </a:prstGeom>
          <a:noFill/>
        </p:spPr>
      </p:pic>
      <p:pic>
        <p:nvPicPr>
          <p:cNvPr id="3075" name="Picture 3" descr="C:\Users\Х\Desktop\2019-09-27\Image000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24128" y="4149080"/>
            <a:ext cx="173182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6 .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Позитивные результаты внеурочной деятельности обучающихся по учебным предметам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>
              <a:latin typeface="Times New Roman" pitchFamily="18" charset="0"/>
            </a:endParaRPr>
          </a:p>
        </p:txBody>
      </p:sp>
      <p:pic>
        <p:nvPicPr>
          <p:cNvPr id="4098" name="Picture 2" descr="C:\Users\Х\Desktop\2019-09-27\Image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844824"/>
            <a:ext cx="3312368" cy="4684754"/>
          </a:xfrm>
          <a:prstGeom prst="rect">
            <a:avLst/>
          </a:prstGeom>
          <a:noFill/>
        </p:spPr>
      </p:pic>
      <p:pic>
        <p:nvPicPr>
          <p:cNvPr id="4099" name="Picture 3" descr="C:\Users\Х\Desktop\2019-09-27\Image0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844824"/>
            <a:ext cx="3312368" cy="4684754"/>
          </a:xfrm>
          <a:prstGeom prst="rect">
            <a:avLst/>
          </a:prstGeom>
          <a:noFill/>
        </p:spPr>
      </p:pic>
      <p:pic>
        <p:nvPicPr>
          <p:cNvPr id="4100" name="Picture 4" descr="C:\Users\Х\Desktop\2019-09-27\Image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1844823"/>
            <a:ext cx="3384376" cy="4786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260648"/>
            <a:ext cx="7499350" cy="571500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7. Публикации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58875" y="2536825"/>
            <a:ext cx="78581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latin typeface="+mn-lt"/>
            </a:endParaRPr>
          </a:p>
        </p:txBody>
      </p:sp>
      <p:sp>
        <p:nvSpPr>
          <p:cNvPr id="82947" name="Picture 6" descr="svidetelstvo-3221732-134854"/>
          <p:cNvSpPr>
            <a:spLocks noChangeAspect="1" noChangeArrowheads="1"/>
          </p:cNvSpPr>
          <p:nvPr/>
        </p:nvSpPr>
        <p:spPr bwMode="auto">
          <a:xfrm>
            <a:off x="5292725" y="476250"/>
            <a:ext cx="36734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80648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личном мини- сайте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nsportal.ru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Конспект урока по ОБЖ 8 класс. На тему пожары в жилых и общественных зданиях.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Программа внеурочной деятельности спортивно-оздоровительного направления «Юниор» на основе учебной программы «Физическая культура»  для учащихся 1-4 классов.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Конспект урока по физической культуре для 5 класса.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тему:«Волейбол».  История игры. Основные правил игры волейбол. Передача мяча  двумя руками сверху.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Х\Desktop\2019-09-27\Image00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3280048"/>
            <a:ext cx="2425534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642938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8. Наличие авторских программ , методических пособий</a:t>
            </a:r>
          </a:p>
        </p:txBody>
      </p:sp>
      <p:sp>
        <p:nvSpPr>
          <p:cNvPr id="84994" name="Прямоугольник 3"/>
          <p:cNvSpPr>
            <a:spLocks noChangeArrowheads="1"/>
          </p:cNvSpPr>
          <p:nvPr/>
        </p:nvSpPr>
        <p:spPr bwMode="auto">
          <a:xfrm>
            <a:off x="9188450" y="31480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84995" name="Прямоугольник 2"/>
          <p:cNvSpPr>
            <a:spLocks noChangeArrowheads="1"/>
          </p:cNvSpPr>
          <p:nvPr/>
        </p:nvSpPr>
        <p:spPr bwMode="auto">
          <a:xfrm>
            <a:off x="468313" y="476250"/>
            <a:ext cx="8567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Заголовок 1"/>
          <p:cNvSpPr>
            <a:spLocks noGrp="1"/>
          </p:cNvSpPr>
          <p:nvPr>
            <p:ph type="title"/>
          </p:nvPr>
        </p:nvSpPr>
        <p:spPr>
          <a:xfrm>
            <a:off x="1500188" y="71438"/>
            <a:ext cx="7497762" cy="1143000"/>
          </a:xfrm>
        </p:spPr>
        <p:txBody>
          <a:bodyPr/>
          <a:lstStyle/>
          <a:p>
            <a:pPr eaLnBrk="1" hangingPunct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1600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Выступления на научно-практических конференциях, педагогических чтениях, семинарах, секциях, РМО</a:t>
            </a:r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endParaRPr lang="ru-RU" dirty="0" smtClean="0">
              <a:solidFill>
                <a:schemeClr val="folHlink"/>
              </a:solidFill>
            </a:endParaRPr>
          </a:p>
        </p:txBody>
      </p:sp>
      <p:graphicFrame>
        <p:nvGraphicFramePr>
          <p:cNvPr id="86080" name="Group 64"/>
          <p:cNvGraphicFramePr>
            <a:graphicFrameLocks noGrp="1"/>
          </p:cNvGraphicFramePr>
          <p:nvPr/>
        </p:nvGraphicFramePr>
        <p:xfrm>
          <a:off x="827584" y="1052736"/>
          <a:ext cx="7643812" cy="5534125"/>
        </p:xfrm>
        <a:graphic>
          <a:graphicData uri="http://schemas.openxmlformats.org/drawingml/2006/table">
            <a:tbl>
              <a:tblPr/>
              <a:tblGrid>
                <a:gridCol w="927100"/>
                <a:gridCol w="381000"/>
                <a:gridCol w="1393825"/>
                <a:gridCol w="449262"/>
                <a:gridCol w="2976563"/>
                <a:gridCol w="1516062"/>
              </a:tblGrid>
              <a:tr h="2849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</a:tr>
              <a:tr h="340699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Образовательная организация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9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«Мордовский институт  образования»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(ГОУ ДПО (П К)С «МРИО»)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«Введение в профессию. Современные требования к педагогу в условиях реализации ФГОС ОО»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  семинар –заседание Школы Молодого педагога РМ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939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 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Пятинская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СОШ»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«Здоровье  сберегающие технологии на уроках физической  культуры»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ШМО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учителей  естественно научного цикла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785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«Пятинская СОШ»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Подготовка к сдаче норм ГТО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ШМО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учителей  естественно научного цикла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</a:tr>
              <a:tr h="939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Пятинская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СОШ»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«Физическая культура» в рамках ФГОС.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Заседание ШМО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учителей  естественно научного цикла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939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Август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«СОШ № 1»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«Сохранение и укрепление здоровья, формирование здорового образа жизни у обучающихся»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 семинар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учителей физической культуры и ОБЖ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32905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Х\Desktop\Безымянный2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5397" y="908720"/>
            <a:ext cx="3113748" cy="4392488"/>
          </a:xfrm>
          <a:prstGeom prst="rect">
            <a:avLst/>
          </a:prstGeom>
          <a:noFill/>
        </p:spPr>
      </p:pic>
      <p:pic>
        <p:nvPicPr>
          <p:cNvPr id="2050" name="Picture 2" descr="C:\Users\Х\Desktop\2019-09-30\Image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980728"/>
            <a:ext cx="2915047" cy="4120978"/>
          </a:xfrm>
          <a:prstGeom prst="rect">
            <a:avLst/>
          </a:prstGeom>
          <a:noFill/>
        </p:spPr>
      </p:pic>
      <p:sp>
        <p:nvSpPr>
          <p:cNvPr id="87041" name="Заголовок 1"/>
          <p:cNvSpPr>
            <a:spLocks noGrp="1"/>
          </p:cNvSpPr>
          <p:nvPr>
            <p:ph type="title"/>
          </p:nvPr>
        </p:nvSpPr>
        <p:spPr>
          <a:xfrm>
            <a:off x="107950" y="571500"/>
            <a:ext cx="8928100" cy="644525"/>
          </a:xfrm>
        </p:spPr>
        <p:txBody>
          <a:bodyPr/>
          <a:lstStyle/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Выступления на научно-практических конференциях, педагогических чтениях, семинарах, секциях, РМО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/>
          </a:p>
        </p:txBody>
      </p:sp>
      <p:pic>
        <p:nvPicPr>
          <p:cNvPr id="6147" name="Picture 3" descr="C:\Users\Х\Desktop\2019-09-27\Image0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743825" y="3660275"/>
            <a:ext cx="2649635" cy="3745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Заголовок 1"/>
          <p:cNvSpPr>
            <a:spLocks noGrp="1"/>
          </p:cNvSpPr>
          <p:nvPr>
            <p:ph type="title"/>
          </p:nvPr>
        </p:nvSpPr>
        <p:spPr>
          <a:xfrm>
            <a:off x="1357313" y="142875"/>
            <a:ext cx="7497762" cy="11430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10. Проведение открытых уроков, мастер-классов, мероприятий</a:t>
            </a:r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endParaRPr lang="ru-RU" dirty="0" smtClean="0">
              <a:solidFill>
                <a:schemeClr val="folHlink"/>
              </a:solidFill>
            </a:endParaRPr>
          </a:p>
        </p:txBody>
      </p:sp>
      <p:graphicFrame>
        <p:nvGraphicFramePr>
          <p:cNvPr id="88180" name="Group 116"/>
          <p:cNvGraphicFramePr>
            <a:graphicFrameLocks noGrp="1"/>
          </p:cNvGraphicFramePr>
          <p:nvPr/>
        </p:nvGraphicFramePr>
        <p:xfrm>
          <a:off x="468313" y="995953"/>
          <a:ext cx="8424862" cy="5673408"/>
        </p:xfrm>
        <a:graphic>
          <a:graphicData uri="http://schemas.openxmlformats.org/drawingml/2006/table">
            <a:tbl>
              <a:tblPr/>
              <a:tblGrid>
                <a:gridCol w="2006600"/>
                <a:gridCol w="2138362"/>
                <a:gridCol w="2141538"/>
                <a:gridCol w="2138362"/>
              </a:tblGrid>
              <a:tr h="787400"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Дата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Место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Тема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Название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Март 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МБОУ «Ромодановская  СОШ №1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«Пожары  в жилых и общественных зданиях  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Открытый урок по    ОБЖ  в 8 классе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Ноябрь 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МБОУ «Пятинская СОШ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 «ГТО путь к здоровью 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Открытый урок по физической  культуре  в 8 классе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Май 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МБОУ «Пятинская СОШ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«Бег на средние дистанции»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Открытый урок по физической  культуре в10 классе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42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Февраль  2017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МБОУ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Пятинская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 СОШ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«Подвижные игры на развитие выносливости»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Открытый урок по физической  культуре  в 3  классе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0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Май   2018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МБОУ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Пятинская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 СОШ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lang="ru-RU" sz="1400" b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«Волейбол. Совершенствование техники приема и передачи мяча»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Lucida Sans Unicode" pitchFamily="34" charset="0"/>
                        </a:rPr>
                        <a:t>Открытый урок по физической  культуре  в 7  классе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602663" cy="525463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10. Проведение открытых уроков, мастер-классов, мероприятий</a:t>
            </a: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Х\Desktop\2019-09-27\Image00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980728"/>
            <a:ext cx="3888432" cy="5497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07363" cy="504726"/>
          </a:xfrm>
        </p:spPr>
        <p:txBody>
          <a:bodyPr/>
          <a:lstStyle/>
          <a:p>
            <a:pPr defTabSz="45720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Наставничество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cs typeface="Arial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cs typeface="Arial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Прямоугольник 4"/>
          <p:cNvSpPr>
            <a:spLocks noChangeArrowheads="1"/>
          </p:cNvSpPr>
          <p:nvPr/>
        </p:nvSpPr>
        <p:spPr bwMode="auto">
          <a:xfrm>
            <a:off x="1475656" y="548680"/>
            <a:ext cx="7215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92D05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b="1">
                <a:solidFill>
                  <a:srgbClr val="92D050"/>
                </a:solidFill>
                <a:cs typeface="Arial" charset="0"/>
              </a:rPr>
              <a:t>  </a:t>
            </a:r>
            <a:endParaRPr lang="ru-RU" sz="1800">
              <a:solidFill>
                <a:srgbClr val="92D050"/>
              </a:solidFill>
              <a:cs typeface="Arial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00125" y="2071688"/>
            <a:ext cx="7500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</a:t>
            </a: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Общие сведения</a:t>
            </a:r>
            <a:b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2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425631" cy="5288756"/>
          </a:xfrm>
        </p:spPr>
        <p:txBody>
          <a:bodyPr/>
          <a:lstStyle/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Дата рождения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: 04.11.1993 г.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образование:</a:t>
            </a:r>
          </a:p>
          <a:p>
            <a:pPr eaLnBrk="1" hangingPunct="1">
              <a:lnSpc>
                <a:spcPct val="73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информатики,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Ичалковский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педагогический колледж им. С.М. Кирова, дата выдачи 28.06.2014 ; учитель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физическуой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культуры,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Ичалковский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педагогический колледж им. С.М. Кирова, дата выдачи 28.06.2016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Психология-образования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МГПИ имени М. Е.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Евсевьева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диплом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дата выдачи 01.07.2019 г.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Стаж педагогической работы (по специальности):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6  лет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Общий трудовой стаж: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6 года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квалификационной категории: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первая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Дата последней аттестации: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.24.12.2014 г.</a:t>
            </a: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Сайт школы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http://pyatrom.schoolrm.ru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73000"/>
              </a:lnSpc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Личный сайт учителя:</a:t>
            </a:r>
            <a:r>
              <a:rPr lang="en-US" dirty="0" smtClean="0">
                <a:hlinkClick r:id="rId3"/>
              </a:rPr>
              <a:t> https://nsportal.ru/khaidukov-alexei-alexandrovich</a:t>
            </a:r>
            <a:endParaRPr lang="ru-RU" dirty="0" smtClean="0"/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3000"/>
              </a:lnSpc>
              <a:buFont typeface="Times New Roman" pitchFamily="18" charset="0"/>
              <a:buNone/>
            </a:pP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07363" cy="504726"/>
          </a:xfrm>
        </p:spPr>
        <p:txBody>
          <a:bodyPr/>
          <a:lstStyle/>
          <a:p>
            <a:pPr defTabSz="45720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Экспертная деятельность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cs typeface="Arial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cs typeface="Arial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Прямоугольник 4"/>
          <p:cNvSpPr>
            <a:spLocks noChangeArrowheads="1"/>
          </p:cNvSpPr>
          <p:nvPr/>
        </p:nvSpPr>
        <p:spPr bwMode="auto">
          <a:xfrm>
            <a:off x="1475656" y="548680"/>
            <a:ext cx="7215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92D05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b="1">
                <a:solidFill>
                  <a:srgbClr val="92D050"/>
                </a:solidFill>
                <a:cs typeface="Arial" charset="0"/>
              </a:rPr>
              <a:t>  </a:t>
            </a:r>
            <a:endParaRPr lang="ru-RU" sz="1800">
              <a:solidFill>
                <a:srgbClr val="92D050"/>
              </a:solidFill>
              <a:cs typeface="Arial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00125" y="2071688"/>
            <a:ext cx="7500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</a:t>
            </a: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107363" cy="504726"/>
          </a:xfrm>
        </p:spPr>
        <p:txBody>
          <a:bodyPr/>
          <a:lstStyle/>
          <a:p>
            <a:pPr algn="l" defTabSz="45720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Общественно-педагогическая активность педагога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cs typeface="Arial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cs typeface="Arial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Прямоугольник 4"/>
          <p:cNvSpPr>
            <a:spLocks noChangeArrowheads="1"/>
          </p:cNvSpPr>
          <p:nvPr/>
        </p:nvSpPr>
        <p:spPr bwMode="auto">
          <a:xfrm>
            <a:off x="1475656" y="548680"/>
            <a:ext cx="7215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C0000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endParaRPr lang="ru-RU" sz="2000" b="1">
              <a:solidFill>
                <a:srgbClr val="92D050"/>
              </a:solidFill>
              <a:cs typeface="Arial" charset="0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</a:pPr>
            <a:r>
              <a:rPr lang="ru-RU" sz="2000" b="1">
                <a:solidFill>
                  <a:srgbClr val="92D050"/>
                </a:solidFill>
                <a:cs typeface="Arial" charset="0"/>
              </a:rPr>
              <a:t>  </a:t>
            </a:r>
            <a:endParaRPr lang="ru-RU" sz="1800">
              <a:solidFill>
                <a:srgbClr val="92D050"/>
              </a:solidFill>
              <a:cs typeface="Arial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00125" y="2071688"/>
            <a:ext cx="7500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endParaRPr lang="ru-RU" sz="2000" b="1" dirty="0">
              <a:solidFill>
                <a:srgbClr val="5B1D18"/>
              </a:solidFill>
              <a:latin typeface="Arial" pitchFamily="34" charset="0"/>
              <a:cs typeface="Arial" pitchFamily="34" charset="0"/>
              <a:hlinkClick r:id="rId2"/>
            </a:endParaRP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</a:t>
            </a:r>
          </a:p>
          <a:p>
            <a:pPr defTabSz="457200" eaLnBrk="0" hangingPunct="0">
              <a:tabLst>
                <a:tab pos="677863" algn="l"/>
                <a:tab pos="781050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7038" algn="l"/>
              </a:tabLst>
              <a:defRPr/>
            </a:pPr>
            <a:r>
              <a:rPr lang="ru-RU" sz="2000" b="1" dirty="0">
                <a:solidFill>
                  <a:srgbClr val="5B1D18"/>
                </a:solidFill>
                <a:latin typeface="Arial" pitchFamily="34" charset="0"/>
                <a:cs typeface="Arial" pitchFamily="34" charset="0"/>
                <a:hlinkClick r:id="rId2"/>
              </a:rPr>
              <a:t> 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70080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 жюри муниципального этапа Всероссийской олимпиады по физической культуре </a:t>
            </a:r>
            <a:endParaRPr lang="ru-RU" sz="1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Х\Desktop\2019-09-30\Image0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420888"/>
            <a:ext cx="2935238" cy="4149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>
          <a:xfrm>
            <a:off x="671513" y="139700"/>
            <a:ext cx="7789862" cy="1273076"/>
          </a:xfrm>
        </p:spPr>
        <p:txBody>
          <a:bodyPr/>
          <a:lstStyle/>
          <a:p>
            <a:r>
              <a:rPr lang="ru-RU" sz="2000" dirty="0" smtClean="0">
                <a:solidFill>
                  <a:schemeClr val="folHlink"/>
                </a:solidFill>
              </a:rPr>
              <a:t>14. Участие педагога в профессиональных  конкурсах</a:t>
            </a:r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196752"/>
            <a:ext cx="7789862" cy="521674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республиканском туристическом слете  педагогов- членов Профсоюза 2019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Учитель года 2016</a:t>
            </a:r>
          </a:p>
          <a:p>
            <a:pPr>
              <a:buFont typeface="Times New Roman" pitchFamily="18" charset="0"/>
              <a:buNone/>
            </a:pPr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5" name="Picture 2" descr="C:\Users\Х\Desktop\XJVO985FSs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1556792"/>
            <a:ext cx="1821259" cy="3024137"/>
          </a:xfrm>
          <a:prstGeom prst="rect">
            <a:avLst/>
          </a:prstGeom>
          <a:noFill/>
        </p:spPr>
      </p:pic>
      <p:pic>
        <p:nvPicPr>
          <p:cNvPr id="6" name="Picture 3" descr="C:\Users\Х\Desktop\cgNUJf_Y0I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844824"/>
            <a:ext cx="2072231" cy="3024336"/>
          </a:xfrm>
          <a:prstGeom prst="rect">
            <a:avLst/>
          </a:prstGeom>
          <a:noFill/>
        </p:spPr>
      </p:pic>
      <p:pic>
        <p:nvPicPr>
          <p:cNvPr id="7" name="Picture 4" descr="C:\Users\Х\Desktop\K6L9CvYhEl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2492896"/>
            <a:ext cx="2173041" cy="3024336"/>
          </a:xfrm>
          <a:prstGeom prst="rect">
            <a:avLst/>
          </a:prstGeom>
          <a:noFill/>
        </p:spPr>
      </p:pic>
      <p:pic>
        <p:nvPicPr>
          <p:cNvPr id="1026" name="Picture 2" descr="C:\Users\Х\Desktop\yWdhHNNsZp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3140968"/>
            <a:ext cx="2160240" cy="3029947"/>
          </a:xfrm>
          <a:prstGeom prst="rect">
            <a:avLst/>
          </a:prstGeom>
          <a:noFill/>
        </p:spPr>
      </p:pic>
      <p:pic>
        <p:nvPicPr>
          <p:cNvPr id="2" name="Picture 2" descr="C:\Users\Х\Desktop\GTDkd20hpWU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280" y="4186000"/>
            <a:ext cx="1890192" cy="26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>
          <a:xfrm>
            <a:off x="671513" y="139700"/>
            <a:ext cx="7789862" cy="1273076"/>
          </a:xfrm>
        </p:spPr>
        <p:txBody>
          <a:bodyPr/>
          <a:lstStyle/>
          <a:p>
            <a:r>
              <a:rPr lang="ru-RU" sz="2000" dirty="0" smtClean="0">
                <a:solidFill>
                  <a:schemeClr val="folHlink"/>
                </a:solidFill>
              </a:rPr>
              <a:t>14. Участие педагога в профессиональных  конкурсах</a:t>
            </a:r>
          </a:p>
        </p:txBody>
      </p:sp>
      <p:sp>
        <p:nvSpPr>
          <p:cNvPr id="921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196752"/>
            <a:ext cx="7789862" cy="5216748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республиканском туристическом слете  педагогов- членов Профсоюза 2019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Учитель года 2016</a:t>
            </a:r>
          </a:p>
          <a:p>
            <a:pPr>
              <a:buFont typeface="Times New Roman" pitchFamily="18" charset="0"/>
              <a:buNone/>
            </a:pPr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8194" name="Picture 2" descr="C:\Users\Х\Desktop\2019-09-27\Image0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698428"/>
            <a:ext cx="3649669" cy="5159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Заголовок 1"/>
          <p:cNvSpPr>
            <a:spLocks noGrp="1"/>
          </p:cNvSpPr>
          <p:nvPr>
            <p:ph type="ctrTitle"/>
          </p:nvPr>
        </p:nvSpPr>
        <p:spPr>
          <a:xfrm>
            <a:off x="1431925" y="142875"/>
            <a:ext cx="7407275" cy="1000125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15. Награды и поощрения педагога в </a:t>
            </a:r>
            <a:r>
              <a:rPr lang="ru-RU" sz="18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период </a:t>
            </a:r>
            <a:r>
              <a:rPr lang="ru-RU" sz="4000" dirty="0" smtClean="0">
                <a:solidFill>
                  <a:schemeClr val="folHlink"/>
                </a:solidFill>
              </a:rPr>
              <a:t/>
            </a:r>
            <a:br>
              <a:rPr lang="ru-RU" sz="4000" dirty="0" smtClean="0">
                <a:solidFill>
                  <a:schemeClr val="folHlink"/>
                </a:solidFill>
              </a:rPr>
            </a:br>
            <a:endParaRPr lang="ru-RU" sz="4000" dirty="0" smtClean="0">
              <a:solidFill>
                <a:schemeClr val="folHlink"/>
              </a:solidFill>
            </a:endParaRPr>
          </a:p>
        </p:txBody>
      </p:sp>
      <p:sp>
        <p:nvSpPr>
          <p:cNvPr id="942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5" y="549275"/>
            <a:ext cx="8353177" cy="6097588"/>
          </a:xfrm>
        </p:spPr>
        <p:txBody>
          <a:bodyPr/>
          <a:lstStyle/>
          <a:p>
            <a:pPr algn="l" eaLnBrk="1" hangingPunct="1"/>
            <a:endParaRPr lang="ru-RU" sz="2000" dirty="0" smtClean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Times New Roman" pitchFamily="18" charset="0"/>
              <a:buChar char="•"/>
            </a:pPr>
            <a:endParaRPr lang="ru-RU" sz="2000" dirty="0" smtClean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Times New Roman" pitchFamily="18" charset="0"/>
              <a:buChar char="•"/>
            </a:pPr>
            <a:r>
              <a:rPr lang="ru-RU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Грамота участника в муниципальном конкурсе «Учитель года-2016»</a:t>
            </a:r>
          </a:p>
          <a:p>
            <a:pPr algn="l" eaLnBrk="1" hangingPunct="1">
              <a:buFont typeface="Arial" pitchFamily="34" charset="0"/>
              <a:buChar char="•"/>
            </a:pPr>
            <a:endParaRPr lang="ru-RU" sz="2000" dirty="0" smtClean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Times New Roman" pitchFamily="18" charset="0"/>
              <a:buChar char="•"/>
            </a:pPr>
            <a:r>
              <a:rPr lang="ru-RU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Награжден серебряным знаком отличия всероссийского физкультурно-спортивного комплекса «Готов к труду и обороне» (ГТО) </a:t>
            </a:r>
            <a:r>
              <a:rPr lang="en-US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 ступени, за 2016- 2017 г.</a:t>
            </a:r>
          </a:p>
          <a:p>
            <a:pPr algn="l" eaLnBrk="1" hangingPunct="1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 Награжден золотым знаком отличия всероссийского физкультурно-спортивного комплекса «Готов к труду и обороне» (ГТО) </a:t>
            </a:r>
            <a:r>
              <a:rPr lang="en-US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000" dirty="0" smtClean="0">
                <a:solidFill>
                  <a:srgbClr val="4F5E3C"/>
                </a:solidFill>
                <a:latin typeface="Times New Roman" pitchFamily="18" charset="0"/>
                <a:cs typeface="Times New Roman" pitchFamily="18" charset="0"/>
              </a:rPr>
              <a:t> ступени, за 2017- 2018г.</a:t>
            </a:r>
          </a:p>
          <a:p>
            <a:pPr algn="l" eaLnBrk="1" hangingPunct="1"/>
            <a:endParaRPr lang="ru-RU" sz="2000" dirty="0" smtClean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b="1" u="sng" dirty="0" smtClean="0">
              <a:solidFill>
                <a:srgbClr val="4F5E3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b="1" u="sng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b="1" u="sng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1800" b="1" dirty="0" smtClean="0"/>
          </a:p>
          <a:p>
            <a:pPr eaLnBrk="1" hangingPunct="1"/>
            <a:endParaRPr lang="ru-RU" sz="1800" dirty="0" smtClean="0"/>
          </a:p>
        </p:txBody>
      </p:sp>
      <p:pic>
        <p:nvPicPr>
          <p:cNvPr id="4098" name="Picture 2" descr="C:\Users\Х\Desktop\Новый рисунок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3501008"/>
            <a:ext cx="2808312" cy="2521833"/>
          </a:xfrm>
          <a:prstGeom prst="rect">
            <a:avLst/>
          </a:prstGeom>
          <a:noFill/>
        </p:spPr>
      </p:pic>
      <p:pic>
        <p:nvPicPr>
          <p:cNvPr id="5" name="Picture 2" descr="C:\Users\Х\Desktop\7A0xTT1c3J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501008"/>
            <a:ext cx="2088232" cy="3024336"/>
          </a:xfrm>
          <a:prstGeom prst="rect">
            <a:avLst/>
          </a:prstGeom>
          <a:noFill/>
        </p:spPr>
      </p:pic>
      <p:pic>
        <p:nvPicPr>
          <p:cNvPr id="9218" name="Picture 2" descr="C:\Users\Х\Desktop\2019-09-27\Image00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3501182"/>
            <a:ext cx="2232248" cy="315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>
          <a:xfrm>
            <a:off x="1331913" y="404813"/>
            <a:ext cx="7497762" cy="357187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16.</a:t>
            </a:r>
            <a:r>
              <a:rPr lang="ru-RU" sz="1800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</p:txBody>
      </p:sp>
      <p:graphicFrame>
        <p:nvGraphicFramePr>
          <p:cNvPr id="97326" name="Group 46"/>
          <p:cNvGraphicFramePr>
            <a:graphicFrameLocks noGrp="1"/>
          </p:cNvGraphicFramePr>
          <p:nvPr>
            <p:ph idx="1"/>
          </p:nvPr>
        </p:nvGraphicFramePr>
        <p:xfrm>
          <a:off x="395288" y="981075"/>
          <a:ext cx="8640762" cy="5582921"/>
        </p:xfrm>
        <a:graphic>
          <a:graphicData uri="http://schemas.openxmlformats.org/drawingml/2006/table">
            <a:tbl>
              <a:tblPr/>
              <a:tblGrid>
                <a:gridCol w="4068762"/>
                <a:gridCol w="2320925"/>
                <a:gridCol w="1376363"/>
                <a:gridCol w="874712"/>
              </a:tblGrid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1D18"/>
                          </a:solidFill>
                          <a:effectLst/>
                          <a:latin typeface="Times New Roman" pitchFamily="18" charset="0"/>
                          <a:ea typeface="MS Gothic"/>
                          <a:cs typeface="Times New Roman" pitchFamily="18" charset="0"/>
                        </a:rPr>
                        <a:t>Наименование курсов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1D18"/>
                          </a:solidFill>
                          <a:effectLst/>
                          <a:latin typeface="Times New Roman" pitchFamily="18" charset="0"/>
                          <a:ea typeface="MS Gothic"/>
                          <a:cs typeface="Times New Roman" pitchFamily="18" charset="0"/>
                        </a:rPr>
                        <a:t>Место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1D18"/>
                          </a:solidFill>
                          <a:effectLst/>
                          <a:latin typeface="Times New Roman" pitchFamily="18" charset="0"/>
                          <a:ea typeface="MS Gothic"/>
                          <a:cs typeface="Times New Roman" pitchFamily="18" charset="0"/>
                        </a:rPr>
                        <a:t>Дата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1D18"/>
                          </a:solidFill>
                          <a:effectLst/>
                          <a:latin typeface="Times New Roman" pitchFamily="18" charset="0"/>
                          <a:ea typeface="MS Gothic"/>
                          <a:cs typeface="Times New Roman" pitchFamily="18" charset="0"/>
                        </a:rPr>
                        <a:t>Количество часов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1C9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«Образовательные тренды в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преподовании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 физической культуры и ОБЖ  в формате нового образовательного стандарта"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ГБОУ ДПО(ПК)С «МРИО»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11.09.2017 – 27.09.2017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108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</a:tr>
              <a:tr h="1301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Обучение приемам оказания первой помощи пострадавшим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ЧОУ ДПО «Саранский Дом науки и техники РСНИИОО»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05.02.2018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8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Подготовка спортивных судей главной судейской коллегии и судейских бригад физкультурных и спортивных мероприятий Всероссийского физкультурно-спортивного комплекса «Готов к труду и обороне (ГТО)»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ФГБОУ   «Мордовский государственный педагогический институт имени М. Е.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Евсевьева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24.11.2017 – 02.12.2017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72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Подготовка должностных лиц и специалистов ГО и РСЧС категория:  учителя БЖД ОУ и УНПО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Государственное казенное  учреждение Республики Мордовии «Специальное управление гражданской защиты»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30.10.2017 – 03.11.2017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Lucida Sans Unicode" pitchFamily="34" charset="0"/>
                          <a:cs typeface="Times New Roman" pitchFamily="18" charset="0"/>
                        </a:rPr>
                        <a:t>36 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4EB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2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439737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15. Повышение квалификации</a:t>
            </a:r>
          </a:p>
        </p:txBody>
      </p:sp>
      <p:pic>
        <p:nvPicPr>
          <p:cNvPr id="6146" name="Picture 2" descr="C:\Users\Х\Desktop\MIEoGxzOfB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80727"/>
            <a:ext cx="3168352" cy="2290797"/>
          </a:xfrm>
          <a:prstGeom prst="rect">
            <a:avLst/>
          </a:prstGeom>
          <a:noFill/>
        </p:spPr>
      </p:pic>
      <p:pic>
        <p:nvPicPr>
          <p:cNvPr id="6147" name="Picture 3" descr="C:\Users\Х\Desktop\nA7ydinori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908719"/>
            <a:ext cx="3445806" cy="2388791"/>
          </a:xfrm>
          <a:prstGeom prst="rect">
            <a:avLst/>
          </a:prstGeom>
          <a:noFill/>
        </p:spPr>
      </p:pic>
      <p:pic>
        <p:nvPicPr>
          <p:cNvPr id="6148" name="Picture 4" descr="C:\Users\Х\Desktop\3zzrn8bRg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3789040"/>
            <a:ext cx="3456384" cy="2474425"/>
          </a:xfrm>
          <a:prstGeom prst="rect">
            <a:avLst/>
          </a:prstGeom>
          <a:noFill/>
        </p:spPr>
      </p:pic>
      <p:pic>
        <p:nvPicPr>
          <p:cNvPr id="6149" name="Picture 5" descr="C:\Users\Х\Desktop\wGkhBCOsGE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3717032"/>
            <a:ext cx="3597772" cy="2546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>
          <a:xfrm>
            <a:off x="1331913" y="404813"/>
            <a:ext cx="7497762" cy="357187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16.</a:t>
            </a:r>
            <a:r>
              <a:rPr lang="ru-RU" sz="1800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5" name="Picture 2" descr="C:\Users\Х\Desktop\2019-09-27\Image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17527" y="980728"/>
            <a:ext cx="3842919" cy="5432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40073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педагогического опыта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 начальных классов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бюджетного общеобразовательного учреждения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Пятинская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Ромодановского района Республики Мордовия</a:t>
            </a:r>
          </a:p>
          <a:p>
            <a:pPr algn="ctr">
              <a:buNone/>
            </a:pP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Хайдукова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Алексея Александровича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Users\Х\Desktop\2019-09-27\Image00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56404" y="2708920"/>
            <a:ext cx="2833018" cy="4005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>
          <a:xfrm>
            <a:off x="1435100" y="71438"/>
            <a:ext cx="7499350" cy="785812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Качество знаний по итогам внутреннего мониторинга учебных достижений обучающихся за </a:t>
            </a:r>
            <a:r>
              <a:rPr lang="ru-RU" sz="18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период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7" y="2132856"/>
          <a:ext cx="7848872" cy="2469116"/>
        </p:xfrm>
        <a:graphic>
          <a:graphicData uri="http://schemas.openxmlformats.org/drawingml/2006/table">
            <a:tbl>
              <a:tblPr/>
              <a:tblGrid>
                <a:gridCol w="1547269"/>
                <a:gridCol w="1966693"/>
                <a:gridCol w="2395496"/>
                <a:gridCol w="1939414"/>
              </a:tblGrid>
              <a:tr h="12651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Успеваемость по предмету (в %)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Кол-во и % обучающихся, успевающих на «4» и «5»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2015-2016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1,3,4,5,6,7,8,9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91%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2016-2017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2,4,5,6,7,8,9,10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93%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2017-2018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1,3,5,6,7,8,9,11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93%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2018-2019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2,4,5,6,7,8,9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95%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0" y="1438618"/>
            <a:ext cx="87484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успеваемости учащихся за последние 4 года: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1"/>
          <p:cNvSpPr>
            <a:spLocks noGrp="1"/>
          </p:cNvSpPr>
          <p:nvPr>
            <p:ph type="title"/>
          </p:nvPr>
        </p:nvSpPr>
        <p:spPr>
          <a:xfrm>
            <a:off x="1435100" y="71438"/>
            <a:ext cx="7499350" cy="1000125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Качество знаний по итогам внутреннего мониторинга учебных достижений обучающихся за </a:t>
            </a:r>
            <a:r>
              <a:rPr lang="ru-RU" sz="1600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sz="16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период</a:t>
            </a:r>
            <a:r>
              <a:rPr lang="ru-RU" sz="4000" dirty="0" smtClean="0">
                <a:solidFill>
                  <a:schemeClr val="folHlink"/>
                </a:solidFill>
              </a:rPr>
              <a:t/>
            </a:r>
            <a:br>
              <a:rPr lang="ru-RU" sz="4000" dirty="0" smtClean="0">
                <a:solidFill>
                  <a:schemeClr val="folHlink"/>
                </a:solidFill>
              </a:rPr>
            </a:br>
            <a:endParaRPr lang="ru-RU" sz="4000" dirty="0" smtClean="0">
              <a:solidFill>
                <a:schemeClr val="folHlink"/>
              </a:solidFill>
            </a:endParaRPr>
          </a:p>
        </p:txBody>
      </p:sp>
      <p:pic>
        <p:nvPicPr>
          <p:cNvPr id="3" name="Picture 2" descr="C:\Users\Х\Desktop\2019-09-27\Image0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412776"/>
            <a:ext cx="3240360" cy="4580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3. Реализация программ углубленного изучения предмета, профильного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296987"/>
          </a:xfrm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4. Участие в инновационной (экспериментальной) деятельности</a:t>
            </a:r>
            <a:r>
              <a:rPr lang="ru-RU" sz="1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>
          <a:xfrm>
            <a:off x="107950" y="139700"/>
            <a:ext cx="9144000" cy="1276350"/>
          </a:xfrm>
        </p:spPr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Результаты участия обучающихся во Всероссийской  предметной     олимпиаде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802" name="Прямоугольник 2"/>
          <p:cNvSpPr>
            <a:spLocks noChangeArrowheads="1"/>
          </p:cNvSpPr>
          <p:nvPr/>
        </p:nvSpPr>
        <p:spPr bwMode="auto">
          <a:xfrm>
            <a:off x="1500188" y="1000125"/>
            <a:ext cx="7143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63" y="1785938"/>
            <a:ext cx="7358062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4" y="1412776"/>
          <a:ext cx="7992890" cy="5349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6"/>
                <a:gridCol w="1200133"/>
                <a:gridCol w="1896211"/>
                <a:gridCol w="1440160"/>
                <a:gridCol w="1728192"/>
                <a:gridCol w="1152128"/>
              </a:tblGrid>
              <a:tr h="58165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Ф.И.О.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участника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268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1</a:t>
                      </a:r>
                    </a:p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19.11.2014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Логунов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Данила Олегович </a:t>
                      </a:r>
                    </a:p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класс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Физическая    культура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268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19.11.2014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Романов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Сергей Владимирович</a:t>
                      </a:r>
                    </a:p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класс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Физическая    культура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268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29.11.2016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Кумакшева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Дарья  Андреевна 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 класс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Призер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68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10.11.2017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Корнева Ольга Андреевна</a:t>
                      </a:r>
                    </a:p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класс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Физическая            культура</a:t>
                      </a:r>
                    </a:p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</a:p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Призер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680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10.11.2017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Романов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Сергей Владимирович</a:t>
                      </a:r>
                    </a:p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класс</a:t>
                      </a:r>
                    </a:p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Физическая    культура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Призер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985044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Результаты участия обучающихся во Всероссийской  предметной     олимпиаде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Х\Desktop\Безымянный 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908720"/>
            <a:ext cx="3793753" cy="2817394"/>
          </a:xfrm>
          <a:prstGeom prst="rect">
            <a:avLst/>
          </a:prstGeom>
          <a:noFill/>
        </p:spPr>
      </p:pic>
      <p:pic>
        <p:nvPicPr>
          <p:cNvPr id="1026" name="Picture 2" descr="C:\Users\Х\Desktop\v1vcmli04F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4264312"/>
            <a:ext cx="1656184" cy="2485618"/>
          </a:xfrm>
          <a:prstGeom prst="rect">
            <a:avLst/>
          </a:prstGeom>
          <a:noFill/>
        </p:spPr>
      </p:pic>
      <p:pic>
        <p:nvPicPr>
          <p:cNvPr id="1027" name="Picture 3" descr="C:\Users\Х\Desktop\6-qRQbBnUn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221088"/>
            <a:ext cx="1693388" cy="2420888"/>
          </a:xfrm>
          <a:prstGeom prst="rect">
            <a:avLst/>
          </a:prstGeom>
          <a:noFill/>
        </p:spPr>
      </p:pic>
      <p:pic>
        <p:nvPicPr>
          <p:cNvPr id="4" name="Picture 2" descr="C:\Users\Х\Desktop\2019-09-30\Image00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3789040"/>
            <a:ext cx="3707904" cy="2622852"/>
          </a:xfrm>
          <a:prstGeom prst="rect">
            <a:avLst/>
          </a:prstGeom>
          <a:noFill/>
        </p:spPr>
      </p:pic>
      <p:pic>
        <p:nvPicPr>
          <p:cNvPr id="5" name="Picture 3" descr="C:\Users\Х\Desktop\Безымянный 12.png"/>
          <p:cNvPicPr>
            <a:picLocks noChangeAspect="1" noChangeArrowheads="1"/>
          </p:cNvPicPr>
          <p:nvPr/>
        </p:nvPicPr>
        <p:blipFill>
          <a:blip r:embed="rId6" cstate="screen"/>
          <a:srcRect r="27824"/>
          <a:stretch>
            <a:fillRect/>
          </a:stretch>
        </p:blipFill>
        <p:spPr bwMode="auto">
          <a:xfrm>
            <a:off x="755575" y="836712"/>
            <a:ext cx="2309033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6503</TotalTime>
  <Words>1167</Words>
  <Application>Microsoft Office PowerPoint</Application>
  <PresentationFormat>Экран (4:3)</PresentationFormat>
  <Paragraphs>273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Тема1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Слайд 1</vt:lpstr>
      <vt:lpstr>Общие сведения </vt:lpstr>
      <vt:lpstr>Слайд 3</vt:lpstr>
      <vt:lpstr>1. Качество знаний по итогам внутреннего мониторинга учебных достижений обучающихся за межаттестационный период</vt:lpstr>
      <vt:lpstr>  1. Качество знаний по итогам внутреннего мониторинга учебных достижений обучающихся за межаттестационный период </vt:lpstr>
      <vt:lpstr>3. Реализация программ углубленного изучения предмета, профильного обучения</vt:lpstr>
      <vt:lpstr>4. Участие в инновационной (экспериментальной) деятельности  </vt:lpstr>
      <vt:lpstr>5. Результаты участия обучающихся во Всероссийской  предметной     олимпиаде </vt:lpstr>
      <vt:lpstr>5. Результаты участия обучающихся во Всероссийской  предметной     олимпиаде</vt:lpstr>
      <vt:lpstr>6 . Позитивные результаты внеурочной деятельности обучающихся по учебным предметам</vt:lpstr>
      <vt:lpstr>6 . Позитивные результаты внеурочной деятельности обучающихся по учебным предметам</vt:lpstr>
      <vt:lpstr>6 . Позитивные результаты внеурочной деятельности обучающихся по учебным предметам</vt:lpstr>
      <vt:lpstr>7. Публикации</vt:lpstr>
      <vt:lpstr> 8. Наличие авторских программ , методических пособий</vt:lpstr>
      <vt:lpstr>  9. Выступления на научно-практических конференциях, педагогических чтениях, семинарах, секциях, РМО </vt:lpstr>
      <vt:lpstr>10. Выступления на научно-практических конференциях, педагогических чтениях, семинарах, секциях, РМО   </vt:lpstr>
      <vt:lpstr>10. Проведение открытых уроков, мастер-классов, мероприятий </vt:lpstr>
      <vt:lpstr>10. Проведение открытых уроков, мастер-классов, мероприятий  </vt:lpstr>
      <vt:lpstr>          11. Наставничество    </vt:lpstr>
      <vt:lpstr>          12. Экспертная деятельность     </vt:lpstr>
      <vt:lpstr>          13. Общественно-педагогическая активность педагога     </vt:lpstr>
      <vt:lpstr>14. Участие педагога в профессиональных  конкурсах</vt:lpstr>
      <vt:lpstr>14. Участие педагога в профессиональных  конкурсах</vt:lpstr>
      <vt:lpstr>15. Награды и поощрения педагога в межаттестационный период  </vt:lpstr>
      <vt:lpstr>16. Повышение квалификации </vt:lpstr>
      <vt:lpstr>15. Повышение квалификации</vt:lpstr>
      <vt:lpstr>16. Повышение квалификации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Х</cp:lastModifiedBy>
  <cp:revision>623</cp:revision>
  <dcterms:created xsi:type="dcterms:W3CDTF">2017-10-31T17:15:30Z</dcterms:created>
  <dcterms:modified xsi:type="dcterms:W3CDTF">2019-09-30T17:58:03Z</dcterms:modified>
</cp:coreProperties>
</file>