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74" r:id="rId3"/>
    <p:sldId id="275" r:id="rId4"/>
    <p:sldId id="280" r:id="rId5"/>
    <p:sldId id="276" r:id="rId6"/>
    <p:sldId id="301" r:id="rId7"/>
    <p:sldId id="303" r:id="rId8"/>
    <p:sldId id="300" r:id="rId9"/>
    <p:sldId id="287" r:id="rId10"/>
    <p:sldId id="291" r:id="rId11"/>
    <p:sldId id="292" r:id="rId12"/>
    <p:sldId id="305" r:id="rId13"/>
    <p:sldId id="264" r:id="rId14"/>
    <p:sldId id="267" r:id="rId15"/>
    <p:sldId id="262" r:id="rId16"/>
    <p:sldId id="299" r:id="rId17"/>
    <p:sldId id="295" r:id="rId18"/>
    <p:sldId id="306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3994FB-B129-4174-AF3B-BD563AE97D19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1A3BC-1EB0-43B0-BCD1-29CD94E64A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575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95600" y="152400"/>
            <a:ext cx="5943600" cy="1143000"/>
          </a:xfrm>
        </p:spPr>
        <p:txBody>
          <a:bodyPr>
            <a:noAutofit/>
          </a:bodyPr>
          <a:lstStyle/>
          <a:p>
            <a:r>
              <a:rPr lang="ru-RU" sz="1600" dirty="0"/>
              <a:t>МБОУ «Средняя школа №6, Ачинск</a:t>
            </a:r>
            <a:br>
              <a:rPr lang="ru-RU" sz="1600" dirty="0"/>
            </a:br>
            <a:endParaRPr lang="ru-RU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7400" y="1828800"/>
            <a:ext cx="6858000" cy="4648200"/>
          </a:xfrm>
        </p:spPr>
        <p:txBody>
          <a:bodyPr>
            <a:normAutofit fontScale="85000" lnSpcReduction="20000"/>
          </a:bodyPr>
          <a:lstStyle/>
          <a:p>
            <a:endParaRPr lang="ru-RU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ИНТЕРАКТИВНЫЕ ФОРМЫ  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РАБОТЫ  С РОДИТЕЛЯМИ: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«ДЕНЬ ДОБРЫХ ДЕЛ»</a:t>
            </a: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</a:p>
          <a:p>
            <a:endParaRPr lang="ru-RU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Выполнила:</a:t>
            </a: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Учитель начальных классов</a:t>
            </a: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Давыдова Н.Е.</a:t>
            </a:r>
          </a:p>
          <a:p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8100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609600"/>
            <a:ext cx="8229600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tx2"/>
                </a:solidFill>
                <a:latin typeface="+mj-lt"/>
              </a:rPr>
              <a:t>    Регулярно родители участвуют в создании фотогазет, коллективных работ, фотомонтажей, где отражаются интересные, значимые моменты жизни каждой семьи.   </a:t>
            </a:r>
            <a:br>
              <a:rPr lang="ru-RU" sz="3200" dirty="0" smtClean="0">
                <a:solidFill>
                  <a:schemeClr val="tx2"/>
                </a:solidFill>
                <a:latin typeface="+mj-lt"/>
              </a:rPr>
            </a:br>
            <a:endParaRPr lang="ru-RU" sz="32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4" name="Picture 1" descr="E:\SAM_077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00" y="3429000"/>
            <a:ext cx="4800600" cy="32766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6" name="Picture 2" descr="C:\Users\Пользователь\Desktop\P105007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2743200"/>
            <a:ext cx="4267200" cy="272821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Проектная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       Одной из новых форм вовлечения родителей в образовательный процесс является проектная деятельность. Разработка и реализация совместных с родителями проектов позволяет заинтересовывать родителей перспективами нового направления развития детей и вовлекать их в жизнь нашего ДОУ. Результат данной деятельности-  участие родителей в образовательном процессе и заинтересованность в обогащении развивающей предметно – пространственной среды.</a:t>
            </a:r>
          </a:p>
          <a:p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704088"/>
            <a:ext cx="7315200" cy="972312"/>
          </a:xfrm>
        </p:spPr>
        <p:txBody>
          <a:bodyPr/>
          <a:lstStyle/>
          <a:p>
            <a:r>
              <a:rPr lang="ru-RU" dirty="0" smtClean="0"/>
              <a:t>ДЕНЬ  </a:t>
            </a:r>
            <a:r>
              <a:rPr lang="ru-RU" dirty="0" smtClean="0"/>
              <a:t>ДОБРЫХ  ДЕЛ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1752600"/>
            <a:ext cx="77724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      Участие родителей в жизни группы  и сада мы отображаем в </a:t>
            </a: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«День </a:t>
            </a: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добрых </a:t>
            </a: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дел». </a:t>
            </a: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Она находится у нас в «приемной» группы.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Наш  «День </a:t>
            </a: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добрых дел» мотивирует и стимулирует на дальнейшее сотрудничество.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Все «добрые дела» обозначены символами.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      Как нам кажется, эта форма сотрудничества очень наглядно поддерживает родителей в их желании к посильному участию в общих делах и служит примером для других родителей.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Лента\P105007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8610600" cy="61150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           </a:t>
            </a:r>
            <a:r>
              <a:rPr lang="ru-RU" dirty="0" smtClean="0"/>
              <a:t>символы</a:t>
            </a:r>
            <a:endParaRPr lang="ru-RU" dirty="0"/>
          </a:p>
        </p:txBody>
      </p:sp>
      <p:pic>
        <p:nvPicPr>
          <p:cNvPr id="12289" name="Picture 1" descr="C:\Users\Пользователь\Desktop\МАМА\P1050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143000"/>
            <a:ext cx="7443716" cy="554143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09600"/>
          </a:xfrm>
        </p:spPr>
        <p:txBody>
          <a:bodyPr>
            <a:noAutofit/>
          </a:bodyPr>
          <a:lstStyle/>
          <a:p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609600"/>
          <a:ext cx="8229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67640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               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                                             Мастер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                                   Работа на участке</a:t>
                      </a:r>
                      <a:endParaRPr lang="ru-RU" dirty="0"/>
                    </a:p>
                  </a:txBody>
                  <a:tcPr/>
                </a:tc>
              </a:tr>
              <a:tr h="167640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              Сбор макулатуры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            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                                 Стенгазета</a:t>
                      </a:r>
                      <a:endParaRPr lang="ru-RU" dirty="0"/>
                    </a:p>
                  </a:txBody>
                  <a:tcPr/>
                </a:tc>
              </a:tr>
              <a:tr h="167640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            Посадка растений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                                 Проектная</a:t>
                      </a:r>
                      <a:r>
                        <a:rPr lang="ru-RU" baseline="0" dirty="0" smtClean="0"/>
                        <a:t> </a:t>
                      </a:r>
                      <a:br>
                        <a:rPr lang="ru-RU" baseline="0" dirty="0" smtClean="0"/>
                      </a:br>
                      <a:r>
                        <a:rPr lang="ru-RU" baseline="0" dirty="0" smtClean="0"/>
                        <a:t>                                            деятельность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838200"/>
            <a:ext cx="1129701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838200"/>
            <a:ext cx="1143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438400"/>
            <a:ext cx="1143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4114800"/>
            <a:ext cx="1283539" cy="1354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762000"/>
            <a:ext cx="152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76800" y="2438400"/>
            <a:ext cx="1524000" cy="133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76800" y="4114800"/>
            <a:ext cx="1447800" cy="1354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8200" y="5715000"/>
            <a:ext cx="1066800" cy="1021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4876800" y="6019800"/>
            <a:ext cx="2052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Помощь в группе.</a:t>
            </a:r>
            <a:endParaRPr lang="ru-RU" dirty="0"/>
          </a:p>
        </p:txBody>
      </p:sp>
      <p:pic>
        <p:nvPicPr>
          <p:cNvPr id="14" name="Рисунок 13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81200" y="57150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00400" y="5638800"/>
            <a:ext cx="1066799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ользователь\Desktop\P10500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</p:spPr>
      </p:pic>
      <p:pic>
        <p:nvPicPr>
          <p:cNvPr id="3074" name="Picture 2" descr="C:\Users\Пользователь\Desktop\Лента\P105006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8305800" cy="5943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4400" y="457200"/>
            <a:ext cx="4267200" cy="5791200"/>
          </a:xfrm>
        </p:spPr>
        <p:txBody>
          <a:bodyPr>
            <a:noAutofit/>
          </a:bodyPr>
          <a:lstStyle/>
          <a:p>
            <a:pPr algn="r">
              <a:defRPr/>
            </a:pPr>
            <a:r>
              <a:rPr lang="ru-RU" sz="1600" dirty="0" smtClean="0">
                <a:solidFill>
                  <a:schemeClr val="accent1"/>
                </a:solidFill>
              </a:rPr>
              <a:t>  </a:t>
            </a:r>
            <a:r>
              <a:rPr lang="ru-RU" sz="1600" b="1" i="1" dirty="0" smtClean="0">
                <a:solidFill>
                  <a:schemeClr val="accent1"/>
                </a:solidFill>
                <a:latin typeface="Georgia" pitchFamily="18" charset="0"/>
              </a:rPr>
              <a:t>С целью эффективного взаимодействия с родителями    необходим  характер сотрудничества, в котором принимают участие дети , педагоги  и вовлекаются родители. Родители становятся непосредственными участниками образовательного процесса. Они обогащают свой педагогический опыт, испытывая чувство сопричастности и удовлетворения от своих успехов и успехов ребёнка. Педагогам очень важно не руководить, а помогать родителям, увидеть их сильные стороны, быть готовым у них учиться.</a:t>
            </a:r>
            <a:br>
              <a:rPr lang="ru-RU" sz="1600" b="1" i="1" dirty="0" smtClean="0">
                <a:solidFill>
                  <a:schemeClr val="accent1"/>
                </a:solidFill>
                <a:latin typeface="Georgia" pitchFamily="18" charset="0"/>
              </a:rPr>
            </a:br>
            <a:r>
              <a:rPr lang="ru-RU" sz="1600" b="1" i="1" dirty="0" smtClean="0">
                <a:solidFill>
                  <a:schemeClr val="accent1"/>
                </a:solidFill>
                <a:latin typeface="Georgia" pitchFamily="18" charset="0"/>
              </a:rPr>
              <a:t>Не быть «всезнайкой», а искать решение проблем вместе с родителями. </a:t>
            </a:r>
            <a:br>
              <a:rPr lang="ru-RU" sz="1600" b="1" i="1" dirty="0" smtClean="0">
                <a:solidFill>
                  <a:schemeClr val="accent1"/>
                </a:solidFill>
                <a:latin typeface="Georgia" pitchFamily="18" charset="0"/>
              </a:rPr>
            </a:br>
            <a:r>
              <a:rPr lang="ru-RU" sz="1600" b="1" i="1" dirty="0" smtClean="0">
                <a:solidFill>
                  <a:schemeClr val="accent1"/>
                </a:solidFill>
                <a:latin typeface="Georgia" pitchFamily="18" charset="0"/>
              </a:rPr>
              <a:t>Стиль общения должен быть сотрудническим - это залог успеха!</a:t>
            </a:r>
            <a:r>
              <a:rPr lang="ru-RU" sz="1600" dirty="0" smtClean="0">
                <a:latin typeface="Georgia" pitchFamily="18" charset="0"/>
              </a:rPr>
              <a:t/>
            </a:r>
            <a:br>
              <a:rPr lang="ru-RU" sz="1600" dirty="0" smtClean="0">
                <a:latin typeface="Georgia" pitchFamily="18" charset="0"/>
              </a:rPr>
            </a:br>
            <a:endParaRPr lang="ru-RU" sz="1600" dirty="0">
              <a:latin typeface="Georgia" pitchFamily="18" charset="0"/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762000" y="0"/>
            <a:ext cx="3672408" cy="1676400"/>
          </a:xfrm>
          <a:prstGeom prst="horizontalScroll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 </a:t>
            </a:r>
            <a:r>
              <a:rPr lang="ru-RU" sz="2000" b="1" i="1" dirty="0">
                <a:solidFill>
                  <a:srgbClr val="0066FF"/>
                </a:solidFill>
                <a:latin typeface="Georgia" pitchFamily="18" charset="0"/>
              </a:rPr>
              <a:t>Роль педагога при взаимодействии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0066FF"/>
                </a:solidFill>
                <a:latin typeface="Georgia" pitchFamily="18" charset="0"/>
              </a:rPr>
              <a:t>с семьей</a:t>
            </a:r>
            <a:r>
              <a:rPr lang="ru-RU" b="1" i="1" dirty="0">
                <a:solidFill>
                  <a:srgbClr val="0066FF"/>
                </a:solidFill>
                <a:latin typeface="Georgia" pitchFamily="18" charset="0"/>
              </a:rPr>
              <a:t/>
            </a:r>
            <a:br>
              <a:rPr lang="ru-RU" b="1" i="1" dirty="0">
                <a:solidFill>
                  <a:srgbClr val="0066FF"/>
                </a:solidFill>
                <a:latin typeface="Georgia" pitchFamily="18" charset="0"/>
              </a:rPr>
            </a:br>
            <a:endParaRPr lang="ru-RU" b="1" i="1" dirty="0">
              <a:solidFill>
                <a:srgbClr val="0066FF"/>
              </a:solidFill>
              <a:latin typeface="Georgia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581400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chemeClr val="tx2"/>
                </a:solidFill>
                <a:latin typeface="Georgia" pitchFamily="18" charset="0"/>
              </a:rPr>
              <a:t>             Спасибо за внимание!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2954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  <a:t>Принцип </a:t>
            </a: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  <a:t>начального </a:t>
            </a: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  <a:t>образования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676400"/>
            <a:ext cx="8229600" cy="4389120"/>
          </a:xfrm>
        </p:spPr>
        <p:txBody>
          <a:bodyPr/>
          <a:lstStyle/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914400" y="2057400"/>
            <a:ext cx="7315200" cy="281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4000" dirty="0" smtClean="0">
                <a:latin typeface="+mj-lt"/>
              </a:rPr>
              <a:t>Сотрудничество организации с семьей</a:t>
            </a:r>
            <a:endParaRPr lang="ru-RU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   		</a:t>
            </a: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Согласно новому закону «Об образовании в РФ» родители имеют право знакомиться с содержанием образования, используемыми методами обучения и воспитания.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		Для того чтобы родители могли не только узнавать о том, чем занимается их ребёнок в детском саду, но и непосредственно участвовать в совместной с ним деятельности, а также получать комплексную поддержку и помощь в вопросах воспитания и развития детей, используются различные формы взаимодействия с семьями воспитанников.  </a:t>
            </a:r>
            <a:endParaRPr lang="ru-RU" sz="2800" b="1" dirty="0" smtClean="0">
              <a:solidFill>
                <a:schemeClr val="tx2"/>
              </a:solidFill>
              <a:latin typeface="+mj-lt"/>
            </a:endParaRPr>
          </a:p>
          <a:p>
            <a:pPr>
              <a:buNone/>
            </a:pPr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0"/>
            <a:ext cx="73152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Формы взаимодействия </a:t>
            </a:r>
            <a:r>
              <a:rPr lang="ru-RU" sz="3200" dirty="0" smtClean="0"/>
              <a:t>СОШ </a:t>
            </a:r>
            <a:r>
              <a:rPr lang="ru-RU" sz="3200" dirty="0" smtClean="0"/>
              <a:t>и семьи (традиционные и нетрадиционные)</a:t>
            </a:r>
            <a:endParaRPr lang="ru-RU" sz="32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495800" y="17526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981200" y="2057400"/>
            <a:ext cx="6096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1143000" y="20574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143000" y="20574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562600" y="20574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8077200" y="20574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124200" y="20574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152400" y="2362200"/>
            <a:ext cx="1981200" cy="3733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latin typeface="+mj-lt"/>
              </a:rPr>
              <a:t>Формы общения:</a:t>
            </a:r>
          </a:p>
          <a:p>
            <a:pPr algn="just"/>
            <a:r>
              <a:rPr lang="ru-RU" sz="1600" dirty="0" smtClean="0">
                <a:latin typeface="+mj-lt"/>
              </a:rPr>
              <a:t>-родительские собрания;</a:t>
            </a:r>
          </a:p>
          <a:p>
            <a:pPr algn="just"/>
            <a:r>
              <a:rPr lang="ru-RU" sz="1600" dirty="0" smtClean="0">
                <a:latin typeface="+mj-lt"/>
              </a:rPr>
              <a:t>-консультации;</a:t>
            </a:r>
          </a:p>
          <a:p>
            <a:pPr algn="just"/>
            <a:r>
              <a:rPr lang="ru-RU" sz="1600" dirty="0" smtClean="0">
                <a:latin typeface="+mj-lt"/>
              </a:rPr>
              <a:t>-индивидуальные</a:t>
            </a:r>
          </a:p>
          <a:p>
            <a:pPr algn="just"/>
            <a:r>
              <a:rPr lang="ru-RU" sz="1600" dirty="0" smtClean="0">
                <a:latin typeface="+mj-lt"/>
              </a:rPr>
              <a:t>беседы;</a:t>
            </a:r>
          </a:p>
          <a:p>
            <a:pPr algn="just"/>
            <a:r>
              <a:rPr lang="ru-RU" sz="1600" dirty="0" smtClean="0">
                <a:latin typeface="+mj-lt"/>
              </a:rPr>
              <a:t>-оформление стендов;</a:t>
            </a:r>
          </a:p>
          <a:p>
            <a:pPr algn="just"/>
            <a:r>
              <a:rPr lang="ru-RU" sz="1600" dirty="0" smtClean="0">
                <a:latin typeface="+mj-lt"/>
              </a:rPr>
              <a:t>-открытые занятия.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362200" y="2362200"/>
            <a:ext cx="1981200" cy="3733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+mj-lt"/>
              </a:rPr>
              <a:t>Анкетирование родителей</a:t>
            </a:r>
          </a:p>
          <a:p>
            <a:pPr algn="ctr"/>
            <a:r>
              <a:rPr lang="ru-RU" sz="1600" dirty="0" smtClean="0">
                <a:latin typeface="+mj-lt"/>
              </a:rPr>
              <a:t>-выявление социального заказа;</a:t>
            </a:r>
          </a:p>
          <a:p>
            <a:pPr algn="ctr"/>
            <a:r>
              <a:rPr lang="ru-RU" sz="1600" dirty="0" smtClean="0">
                <a:latin typeface="+mj-lt"/>
              </a:rPr>
              <a:t>-выявление проблем, трудностей у родителей в воспитании детей</a:t>
            </a:r>
            <a:endParaRPr lang="ru-RU" sz="1600" dirty="0">
              <a:latin typeface="+mj-lt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724400" y="2362200"/>
            <a:ext cx="1981200" cy="3733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+mj-lt"/>
              </a:rPr>
              <a:t>Эмоционально-насыщенные формы общения</a:t>
            </a:r>
          </a:p>
          <a:p>
            <a:pPr algn="ctr"/>
            <a:r>
              <a:rPr lang="ru-RU" sz="1600" dirty="0" smtClean="0">
                <a:latin typeface="+mj-lt"/>
              </a:rPr>
              <a:t>-праздники;</a:t>
            </a:r>
          </a:p>
          <a:p>
            <a:pPr algn="ctr"/>
            <a:r>
              <a:rPr lang="ru-RU" sz="1600" dirty="0" smtClean="0">
                <a:latin typeface="+mj-lt"/>
              </a:rPr>
              <a:t>-развлечения;</a:t>
            </a:r>
          </a:p>
          <a:p>
            <a:pPr algn="ctr"/>
            <a:r>
              <a:rPr lang="ru-RU" sz="1600" dirty="0" smtClean="0">
                <a:latin typeface="+mj-lt"/>
              </a:rPr>
              <a:t>-досуги;</a:t>
            </a:r>
          </a:p>
          <a:p>
            <a:pPr algn="ctr"/>
            <a:r>
              <a:rPr lang="ru-RU" sz="1600" dirty="0" smtClean="0">
                <a:latin typeface="+mj-lt"/>
              </a:rPr>
              <a:t>-совместные мероприятия</a:t>
            </a:r>
          </a:p>
          <a:p>
            <a:pPr algn="ctr"/>
            <a:endParaRPr lang="ru-RU" dirty="0">
              <a:latin typeface="+mj-lt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934200" y="2362200"/>
            <a:ext cx="2057400" cy="3733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atin typeface="+mj-lt"/>
              </a:rPr>
              <a:t>- </a:t>
            </a:r>
            <a:r>
              <a:rPr lang="ru-RU" sz="1400" dirty="0" smtClean="0">
                <a:latin typeface="+mj-lt"/>
              </a:rPr>
              <a:t>Гость группы;</a:t>
            </a:r>
            <a:r>
              <a:rPr lang="ru-RU" sz="1400" dirty="0" smtClean="0">
                <a:solidFill>
                  <a:srgbClr val="FF0000"/>
                </a:solidFill>
                <a:latin typeface="+mj-lt"/>
              </a:rPr>
              <a:t> </a:t>
            </a:r>
          </a:p>
          <a:p>
            <a:pPr algn="ctr"/>
            <a:r>
              <a:rPr lang="ru-RU" sz="1400" dirty="0" smtClean="0">
                <a:solidFill>
                  <a:srgbClr val="FF0000"/>
                </a:solidFill>
                <a:latin typeface="+mj-lt"/>
              </a:rPr>
              <a:t>- </a:t>
            </a:r>
            <a:r>
              <a:rPr lang="ru-RU" sz="1400" dirty="0" smtClean="0">
                <a:solidFill>
                  <a:srgbClr val="FF0000"/>
                </a:solidFill>
                <a:latin typeface="+mj-lt"/>
              </a:rPr>
              <a:t>День </a:t>
            </a:r>
            <a:r>
              <a:rPr lang="ru-RU" sz="1400" dirty="0" smtClean="0">
                <a:solidFill>
                  <a:srgbClr val="FF0000"/>
                </a:solidFill>
                <a:latin typeface="+mj-lt"/>
              </a:rPr>
              <a:t>добрых дел;</a:t>
            </a:r>
          </a:p>
          <a:p>
            <a:pPr algn="ctr"/>
            <a:r>
              <a:rPr lang="ru-RU" sz="1400" dirty="0" smtClean="0">
                <a:latin typeface="+mj-lt"/>
              </a:rPr>
              <a:t>- Дни открытых дверей с вовлечением родителей в образовательный процесс;</a:t>
            </a:r>
          </a:p>
          <a:p>
            <a:pPr algn="ctr"/>
            <a:r>
              <a:rPr lang="ru-RU" sz="1400" dirty="0" smtClean="0">
                <a:latin typeface="+mj-lt"/>
              </a:rPr>
              <a:t>- Заочное консультирование;</a:t>
            </a:r>
          </a:p>
          <a:p>
            <a:pPr algn="ctr"/>
            <a:r>
              <a:rPr lang="ru-RU" sz="1400" dirty="0" smtClean="0">
                <a:latin typeface="+mj-lt"/>
              </a:rPr>
              <a:t>- Родительский Университет;</a:t>
            </a:r>
          </a:p>
          <a:p>
            <a:pPr algn="ctr"/>
            <a:r>
              <a:rPr lang="ru-RU" sz="1400" dirty="0" smtClean="0">
                <a:latin typeface="+mj-lt"/>
              </a:rPr>
              <a:t>- Логопедическая гостиная «Моя мама- логопед»;</a:t>
            </a:r>
          </a:p>
          <a:p>
            <a:pPr algn="ctr"/>
            <a:r>
              <a:rPr lang="ru-RU" sz="1400" dirty="0" smtClean="0">
                <a:latin typeface="+mj-lt"/>
              </a:rPr>
              <a:t>- Мастер- класс.</a:t>
            </a:r>
          </a:p>
          <a:p>
            <a:pPr algn="ctr"/>
            <a:endParaRPr lang="ru-RU" dirty="0" smtClean="0">
              <a:latin typeface="+mj-lt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371600" y="1295400"/>
            <a:ext cx="65532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dirty="0" smtClean="0"/>
              <a:t>Формы взаимодействия ДОУ с семьей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295400"/>
            <a:ext cx="8458200" cy="1295400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             Основные задачи работы с          </a:t>
            </a:r>
            <a:br>
              <a:rPr lang="ru-RU" sz="4400" dirty="0" smtClean="0"/>
            </a:br>
            <a:r>
              <a:rPr lang="ru-RU" sz="4400" dirty="0" smtClean="0"/>
              <a:t>                          родителями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300" dirty="0" smtClean="0">
                <a:solidFill>
                  <a:schemeClr val="tx2"/>
                </a:solidFill>
                <a:latin typeface="+mj-lt"/>
              </a:rPr>
              <a:t>- установить партнерские отношения с семьей каждого воспитанника;</a:t>
            </a:r>
          </a:p>
          <a:p>
            <a:pPr>
              <a:buNone/>
            </a:pPr>
            <a:r>
              <a:rPr lang="ru-RU" sz="3300" dirty="0" smtClean="0">
                <a:solidFill>
                  <a:schemeClr val="tx2"/>
                </a:solidFill>
                <a:latin typeface="+mj-lt"/>
              </a:rPr>
              <a:t>- объединить усилия для развития и воспитания детей;</a:t>
            </a:r>
          </a:p>
          <a:p>
            <a:pPr>
              <a:buNone/>
            </a:pPr>
            <a:r>
              <a:rPr lang="ru-RU" sz="3300" dirty="0" smtClean="0">
                <a:solidFill>
                  <a:schemeClr val="tx2"/>
                </a:solidFill>
                <a:latin typeface="+mj-lt"/>
              </a:rPr>
              <a:t>- создать атмосферу взаимопонимания, общности интересов, эмоциональной взаимной поддержки;</a:t>
            </a:r>
          </a:p>
          <a:p>
            <a:pPr>
              <a:buNone/>
            </a:pPr>
            <a:r>
              <a:rPr lang="ru-RU" sz="3300" dirty="0" smtClean="0">
                <a:solidFill>
                  <a:schemeClr val="tx2"/>
                </a:solidFill>
                <a:latin typeface="+mj-lt"/>
              </a:rPr>
              <a:t>- активизировать и обогащать воспитательные умения родителей;</a:t>
            </a:r>
          </a:p>
          <a:p>
            <a:pPr>
              <a:buNone/>
            </a:pPr>
            <a:r>
              <a:rPr lang="ru-RU" sz="3300" dirty="0" smtClean="0">
                <a:solidFill>
                  <a:schemeClr val="tx2"/>
                </a:solidFill>
                <a:latin typeface="+mj-lt"/>
              </a:rPr>
              <a:t>- поддерживать их уверенность в собственных педагогических возможностях.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90600" y="990600"/>
            <a:ext cx="7467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    Для того чтобы спланировать работу с родителями, надо хорошо знать родителей своих воспитанников.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   Поэтому  мы начинаем  с анализа социального состава родителей, их настроя и ожиданий от пребывания ребенка в детском саду.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   Проведение анкетирования, личных бесед на эту тему помогает правильно выстроить работу с родителями, сделать ее эффективной, подобрать интересные формы взаимодействия с семьей.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         При составлении календарного планирования в начале каждого месяца мы  прописываем работу с родителями, где указываем темы индивидуальных и групповых консультаций, тематику наглядной информации.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</a:rPr>
              <a:t> </a:t>
            </a:r>
            <a:endParaRPr lang="ru-RU" sz="2800" dirty="0" smtClean="0"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       Обогащение педагогических знаний ведется через систему наглядной информации. 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       В группе оформлен “Уголок для родителей”, где помещаются консультации по всем разделам программы, по вопросам оздоровления и воспитания детей. В специальных папках имеется подборка рекомендаций для родителей, составленных педагогами и психологом </a:t>
            </a:r>
            <a:r>
              <a:rPr lang="ru-RU" sz="2800" dirty="0" smtClean="0">
                <a:solidFill>
                  <a:schemeClr val="tx2"/>
                </a:solidFill>
              </a:rPr>
              <a:t>СОШ.</a:t>
            </a:r>
            <a:endParaRPr lang="ru-RU" sz="28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5" descr="E:\DCIM\104_PANA\P1040924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4267200"/>
            <a:ext cx="3300153" cy="243562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E:\DCIM\104_PANA\P104092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1447800"/>
            <a:ext cx="3200400" cy="24384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E:\DCIM\104_PANA\P104092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3417682" cy="25146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E:\DCIM\104_PANA\P1040925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4191000"/>
            <a:ext cx="3361765" cy="25146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Picture 2" descr="E:\DCIM\105_PANA\P105001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2895600"/>
            <a:ext cx="4038600" cy="276890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0" name="Picture 2" descr="E:\DCIM\105_PANA\P105005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609600"/>
            <a:ext cx="3505200" cy="257175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818</TotalTime>
  <Words>524</Words>
  <Application>Microsoft Office PowerPoint</Application>
  <PresentationFormat>Экран (4:3)</PresentationFormat>
  <Paragraphs>77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МБОУ «Средняя школа №6, Ачинск </vt:lpstr>
      <vt:lpstr>Принцип начального образования </vt:lpstr>
      <vt:lpstr>Презентация PowerPoint</vt:lpstr>
      <vt:lpstr>Формы взаимодействия СОШ и семьи (традиционные и нетрадиционные)</vt:lpstr>
      <vt:lpstr>             Основные задачи работы с                                     родителями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Проектная деятельность</vt:lpstr>
      <vt:lpstr>ДЕНЬ  ДОБРЫХ  ДЕЛ</vt:lpstr>
      <vt:lpstr>Презентация PowerPoint</vt:lpstr>
      <vt:lpstr>                       символы</vt:lpstr>
      <vt:lpstr>Презентация PowerPoint</vt:lpstr>
      <vt:lpstr>Презентация PowerPoint</vt:lpstr>
      <vt:lpstr>  С целью эффективного взаимодействия с родителями    необходим  характер сотрудничества, в котором принимают участие дети , педагоги  и вовлекаются родители. Родители становятся непосредственными участниками образовательного процесса. Они обогащают свой педагогический опыт, испытывая чувство сопричастности и удовлетворения от своих успехов и успехов ребёнка. Педагогам очень важно не руководить, а помогать родителям, увидеть их сильные стороны, быть готовым у них учиться. Не быть «всезнайкой», а искать решение проблем вместе с родителями.  Стиль общения должен быть сотрудническим - это залог успеха!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89</cp:revision>
  <dcterms:created xsi:type="dcterms:W3CDTF">2014-11-16T08:32:08Z</dcterms:created>
  <dcterms:modified xsi:type="dcterms:W3CDTF">2019-10-06T18:52:53Z</dcterms:modified>
</cp:coreProperties>
</file>