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Рисунок 3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Рисунок 69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Рисунок 70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07" name="Рисунок 106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08" name="Рисунок 107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43" name="Рисунок 14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44" name="Рисунок 14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79" name="Рисунок 178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80" name="Рисунок 179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4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>
                <a:latin typeface="Aria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1259640" y="1052640"/>
            <a:ext cx="7270920" cy="1798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3600" b="1">
                <a:solidFill>
                  <a:srgbClr val="000000"/>
                </a:solidFill>
                <a:latin typeface="Times New Roman"/>
                <a:ea typeface="DejaVu Sans"/>
              </a:rPr>
              <a:t>Организация учебного процесса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3600" b="1">
                <a:solidFill>
                  <a:srgbClr val="000000"/>
                </a:solidFill>
                <a:latin typeface="Times New Roman"/>
                <a:ea typeface="DejaVu Sans"/>
              </a:rPr>
              <a:t>с применением компетентностно-ориентированных заданий.</a:t>
            </a:r>
            <a:endParaRPr/>
          </a:p>
        </p:txBody>
      </p:sp>
      <p:sp>
        <p:nvSpPr>
          <p:cNvPr id="182" name="CustomShape 2"/>
          <p:cNvSpPr/>
          <p:nvPr/>
        </p:nvSpPr>
        <p:spPr>
          <a:xfrm>
            <a:off x="3636000" y="4149000"/>
            <a:ext cx="3990600" cy="1750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200" i="1" smtClean="0">
                <a:solidFill>
                  <a:srgbClr val="000000"/>
                </a:solidFill>
                <a:latin typeface="Times New Roman"/>
                <a:ea typeface="DejaVu Sans"/>
              </a:rPr>
              <a:t>Мартыновских </a:t>
            </a:r>
            <a:r>
              <a:rPr lang="ru-RU" sz="2200" i="1" dirty="0">
                <a:solidFill>
                  <a:srgbClr val="000000"/>
                </a:solidFill>
                <a:latin typeface="Times New Roman"/>
                <a:ea typeface="DejaVu Sans"/>
              </a:rPr>
              <a:t>Г.В..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200" i="1" dirty="0">
                <a:solidFill>
                  <a:srgbClr val="000000"/>
                </a:solidFill>
                <a:latin typeface="Times New Roman"/>
                <a:ea typeface="DejaVu Sans"/>
              </a:rPr>
              <a:t>преподаватель русского языка и литературы 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200" i="1" dirty="0">
                <a:solidFill>
                  <a:srgbClr val="000000"/>
                </a:solidFill>
                <a:latin typeface="Times New Roman"/>
                <a:ea typeface="DejaVu Sans"/>
              </a:rPr>
              <a:t>ГБПОУ СПЦ № 2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200" i="1" dirty="0" err="1">
                <a:solidFill>
                  <a:srgbClr val="000000"/>
                </a:solidFill>
                <a:latin typeface="Times New Roman"/>
                <a:ea typeface="DejaVu Sans"/>
              </a:rPr>
              <a:t>пгт</a:t>
            </a:r>
            <a:r>
              <a:rPr lang="ru-RU" sz="2200" i="1" dirty="0">
                <a:solidFill>
                  <a:srgbClr val="000000"/>
                </a:solidFill>
                <a:latin typeface="Times New Roman"/>
                <a:ea typeface="DejaVu Sans"/>
              </a:rPr>
              <a:t>. Тымовское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ustomShape 1"/>
          <p:cNvSpPr/>
          <p:nvPr/>
        </p:nvSpPr>
        <p:spPr>
          <a:xfrm>
            <a:off x="1043640" y="576000"/>
            <a:ext cx="7198920" cy="561456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r>
              <a:rPr lang="ru-RU" sz="3200" b="1">
                <a:solidFill>
                  <a:srgbClr val="000000"/>
                </a:solidFill>
                <a:latin typeface="Times New Roman"/>
                <a:ea typeface="Times New Roman"/>
              </a:rPr>
              <a:t>Как узнать компетентностно – ориентированное задание?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Times New Roman"/>
                <a:ea typeface="Calibri"/>
              </a:rPr>
              <a:t>	Во-первых, это </a:t>
            </a:r>
            <a:r>
              <a:rPr lang="ru-RU" sz="3200" b="1">
                <a:solidFill>
                  <a:srgbClr val="31859C"/>
                </a:solidFill>
                <a:latin typeface="Times New Roman"/>
                <a:ea typeface="Calibri"/>
              </a:rPr>
              <a:t>деятельностное</a:t>
            </a:r>
            <a:r>
              <a:rPr lang="ru-RU" sz="3200">
                <a:solidFill>
                  <a:srgbClr val="31859C"/>
                </a:solidFill>
                <a:latin typeface="Times New Roman"/>
                <a:ea typeface="Calibri"/>
              </a:rPr>
              <a:t> 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Calibri"/>
              </a:rPr>
              <a:t>задание;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</a:rPr>
              <a:t>	Во-вторых, оно </a:t>
            </a:r>
            <a:r>
              <a:rPr lang="ru-RU" sz="3200" b="1">
                <a:solidFill>
                  <a:srgbClr val="31859C"/>
                </a:solidFill>
                <a:latin typeface="Times New Roman"/>
                <a:ea typeface="Times New Roman"/>
              </a:rPr>
              <a:t>моделирует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</a:rPr>
              <a:t> практическую, </a:t>
            </a:r>
            <a:r>
              <a:rPr lang="ru-RU" sz="3200" b="1">
                <a:solidFill>
                  <a:srgbClr val="31859C"/>
                </a:solidFill>
                <a:latin typeface="Times New Roman"/>
                <a:ea typeface="Times New Roman"/>
              </a:rPr>
              <a:t>жизненную ситуацию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</a:rPr>
              <a:t>;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</a:rPr>
              <a:t>	В третьих, оно строится </a:t>
            </a:r>
            <a:r>
              <a:rPr lang="ru-RU" sz="3200" b="1">
                <a:solidFill>
                  <a:srgbClr val="31859C"/>
                </a:solidFill>
                <a:latin typeface="Times New Roman"/>
                <a:ea typeface="Times New Roman"/>
              </a:rPr>
              <a:t>на актуальном 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</a:rPr>
              <a:t>для обучающихся </a:t>
            </a:r>
            <a:r>
              <a:rPr lang="ru-RU" sz="3200" b="1">
                <a:solidFill>
                  <a:srgbClr val="31859C"/>
                </a:solidFill>
                <a:latin typeface="Times New Roman"/>
                <a:ea typeface="Times New Roman"/>
              </a:rPr>
              <a:t>материале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</a:rPr>
              <a:t>;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</a:rPr>
              <a:t>		В-четвёртых, такое </a:t>
            </a:r>
            <a:r>
              <a:rPr lang="ru-RU" sz="3200" b="1">
                <a:solidFill>
                  <a:srgbClr val="31859C"/>
                </a:solidFill>
                <a:latin typeface="Times New Roman"/>
                <a:ea typeface="Times New Roman"/>
              </a:rPr>
              <a:t>задание 	имеет 		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</a:rPr>
              <a:t>свою </a:t>
            </a:r>
            <a:r>
              <a:rPr lang="ru-RU" sz="3200" b="1">
                <a:solidFill>
                  <a:srgbClr val="31859C"/>
                </a:solidFill>
                <a:latin typeface="Times New Roman"/>
                <a:ea typeface="Times New Roman"/>
              </a:rPr>
              <a:t>структуру.</a:t>
            </a:r>
            <a:r>
              <a:rPr lang="ru-RU" sz="2800" b="1">
                <a:solidFill>
                  <a:srgbClr val="31859C"/>
                </a:solidFill>
                <a:latin typeface="Times New Roman"/>
                <a:ea typeface="Times New Roman"/>
              </a:rPr>
              <a:t>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Рисунок 20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88000" y="216000"/>
            <a:ext cx="8567280" cy="6479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467640" y="404640"/>
            <a:ext cx="3801960" cy="2851200"/>
          </a:xfrm>
          <a:prstGeom prst="rect">
            <a:avLst/>
          </a:prstGeom>
          <a:ln>
            <a:noFill/>
          </a:ln>
        </p:spPr>
      </p:pic>
      <p:pic>
        <p:nvPicPr>
          <p:cNvPr id="201" name="Рисунок 3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4271400" y="3069000"/>
            <a:ext cx="4510800" cy="3382560"/>
          </a:xfrm>
          <a:prstGeom prst="rect">
            <a:avLst/>
          </a:prstGeom>
          <a:ln>
            <a:noFill/>
          </a:ln>
        </p:spPr>
      </p:pic>
      <p:pic>
        <p:nvPicPr>
          <p:cNvPr id="202" name="Рисунок 4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4716000" y="404640"/>
            <a:ext cx="3706200" cy="2779200"/>
          </a:xfrm>
          <a:prstGeom prst="rect">
            <a:avLst/>
          </a:prstGeom>
          <a:ln>
            <a:noFill/>
          </a:ln>
        </p:spPr>
      </p:pic>
      <p:pic>
        <p:nvPicPr>
          <p:cNvPr id="203" name="Рисунок 5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179640" y="3501000"/>
            <a:ext cx="4102560" cy="2806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Рисунок 20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576000" y="360000"/>
            <a:ext cx="7458480" cy="612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Рисунок 204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88000" y="144000"/>
            <a:ext cx="8640000" cy="640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467640" y="1268640"/>
            <a:ext cx="6262920" cy="3103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400" u="sng">
                <a:solidFill>
                  <a:srgbClr val="C00000"/>
                </a:solidFill>
                <a:latin typeface="Times New Roman"/>
                <a:ea typeface="DejaVu Sans"/>
              </a:rPr>
              <a:t>http://s3.uploads.ru/BdO9t.png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 i="1">
                <a:solidFill>
                  <a:srgbClr val="000000"/>
                </a:solidFill>
                <a:latin typeface="Times New Roman"/>
                <a:ea typeface="DejaVu Sans"/>
              </a:rPr>
              <a:t>рамка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1400" u="sng">
                <a:solidFill>
                  <a:srgbClr val="C00000"/>
                </a:solidFill>
                <a:latin typeface="Times New Roman"/>
                <a:ea typeface="DejaVu Sans"/>
              </a:rPr>
              <a:t>http://cs10561.vkontakte.ru/u111299510/-5/x_70c5f3cb.jpg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 i="1">
                <a:solidFill>
                  <a:srgbClr val="000000"/>
                </a:solidFill>
                <a:latin typeface="Times New Roman"/>
                <a:ea typeface="DejaVu Sans"/>
              </a:rPr>
              <a:t>перо, чернильница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1400" u="sng">
                <a:solidFill>
                  <a:srgbClr val="C00000"/>
                </a:solidFill>
                <a:latin typeface="Times New Roman"/>
                <a:ea typeface="DejaVu Sans"/>
              </a:rPr>
              <a:t>http://img-fotki.yandex.ru/get/6434/136487634.a39/0_d5931_5c31a0b1_XL.png</a:t>
            </a:r>
            <a:r>
              <a:rPr lang="ru-RU" sz="1400">
                <a:solidFill>
                  <a:srgbClr val="000000"/>
                </a:solidFill>
                <a:latin typeface="Times New Roman"/>
                <a:ea typeface="DejaVu Sans"/>
              </a:rPr>
              <a:t> 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 i="1">
                <a:solidFill>
                  <a:srgbClr val="000000"/>
                </a:solidFill>
                <a:latin typeface="Times New Roman"/>
                <a:ea typeface="DejaVu Sans"/>
              </a:rPr>
              <a:t>книги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1400" u="sng">
                <a:solidFill>
                  <a:srgbClr val="C00000"/>
                </a:solidFill>
                <a:latin typeface="Times New Roman"/>
                <a:ea typeface="DejaVu Sans"/>
              </a:rPr>
              <a:t>http://s1.pic4you.ru/allimage/y2012/10-26/12216/2601840.png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1400" i="1">
                <a:solidFill>
                  <a:srgbClr val="000000"/>
                </a:solidFill>
                <a:latin typeface="Times New Roman"/>
                <a:ea typeface="DejaVu Sans"/>
              </a:rPr>
              <a:t>открытая книга с пером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1400" u="sng">
                <a:solidFill>
                  <a:srgbClr val="C00000"/>
                </a:solidFill>
                <a:latin typeface="Times New Roman"/>
                <a:ea typeface="DejaVu Sans"/>
              </a:rPr>
              <a:t>http://lenagold.narod.ru/fon/clipart/s/svit/svitolk21.png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900" i="1">
                <a:solidFill>
                  <a:srgbClr val="000000"/>
                </a:solidFill>
                <a:latin typeface="Times New Roman"/>
                <a:ea typeface="DejaVu Sans"/>
              </a:rPr>
              <a:t>свитки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207" name="CustomShape 2"/>
          <p:cNvSpPr/>
          <p:nvPr/>
        </p:nvSpPr>
        <p:spPr>
          <a:xfrm>
            <a:off x="539640" y="692640"/>
            <a:ext cx="8062920" cy="790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600">
                <a:solidFill>
                  <a:srgbClr val="C00000"/>
                </a:solidFill>
                <a:latin typeface="Times New Roman"/>
                <a:ea typeface="DejaVu Sans"/>
              </a:rPr>
              <a:t>Интернет – ресурсы:</a:t>
            </a:r>
            <a:endParaRPr/>
          </a:p>
        </p:txBody>
      </p:sp>
      <p:sp>
        <p:nvSpPr>
          <p:cNvPr id="208" name="CustomShape 3"/>
          <p:cNvSpPr/>
          <p:nvPr/>
        </p:nvSpPr>
        <p:spPr>
          <a:xfrm>
            <a:off x="4716000" y="4149000"/>
            <a:ext cx="3922200" cy="225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Times New Roman"/>
                <a:ea typeface="DejaVu Sans"/>
              </a:rPr>
              <a:t>источник шаблона:</a:t>
            </a:r>
            <a:r>
              <a:rPr lang="ru-RU" sz="200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2000" b="1" i="1">
                <a:solidFill>
                  <a:srgbClr val="000000"/>
                </a:solidFill>
                <a:latin typeface="Times New Roman"/>
                <a:ea typeface="DejaVu Sans"/>
              </a:rPr>
              <a:t>Ранько Елена Алексеевна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b="1" i="1">
                <a:solidFill>
                  <a:srgbClr val="000000"/>
                </a:solidFill>
                <a:latin typeface="Times New Roman"/>
                <a:ea typeface="DejaVu Sans"/>
              </a:rPr>
              <a:t>учитель начальных классов 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b="1" i="1">
                <a:solidFill>
                  <a:srgbClr val="000000"/>
                </a:solidFill>
                <a:latin typeface="Times New Roman"/>
                <a:ea typeface="DejaVu Sans"/>
              </a:rPr>
              <a:t>МАОУ лицей №21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b="1" i="1">
                <a:solidFill>
                  <a:srgbClr val="000000"/>
                </a:solidFill>
                <a:latin typeface="Times New Roman"/>
                <a:ea typeface="DejaVu Sans"/>
              </a:rPr>
              <a:t>  г. Иваново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2000" i="1">
                <a:solidFill>
                  <a:srgbClr val="000000"/>
                </a:solidFill>
                <a:latin typeface="Times New Roman"/>
                <a:ea typeface="DejaVu Sans"/>
              </a:rPr>
              <a:t>Сайт: </a:t>
            </a:r>
            <a:r>
              <a:rPr lang="ru-RU" sz="2000" i="1" u="sng">
                <a:solidFill>
                  <a:srgbClr val="C00000"/>
                </a:solidFill>
                <a:latin typeface="Times New Roman"/>
                <a:ea typeface="DejaVu Sans"/>
              </a:rPr>
              <a:t>http://elenaranko.ucoz.ru/</a:t>
            </a:r>
            <a:r>
              <a:rPr lang="ru-RU" sz="2000" i="1">
                <a:solidFill>
                  <a:srgbClr val="000000"/>
                </a:solidFill>
                <a:latin typeface="Times New Roman"/>
                <a:ea typeface="DejaVu Sans"/>
              </a:rPr>
              <a:t> 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703800" y="476640"/>
            <a:ext cx="7630920" cy="554400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r>
              <a:rPr lang="ru-RU" sz="2800" b="1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r>
              <a:rPr lang="ru-RU" sz="3200" b="1">
                <a:solidFill>
                  <a:srgbClr val="000000"/>
                </a:solidFill>
                <a:latin typeface="Times New Roman"/>
                <a:ea typeface="Times New Roman"/>
              </a:rPr>
              <a:t>Компетентностн-ориентированные задания (КОЗ) 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</a:rPr>
              <a:t>изменяют организацию традиционного урока. Они базируются на знаниях и умениях, но требуют умения применять накопленные знания в практической деятельности. Назначение  КОЗ  – «окунуть» обучающихся в решение «жизненной» задачи, а значит, КОЗ     являются средством повышения 				мотивации к изучению 				предметов.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648000" y="620640"/>
            <a:ext cx="7739640" cy="554400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StarSymbol"/>
              <a:buChar char="l"/>
            </a:pPr>
            <a:r>
              <a:rPr lang="ru-RU" sz="2400" b="1">
                <a:solidFill>
                  <a:srgbClr val="000000"/>
                </a:solidFill>
                <a:latin typeface="Arial"/>
                <a:ea typeface="Times New Roman"/>
              </a:rPr>
              <a:t>Структура  КОЗ: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StarSymbol"/>
              <a:buChar char="l"/>
            </a:pPr>
            <a:r>
              <a:rPr lang="ru-RU" sz="2400" b="1" u="sng">
                <a:solidFill>
                  <a:srgbClr val="31859C"/>
                </a:solidFill>
                <a:latin typeface="Arial"/>
                <a:ea typeface="Times New Roman"/>
              </a:rPr>
              <a:t>Стимул</a:t>
            </a:r>
            <a:r>
              <a:rPr lang="ru-RU" sz="2400" i="1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sz="2400">
                <a:solidFill>
                  <a:srgbClr val="000000"/>
                </a:solidFill>
                <a:latin typeface="Arial"/>
                <a:ea typeface="Times New Roman"/>
              </a:rPr>
              <a:t>(погружение в текст задания и 	мотивация для его выполнения);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l"/>
            </a:pPr>
            <a:r>
              <a:rPr lang="ru-RU" sz="2400" b="1" u="sng">
                <a:solidFill>
                  <a:srgbClr val="31859C"/>
                </a:solidFill>
                <a:latin typeface="Arial"/>
                <a:ea typeface="Times New Roman"/>
              </a:rPr>
              <a:t>заданная формулировка</a:t>
            </a:r>
            <a:r>
              <a:rPr lang="ru-RU" sz="2400" b="1" i="1">
                <a:solidFill>
                  <a:srgbClr val="31859C"/>
                </a:solidFill>
                <a:latin typeface="Arial"/>
                <a:ea typeface="Times New Roman"/>
              </a:rPr>
              <a:t> </a:t>
            </a:r>
            <a:r>
              <a:rPr lang="ru-RU" sz="2400">
                <a:solidFill>
                  <a:srgbClr val="000000"/>
                </a:solidFill>
                <a:latin typeface="Arial"/>
                <a:ea typeface="Times New Roman"/>
              </a:rPr>
              <a:t>(точное указание на деятельность учащегося при выполнении 	задания); 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l"/>
            </a:pPr>
            <a:r>
              <a:rPr lang="ru-RU" sz="2400" b="1" u="sng">
                <a:solidFill>
                  <a:srgbClr val="31859C"/>
                </a:solidFill>
                <a:latin typeface="Arial"/>
                <a:ea typeface="Times New Roman"/>
              </a:rPr>
              <a:t>источник информации</a:t>
            </a:r>
            <a:r>
              <a:rPr lang="ru-RU" sz="2400" b="1" i="1">
                <a:solidFill>
                  <a:srgbClr val="31859C"/>
                </a:solidFill>
                <a:latin typeface="Arial"/>
                <a:ea typeface="Times New Roman"/>
              </a:rPr>
              <a:t> </a:t>
            </a:r>
            <a:r>
              <a:rPr lang="ru-RU" sz="2400">
                <a:solidFill>
                  <a:srgbClr val="000000"/>
                </a:solidFill>
                <a:latin typeface="Arial"/>
                <a:ea typeface="Times New Roman"/>
              </a:rPr>
              <a:t>(содержит информацию, необходимую для выполнения 	задания);   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l"/>
            </a:pPr>
            <a:r>
              <a:rPr lang="ru-RU" sz="2400" b="1" u="sng">
                <a:solidFill>
                  <a:srgbClr val="31859C"/>
                </a:solidFill>
                <a:latin typeface="Arial"/>
                <a:ea typeface="Times New Roman"/>
              </a:rPr>
              <a:t>бланк для выполнения задания</a:t>
            </a:r>
            <a:r>
              <a:rPr lang="ru-RU" sz="2400" b="1" i="1">
                <a:solidFill>
                  <a:srgbClr val="31859C"/>
                </a:solidFill>
                <a:latin typeface="Arial"/>
                <a:ea typeface="Times New Roman"/>
              </a:rPr>
              <a:t> </a:t>
            </a:r>
            <a:r>
              <a:rPr lang="ru-RU" sz="2400">
                <a:solidFill>
                  <a:srgbClr val="000000"/>
                </a:solidFill>
                <a:latin typeface="Arial"/>
                <a:ea typeface="Times New Roman"/>
              </a:rPr>
              <a:t>(задает структуру предъявления  обучающимся результата деятельности);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400" b="1">
                <a:solidFill>
                  <a:srgbClr val="31859C"/>
                </a:solidFill>
                <a:latin typeface="Arial"/>
                <a:ea typeface="Times New Roman"/>
              </a:rPr>
              <a:t>	</a:t>
            </a:r>
            <a:r>
              <a:rPr lang="ru-RU" sz="2400" b="1" u="sng">
                <a:solidFill>
                  <a:srgbClr val="31859C"/>
                </a:solidFill>
                <a:latin typeface="Arial"/>
                <a:ea typeface="Times New Roman"/>
              </a:rPr>
              <a:t>инструмент проверки</a:t>
            </a:r>
            <a:r>
              <a:rPr lang="ru-RU" sz="2400" b="1" i="1">
                <a:solidFill>
                  <a:srgbClr val="31859C"/>
                </a:solidFill>
                <a:latin typeface="Arial"/>
                <a:ea typeface="Times New Roman"/>
              </a:rPr>
              <a:t> </a:t>
            </a:r>
            <a:r>
              <a:rPr lang="ru-RU" sz="2400" i="1">
                <a:solidFill>
                  <a:srgbClr val="000000"/>
                </a:solidFill>
                <a:latin typeface="Arial"/>
                <a:ea typeface="Times New Roman"/>
              </a:rPr>
              <a:t> </a:t>
            </a:r>
            <a:r>
              <a:rPr lang="ru-RU" sz="2400">
                <a:solidFill>
                  <a:srgbClr val="000000"/>
                </a:solidFill>
                <a:latin typeface="Arial"/>
                <a:ea typeface="Times New Roman"/>
              </a:rPr>
              <a:t>(аналитическая 			шкала, 	модельный ответ, ключ, 	бланк наблюдений).</a:t>
            </a: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</a:rPr>
              <a:t>	   					</a:t>
            </a:r>
            <a:r>
              <a:rPr lang="ru-RU" sz="2800">
                <a:solidFill>
                  <a:srgbClr val="000000"/>
                </a:solidFill>
                <a:latin typeface="Times New Roman"/>
                <a:ea typeface="Times New Roman"/>
              </a:rPr>
              <a:t>				</a:t>
            </a:r>
            <a:r>
              <a:rPr lang="ru-RU" sz="240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Picture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-1844640" y="-176040"/>
            <a:ext cx="12831480" cy="7208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1835640" y="548640"/>
            <a:ext cx="3166560" cy="5287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632423"/>
                </a:solidFill>
                <a:latin typeface="Calibri"/>
                <a:ea typeface="DejaVu Sans"/>
              </a:rPr>
              <a:t>TENNIS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632423"/>
                </a:solidFill>
                <a:latin typeface="Calibri"/>
                <a:ea typeface="DejaVu Sans"/>
              </a:rPr>
              <a:t>TROJKA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632423"/>
                </a:solidFill>
                <a:latin typeface="Calibri"/>
                <a:ea typeface="DejaVu Sans"/>
              </a:rPr>
              <a:t>GENERAL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632423"/>
                </a:solidFill>
                <a:latin typeface="Calibri"/>
                <a:ea typeface="DejaVu Sans"/>
              </a:rPr>
              <a:t>POSTER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632423"/>
                </a:solidFill>
                <a:latin typeface="Calibri"/>
                <a:ea typeface="DejaVu Sans"/>
              </a:rPr>
              <a:t>DACHA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632423"/>
                </a:solidFill>
                <a:latin typeface="Calibri"/>
                <a:ea typeface="DejaVu Sans"/>
              </a:rPr>
              <a:t>PILOT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632423"/>
                </a:solidFill>
                <a:latin typeface="Calibri"/>
                <a:ea typeface="DejaVu Sans"/>
              </a:rPr>
              <a:t>MATCH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632423"/>
                </a:solidFill>
                <a:latin typeface="Calibri"/>
                <a:ea typeface="DejaVu Sans"/>
              </a:rPr>
              <a:t>SPUTNIK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632423"/>
                </a:solidFill>
                <a:latin typeface="Calibri"/>
                <a:ea typeface="DejaVu Sans"/>
              </a:rPr>
              <a:t>SMETANA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632423"/>
                </a:solidFill>
                <a:latin typeface="Calibri"/>
                <a:ea typeface="DejaVu Sans"/>
              </a:rPr>
              <a:t>KALASHNIKOV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87" name="CustomShape 2"/>
          <p:cNvSpPr/>
          <p:nvPr/>
        </p:nvSpPr>
        <p:spPr>
          <a:xfrm>
            <a:off x="5724000" y="620640"/>
            <a:ext cx="2956320" cy="5287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003333"/>
                </a:solidFill>
                <a:latin typeface="Calibri"/>
                <a:ea typeface="DejaVu Sans"/>
              </a:rPr>
              <a:t>BLINI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003333"/>
                </a:solidFill>
                <a:latin typeface="Calibri"/>
                <a:ea typeface="DejaVu Sans"/>
              </a:rPr>
              <a:t>SLOGAN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003333"/>
                </a:solidFill>
                <a:latin typeface="Calibri"/>
                <a:ea typeface="DejaVu Sans"/>
              </a:rPr>
              <a:t>DOCTOR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003333"/>
                </a:solidFill>
                <a:latin typeface="Calibri"/>
                <a:ea typeface="DejaVu Sans"/>
              </a:rPr>
              <a:t>KVASS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003333"/>
                </a:solidFill>
                <a:latin typeface="Calibri"/>
                <a:ea typeface="DejaVu Sans"/>
              </a:rPr>
              <a:t>KASHA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003333"/>
                </a:solidFill>
                <a:latin typeface="Calibri"/>
                <a:ea typeface="DejaVu Sans"/>
              </a:rPr>
              <a:t>PRINTER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003333"/>
                </a:solidFill>
                <a:latin typeface="Calibri"/>
                <a:ea typeface="DejaVu Sans"/>
              </a:rPr>
              <a:t>SAMOVAR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003333"/>
                </a:solidFill>
                <a:latin typeface="Calibri"/>
                <a:ea typeface="DejaVu Sans"/>
              </a:rPr>
              <a:t>BABUSHKA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003333"/>
                </a:solidFill>
                <a:latin typeface="Calibri"/>
                <a:ea typeface="DejaVu Sans"/>
              </a:rPr>
              <a:t>PRESIDENT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003333"/>
                </a:solidFill>
                <a:latin typeface="Calibri"/>
                <a:ea typeface="DejaVu Sans"/>
              </a:rPr>
              <a:t>MANAGER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88" name="CustomShape 3"/>
          <p:cNvSpPr/>
          <p:nvPr/>
        </p:nvSpPr>
        <p:spPr>
          <a:xfrm>
            <a:off x="457200" y="6356520"/>
            <a:ext cx="213156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200">
                <a:solidFill>
                  <a:srgbClr val="9E8D8D"/>
                </a:solidFill>
                <a:latin typeface="Calibri"/>
                <a:ea typeface="DejaVu Sans"/>
              </a:rPr>
              <a:t>15.3.17</a:t>
            </a:r>
            <a:endParaRPr/>
          </a:p>
        </p:txBody>
      </p:sp>
      <p:sp>
        <p:nvSpPr>
          <p:cNvPr id="189" name="CustomShape 4"/>
          <p:cNvSpPr/>
          <p:nvPr/>
        </p:nvSpPr>
        <p:spPr>
          <a:xfrm>
            <a:off x="6553080" y="6356520"/>
            <a:ext cx="213156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1486AA44-B523-49BE-8A02-A1CD62F8DB8D}" type="slidenum">
              <a:rPr lang="ru-RU" sz="1200">
                <a:solidFill>
                  <a:srgbClr val="9E8D8D"/>
                </a:solidFill>
                <a:latin typeface="Calibri"/>
                <a:ea typeface="DejaVu Sans"/>
              </a:rPr>
              <a:pPr>
                <a:lnSpc>
                  <a:spcPct val="100000"/>
                </a:lnSpc>
              </a:pPr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870120" y="435960"/>
            <a:ext cx="7774920" cy="6235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3600">
                <a:solidFill>
                  <a:srgbClr val="E46C0A"/>
                </a:solidFill>
                <a:latin typeface="Calibri"/>
                <a:ea typeface="DejaVu Sans"/>
              </a:rPr>
              <a:t>Задание: </a:t>
            </a:r>
            <a:r>
              <a:rPr lang="ru-RU" sz="3600" b="1">
                <a:solidFill>
                  <a:srgbClr val="E46C0A"/>
                </a:solidFill>
                <a:latin typeface="Calibri"/>
                <a:ea typeface="DejaVu Sans"/>
              </a:rPr>
              <a:t>оправдано ли заимствование?</a:t>
            </a:r>
            <a:endParaRPr/>
          </a:p>
          <a:p>
            <a:pPr lvl="1" algn="just">
              <a:lnSpc>
                <a:spcPct val="100000"/>
              </a:lnSpc>
              <a:buFont typeface="Arial"/>
              <a:buChar char="•"/>
            </a:pPr>
            <a:r>
              <a:rPr lang="ru-RU" sz="3600">
                <a:solidFill>
                  <a:srgbClr val="632423"/>
                </a:solidFill>
                <a:latin typeface="Calibri"/>
                <a:ea typeface="DejaVu Sans"/>
              </a:rPr>
              <a:t>Мама  получила замечательный </a:t>
            </a:r>
            <a:r>
              <a:rPr lang="ru-RU" sz="3600" b="1">
                <a:solidFill>
                  <a:srgbClr val="632423"/>
                </a:solidFill>
                <a:latin typeface="Calibri"/>
                <a:ea typeface="DejaVu Sans"/>
              </a:rPr>
              <a:t>презент</a:t>
            </a:r>
            <a:r>
              <a:rPr lang="ru-RU" sz="3600">
                <a:solidFill>
                  <a:srgbClr val="632423"/>
                </a:solidFill>
                <a:latin typeface="Calibri"/>
                <a:ea typeface="DejaVu Sans"/>
              </a:rPr>
              <a:t> на день рождения!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 sz="3600">
                <a:solidFill>
                  <a:srgbClr val="632423"/>
                </a:solidFill>
                <a:latin typeface="Calibri"/>
                <a:ea typeface="DejaVu Sans"/>
              </a:rPr>
              <a:t>Мой </a:t>
            </a:r>
            <a:r>
              <a:rPr lang="ru-RU" sz="3600" b="1">
                <a:solidFill>
                  <a:srgbClr val="632423"/>
                </a:solidFill>
                <a:latin typeface="Calibri"/>
                <a:ea typeface="DejaVu Sans"/>
              </a:rPr>
              <a:t>бой-френд </a:t>
            </a:r>
            <a:r>
              <a:rPr lang="ru-RU" sz="3600">
                <a:solidFill>
                  <a:srgbClr val="632423"/>
                </a:solidFill>
                <a:latin typeface="Calibri"/>
                <a:ea typeface="DejaVu Sans"/>
              </a:rPr>
              <a:t>такой </a:t>
            </a:r>
            <a:r>
              <a:rPr lang="ru-RU" sz="3600" b="1">
                <a:solidFill>
                  <a:srgbClr val="632423"/>
                </a:solidFill>
                <a:latin typeface="Calibri"/>
                <a:ea typeface="DejaVu Sans"/>
              </a:rPr>
              <a:t>клевый</a:t>
            </a:r>
            <a:r>
              <a:rPr lang="ru-RU" sz="3600">
                <a:solidFill>
                  <a:srgbClr val="632423"/>
                </a:solidFill>
                <a:latin typeface="Calibri"/>
                <a:ea typeface="DejaVu Sans"/>
              </a:rPr>
              <a:t>! </a:t>
            </a:r>
            <a:endParaRPr/>
          </a:p>
          <a:p>
            <a:pPr lvl="1" algn="just">
              <a:lnSpc>
                <a:spcPct val="100000"/>
              </a:lnSpc>
              <a:buFont typeface="Arial"/>
              <a:buChar char="•"/>
            </a:pPr>
            <a:r>
              <a:rPr lang="ru-RU" sz="3600">
                <a:solidFill>
                  <a:srgbClr val="632423"/>
                </a:solidFill>
                <a:latin typeface="Calibri"/>
                <a:ea typeface="DejaVu Sans"/>
              </a:rPr>
              <a:t>Мне подарили </a:t>
            </a:r>
            <a:r>
              <a:rPr lang="ru-RU" sz="3600" b="1">
                <a:solidFill>
                  <a:srgbClr val="632423"/>
                </a:solidFill>
                <a:latin typeface="Calibri"/>
                <a:ea typeface="DejaVu Sans"/>
              </a:rPr>
              <a:t>миксер. 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 sz="3600">
                <a:solidFill>
                  <a:srgbClr val="632423"/>
                </a:solidFill>
                <a:latin typeface="Calibri"/>
                <a:ea typeface="DejaVu Sans"/>
              </a:rPr>
              <a:t>В моей комнате много</a:t>
            </a:r>
            <a:r>
              <a:rPr lang="ru-RU" sz="3600" b="1">
                <a:solidFill>
                  <a:srgbClr val="632423"/>
                </a:solidFill>
                <a:latin typeface="Calibri"/>
                <a:ea typeface="DejaVu Sans"/>
              </a:rPr>
              <a:t> постеров </a:t>
            </a:r>
            <a:r>
              <a:rPr lang="ru-RU" sz="3600">
                <a:solidFill>
                  <a:srgbClr val="632423"/>
                </a:solidFill>
                <a:latin typeface="Calibri"/>
                <a:ea typeface="DejaVu Sans"/>
              </a:rPr>
              <a:t>с фотографиями  </a:t>
            </a:r>
            <a:r>
              <a:rPr lang="ru-RU" sz="3600" b="1">
                <a:solidFill>
                  <a:srgbClr val="632423"/>
                </a:solidFill>
                <a:latin typeface="Calibri"/>
                <a:ea typeface="DejaVu Sans"/>
              </a:rPr>
              <a:t>суперстар.</a:t>
            </a:r>
            <a:endParaRPr/>
          </a:p>
          <a:p>
            <a:pPr lvl="3" algn="just">
              <a:lnSpc>
                <a:spcPct val="100000"/>
              </a:lnSpc>
              <a:buSzPct val="45000"/>
              <a:buFont typeface="Wingdings" charset="2"/>
              <a:buChar char=""/>
            </a:pPr>
            <a:r>
              <a:rPr lang="ru-RU" sz="3600">
                <a:solidFill>
                  <a:srgbClr val="632423"/>
                </a:solidFill>
                <a:latin typeface="Calibri"/>
                <a:ea typeface="DejaVu Sans"/>
              </a:rPr>
              <a:t>Подъезд нашего дома охраняет 	</a:t>
            </a:r>
            <a:r>
              <a:rPr lang="ru-RU" sz="3600" b="1">
                <a:solidFill>
                  <a:srgbClr val="632423"/>
                </a:solidFill>
                <a:latin typeface="Calibri"/>
                <a:ea typeface="DejaVu Sans"/>
              </a:rPr>
              <a:t>секьюрити</a:t>
            </a:r>
            <a:r>
              <a:rPr lang="ru-RU" sz="3600">
                <a:solidFill>
                  <a:srgbClr val="632423"/>
                </a:solidFill>
                <a:latin typeface="Calibri"/>
                <a:ea typeface="DejaVu Sans"/>
              </a:rPr>
              <a:t> баба 		Маша.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91" name="CustomShape 2"/>
          <p:cNvSpPr/>
          <p:nvPr/>
        </p:nvSpPr>
        <p:spPr>
          <a:xfrm>
            <a:off x="457200" y="6356520"/>
            <a:ext cx="213156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200">
                <a:solidFill>
                  <a:srgbClr val="9E8D8D"/>
                </a:solidFill>
                <a:latin typeface="Calibri"/>
                <a:ea typeface="DejaVu Sans"/>
              </a:rPr>
              <a:t>15.3.17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Picture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-1844640" y="-176040"/>
            <a:ext cx="12831480" cy="7208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628560" y="317520"/>
            <a:ext cx="7884000" cy="141732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94" name="CustomShape 2"/>
          <p:cNvSpPr/>
          <p:nvPr/>
        </p:nvSpPr>
        <p:spPr>
          <a:xfrm>
            <a:off x="1028520" y="1825560"/>
            <a:ext cx="6966000" cy="434952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95" name="CustomShape 3"/>
          <p:cNvSpPr/>
          <p:nvPr/>
        </p:nvSpPr>
        <p:spPr>
          <a:xfrm>
            <a:off x="504000" y="-216000"/>
            <a:ext cx="8206560" cy="7403760"/>
          </a:xfrm>
          <a:prstGeom prst="rect">
            <a:avLst/>
          </a:prstGeom>
          <a:noFill/>
          <a:ln w="9360">
            <a:noFill/>
          </a:ln>
        </p:spPr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2800">
                <a:solidFill>
                  <a:srgbClr val="00000A"/>
                </a:solidFill>
                <a:latin typeface="Times New Roman"/>
                <a:ea typeface="Droid Sans Fallback"/>
              </a:rPr>
              <a:t>1. ___________</a:t>
            </a:r>
            <a:r>
              <a:rPr lang="ru-RU" sz="3200">
                <a:solidFill>
                  <a:srgbClr val="984807"/>
                </a:solidFill>
                <a:latin typeface="Times New Roman"/>
                <a:ea typeface="Droid Sans Fallback"/>
              </a:rPr>
              <a:t>гайку на болт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800">
                <a:solidFill>
                  <a:srgbClr val="00000A"/>
                </a:solidFill>
                <a:latin typeface="Times New Roman"/>
                <a:ea typeface="Droid Sans Fallback"/>
              </a:rPr>
              <a:t>2. ___________</a:t>
            </a:r>
            <a:r>
              <a:rPr lang="ru-RU" sz="3200">
                <a:solidFill>
                  <a:srgbClr val="00000A"/>
                </a:solidFill>
                <a:latin typeface="Times New Roman"/>
                <a:ea typeface="Droid Sans Fallback"/>
              </a:rPr>
              <a:t>поршень в гильзу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800">
                <a:solidFill>
                  <a:srgbClr val="00000A"/>
                </a:solidFill>
                <a:latin typeface="Times New Roman"/>
                <a:ea typeface="Droid Sans Fallback"/>
              </a:rPr>
              <a:t>3. ______________</a:t>
            </a:r>
            <a:r>
              <a:rPr lang="ru-RU" sz="3200">
                <a:solidFill>
                  <a:srgbClr val="984807"/>
                </a:solidFill>
                <a:latin typeface="Times New Roman"/>
                <a:ea typeface="Droid Sans Fallback"/>
              </a:rPr>
              <a:t>шпильку в головку блока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800">
                <a:solidFill>
                  <a:srgbClr val="00000A"/>
                </a:solidFill>
                <a:latin typeface="Times New Roman"/>
                <a:ea typeface="Droid Sans Fallback"/>
              </a:rPr>
              <a:t>4. ________ </a:t>
            </a:r>
            <a:r>
              <a:rPr lang="ru-RU" sz="3200">
                <a:solidFill>
                  <a:srgbClr val="00000A"/>
                </a:solidFill>
                <a:latin typeface="Times New Roman"/>
                <a:ea typeface="Droid Sans Fallback"/>
              </a:rPr>
              <a:t>пружину для извлечения сухариков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800">
                <a:solidFill>
                  <a:srgbClr val="00000A"/>
                </a:solidFill>
                <a:latin typeface="Times New Roman"/>
                <a:ea typeface="Droid Sans Fallback"/>
              </a:rPr>
              <a:t>5. ____________</a:t>
            </a:r>
            <a:r>
              <a:rPr lang="ru-RU" sz="3200">
                <a:solidFill>
                  <a:srgbClr val="984807"/>
                </a:solidFill>
                <a:latin typeface="Times New Roman"/>
                <a:ea typeface="Droid Sans Fallback"/>
              </a:rPr>
              <a:t>поршневое кольцо на поршень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800">
                <a:solidFill>
                  <a:srgbClr val="00000A"/>
                </a:solidFill>
                <a:latin typeface="Times New Roman"/>
                <a:ea typeface="Droid Sans Fallback"/>
              </a:rPr>
              <a:t>6. ___________</a:t>
            </a:r>
            <a:r>
              <a:rPr lang="ru-RU" sz="3200">
                <a:solidFill>
                  <a:srgbClr val="00000A"/>
                </a:solidFill>
                <a:latin typeface="Times New Roman"/>
                <a:ea typeface="Droid Sans Fallback"/>
              </a:rPr>
              <a:t>полуось в корпус моста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800">
                <a:solidFill>
                  <a:srgbClr val="00000A"/>
                </a:solidFill>
                <a:latin typeface="Times New Roman"/>
                <a:ea typeface="Droid Sans Fallback"/>
              </a:rPr>
              <a:t>7. __________</a:t>
            </a:r>
            <a:r>
              <a:rPr lang="ru-RU" sz="3200">
                <a:solidFill>
                  <a:srgbClr val="984807"/>
                </a:solidFill>
                <a:latin typeface="Times New Roman"/>
                <a:ea typeface="Droid Sans Fallback"/>
              </a:rPr>
              <a:t>синхронизатор на вал КПП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800">
                <a:solidFill>
                  <a:srgbClr val="00000A"/>
                </a:solidFill>
                <a:latin typeface="Times New Roman"/>
                <a:ea typeface="Droid Sans Fallback"/>
              </a:rPr>
              <a:t>8. ______</a:t>
            </a:r>
            <a:r>
              <a:rPr lang="ru-RU" sz="3200">
                <a:solidFill>
                  <a:srgbClr val="00000A"/>
                </a:solidFill>
                <a:latin typeface="Times New Roman"/>
                <a:ea typeface="Droid Sans Fallback"/>
              </a:rPr>
              <a:t>зазор между клапаном и коромыслом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800">
                <a:solidFill>
                  <a:srgbClr val="00000A"/>
                </a:solidFill>
                <a:latin typeface="Times New Roman"/>
                <a:ea typeface="Droid Sans Fallback"/>
              </a:rPr>
              <a:t>9. ______</a:t>
            </a:r>
            <a:r>
              <a:rPr lang="ru-RU" sz="3200">
                <a:solidFill>
                  <a:srgbClr val="984807"/>
                </a:solidFill>
                <a:latin typeface="Times New Roman"/>
                <a:ea typeface="Droid Sans Fallback"/>
              </a:rPr>
              <a:t>педаль сцепления, чтобы его 							выключить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984807"/>
                </a:solidFill>
                <a:latin typeface="Times New Roman"/>
                <a:ea typeface="Droid Sans Fallback"/>
              </a:rPr>
              <a:t>	</a:t>
            </a:r>
            <a:r>
              <a:rPr lang="ru-RU" sz="2800">
                <a:solidFill>
                  <a:srgbClr val="E46C0A"/>
                </a:solidFill>
                <a:latin typeface="Times New Roman"/>
                <a:ea typeface="Droid Sans Fallback"/>
              </a:rPr>
              <a:t>	</a:t>
            </a:r>
            <a:r>
              <a:rPr lang="ru-RU" sz="2800">
                <a:solidFill>
                  <a:srgbClr val="00B050"/>
                </a:solidFill>
                <a:latin typeface="Times New Roman"/>
                <a:ea typeface="Droid Sans Fallback"/>
              </a:rPr>
              <a:t>ЗАДАНИЕ: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00B050"/>
                </a:solidFill>
                <a:latin typeface="Times New Roman"/>
                <a:ea typeface="Droid Sans Fallback"/>
              </a:rPr>
              <a:t>		</a:t>
            </a:r>
            <a:r>
              <a:rPr lang="ru-RU" sz="2800" b="1">
                <a:solidFill>
                  <a:srgbClr val="00B050"/>
                </a:solidFill>
                <a:latin typeface="Times New Roman"/>
                <a:ea typeface="Droid Sans Fallback"/>
              </a:rPr>
              <a:t>вставить  глаголы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Рисунок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096000" y="432000"/>
            <a:ext cx="5408640" cy="3599280"/>
          </a:xfrm>
          <a:prstGeom prst="rect">
            <a:avLst/>
          </a:prstGeom>
          <a:ln>
            <a:noFill/>
          </a:ln>
        </p:spPr>
      </p:pic>
      <p:pic>
        <p:nvPicPr>
          <p:cNvPr id="197" name="Picture 47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360000" y="2664000"/>
            <a:ext cx="6047280" cy="38149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208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Office Theme</vt:lpstr>
      <vt:lpstr>Office Theme</vt:lpstr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2</cp:revision>
  <dcterms:modified xsi:type="dcterms:W3CDTF">2019-10-06T12:15:39Z</dcterms:modified>
</cp:coreProperties>
</file>