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1" r:id="rId3"/>
    <p:sldId id="278" r:id="rId4"/>
    <p:sldId id="257" r:id="rId5"/>
    <p:sldId id="277" r:id="rId6"/>
    <p:sldId id="259" r:id="rId7"/>
    <p:sldId id="279" r:id="rId8"/>
    <p:sldId id="280" r:id="rId9"/>
    <p:sldId id="281" r:id="rId10"/>
    <p:sldId id="283" r:id="rId11"/>
    <p:sldId id="293" r:id="rId12"/>
    <p:sldId id="282" r:id="rId13"/>
    <p:sldId id="286" r:id="rId14"/>
    <p:sldId id="285" r:id="rId15"/>
    <p:sldId id="284" r:id="rId16"/>
    <p:sldId id="289" r:id="rId17"/>
    <p:sldId id="300" r:id="rId18"/>
    <p:sldId id="294" r:id="rId19"/>
    <p:sldId id="295" r:id="rId20"/>
    <p:sldId id="296" r:id="rId21"/>
    <p:sldId id="297" r:id="rId22"/>
    <p:sldId id="298" r:id="rId23"/>
    <p:sldId id="299" r:id="rId24"/>
    <p:sldId id="290" r:id="rId25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FD0F"/>
    <a:srgbClr val="10E0F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1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7C0B5-251A-41F3-A7DE-3F0FEDEE7E6F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4CC9E2-2F82-4E69-95A5-D70B63B3492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87B10-3A51-4846-9335-58BB7B01A7BC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B27262-5FA8-487A-86BE-5D9046DF81F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6A32D-ACA9-4954-B6B3-979FA310B7A7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20826F-9642-4A6E-BF5A-9B438ED86AE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32A53-9B71-4009-B2AB-D8FFEA12BAB9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EE01B8-338B-4388-BDAD-D3D389112D6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F0020-D170-4C3C-AE03-2864FC71C7C3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9EEC05-601F-4A54-A342-1CDF5DABDD7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BE130-479F-4044-B160-586936A3FD33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451513-3866-4DAA-85D1-81804F83235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2F84A-D351-48CB-A1FC-67F18F228BA8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479D6C-E09A-4C0C-82BC-6939A5D9D0D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B92BF-E479-4E16-A092-01FE2D9D2F46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9FD7BD-974C-4BE8-967D-FEA0DCDE602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5590F-72FC-4B3C-A2E8-38858F5B4151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8CE860-4755-43E0-AC11-47FFB9165B9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D2DD0-A5F8-4013-B64E-974896CB92B5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D6D965-A568-4AD3-8E41-CDFE984D1D4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3B9A9-7598-44C6-9A63-BAD8D5AECE43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EACAEE-8F78-4A8C-BF96-76965A3A874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rgbClr val="10E0FC">
              <a:alpha val="80000"/>
            </a:srgbClr>
          </a:solidFill>
          <a:ln w="76200">
            <a:solidFill>
              <a:srgbClr val="ECFD0F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9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30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76ADF396-9BB5-495F-A257-DAEF25A8FDE3}" type="slidenum">
              <a:rPr lang="ru-RU" altLang="ru-RU"/>
              <a:pPr/>
              <a:t>‹#›</a:t>
            </a:fld>
            <a:endParaRPr lang="ru-RU" altLang="ru-RU"/>
          </a:p>
        </p:txBody>
      </p:sp>
      <p:pic>
        <p:nvPicPr>
          <p:cNvPr id="1033" name="Рисунок 11" descr="uzor_old-rus_1.png"/>
          <p:cNvPicPr>
            <a:picLocks noChangeAspect="1"/>
          </p:cNvPicPr>
          <p:nvPr/>
        </p:nvPicPr>
        <p:blipFill>
          <a:blip r:embed="rId14" cstate="email">
            <a:lum bright="-16000" contrast="-20000"/>
          </a:blip>
          <a:srcRect/>
          <a:stretch>
            <a:fillRect/>
          </a:stretch>
        </p:blipFill>
        <p:spPr bwMode="auto">
          <a:xfrm>
            <a:off x="-142875" y="0"/>
            <a:ext cx="1785938" cy="172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0" y="6643688"/>
            <a:ext cx="2143125" cy="2143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1">
                <a:solidFill>
                  <a:srgbClr val="00206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u-RU"/>
              <a:t>Пасечник Е. А.</a:t>
            </a:r>
            <a:fld id="{93760750-7915-4EBD-AEEE-A5A9754E3111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1" r:id="rId1"/>
    <p:sldLayoutId id="2147484112" r:id="rId2"/>
    <p:sldLayoutId id="2147484113" r:id="rId3"/>
    <p:sldLayoutId id="2147484114" r:id="rId4"/>
    <p:sldLayoutId id="2147484115" r:id="rId5"/>
    <p:sldLayoutId id="2147484116" r:id="rId6"/>
    <p:sldLayoutId id="2147484117" r:id="rId7"/>
    <p:sldLayoutId id="2147484118" r:id="rId8"/>
    <p:sldLayoutId id="2147484119" r:id="rId9"/>
    <p:sldLayoutId id="2147484120" r:id="rId10"/>
    <p:sldLayoutId id="214748412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festival.1september.ru/" TargetMode="External"/><Relationship Id="rId2" Type="http://schemas.openxmlformats.org/officeDocument/2006/relationships/hyperlink" Target="http://imteacher.r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3" y="5516563"/>
            <a:ext cx="8929687" cy="5715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ru-RU" sz="2400" i="1" u="sng" dirty="0" smtClean="0">
                <a:solidFill>
                  <a:schemeClr val="tx1"/>
                </a:solidFill>
                <a:cs typeface="Times New Roman" pitchFamily="18" charset="0"/>
              </a:rPr>
              <a:t>Учитель – дефектолог: </a:t>
            </a:r>
            <a:r>
              <a:rPr lang="ru-RU" sz="2400" i="1" dirty="0" err="1" smtClean="0">
                <a:solidFill>
                  <a:schemeClr val="tx1"/>
                </a:solidFill>
                <a:cs typeface="Times New Roman" pitchFamily="18" charset="0"/>
              </a:rPr>
              <a:t>Манцерева</a:t>
            </a:r>
            <a:r>
              <a:rPr lang="ru-RU" sz="2400" i="1" dirty="0" smtClean="0">
                <a:solidFill>
                  <a:schemeClr val="tx1"/>
                </a:solidFill>
                <a:cs typeface="Times New Roman" pitchFamily="18" charset="0"/>
              </a:rPr>
              <a:t> Елена Борисовна</a:t>
            </a:r>
            <a:endParaRPr lang="ru-RU" i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</p:txBody>
      </p:sp>
      <p:sp>
        <p:nvSpPr>
          <p:cNvPr id="13315" name="Прямоугольник 3"/>
          <p:cNvSpPr>
            <a:spLocks noChangeArrowheads="1"/>
          </p:cNvSpPr>
          <p:nvPr/>
        </p:nvSpPr>
        <p:spPr bwMode="auto">
          <a:xfrm>
            <a:off x="701675" y="655638"/>
            <a:ext cx="83899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 i="1"/>
              <a:t>Конкурс «Образование для всех и каждого»</a:t>
            </a:r>
          </a:p>
        </p:txBody>
      </p:sp>
      <p:sp>
        <p:nvSpPr>
          <p:cNvPr id="13316" name="TextBox 6"/>
          <p:cNvSpPr txBox="1">
            <a:spLocks noChangeArrowheads="1"/>
          </p:cNvSpPr>
          <p:nvPr/>
        </p:nvSpPr>
        <p:spPr bwMode="auto">
          <a:xfrm>
            <a:off x="1116013" y="2060575"/>
            <a:ext cx="7561262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800" i="1" u="sng"/>
              <a:t>Номинация:</a:t>
            </a:r>
            <a:r>
              <a:rPr lang="ru-RU" altLang="ru-RU" sz="2800" i="1"/>
              <a:t> Лучшая методическая разработка педагога инклюзивного класса начальной школы.</a:t>
            </a:r>
          </a:p>
          <a:p>
            <a:r>
              <a:rPr lang="ru-RU" altLang="ru-RU" sz="2800" i="1" u="sng"/>
              <a:t>Тема: </a:t>
            </a:r>
            <a:r>
              <a:rPr lang="ru-RU" altLang="ru-RU" sz="2800" i="1"/>
              <a:t>Как организовать проектную работу в инклюзивном классе</a:t>
            </a:r>
            <a:r>
              <a:rPr lang="en-US" altLang="ru-RU" sz="2800" i="1"/>
              <a:t>/</a:t>
            </a:r>
            <a:r>
              <a:rPr lang="ru-RU" altLang="ru-RU" sz="2800" i="1"/>
              <a:t>группе.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1"/>
          <p:cNvSpPr txBox="1">
            <a:spLocks noChangeArrowheads="1"/>
          </p:cNvSpPr>
          <p:nvPr/>
        </p:nvSpPr>
        <p:spPr bwMode="auto">
          <a:xfrm>
            <a:off x="500063" y="285750"/>
            <a:ext cx="8429625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800"/>
              <a:t>           </a:t>
            </a:r>
          </a:p>
          <a:p>
            <a:pPr eaLnBrk="1" hangingPunct="1"/>
            <a:endParaRPr lang="ru-RU" altLang="ru-RU" sz="2800"/>
          </a:p>
          <a:p>
            <a:pPr eaLnBrk="1" hangingPunct="1"/>
            <a:endParaRPr lang="ru-RU" altLang="ru-RU" sz="2800"/>
          </a:p>
          <a:p>
            <a:pPr eaLnBrk="1" hangingPunct="1"/>
            <a:endParaRPr lang="ru-RU" altLang="ru-RU" sz="2800"/>
          </a:p>
          <a:p>
            <a:pPr eaLnBrk="1" hangingPunct="1"/>
            <a:endParaRPr lang="ru-RU" altLang="ru-RU" sz="2800"/>
          </a:p>
          <a:p>
            <a:pPr eaLnBrk="1" hangingPunct="1"/>
            <a:r>
              <a:rPr lang="ru-RU" altLang="ru-RU" sz="2800"/>
              <a:t> I этап (мотивационный) включает в себя                  подготовку учащихся к предстоящей работе, знакомство с целями и задачами, положительный эмоциональный и творческий настрой на работу. </a:t>
            </a:r>
          </a:p>
          <a:p>
            <a:pPr eaLnBrk="1" hangingPunct="1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1"/>
          <p:cNvSpPr txBox="1">
            <a:spLocks noChangeArrowheads="1"/>
          </p:cNvSpPr>
          <p:nvPr/>
        </p:nvSpPr>
        <p:spPr bwMode="auto">
          <a:xfrm>
            <a:off x="500063" y="285750"/>
            <a:ext cx="8429625" cy="640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ru-RU" altLang="ru-RU" sz="2800"/>
          </a:p>
          <a:p>
            <a:pPr eaLnBrk="1" hangingPunct="1"/>
            <a:endParaRPr lang="ru-RU" altLang="ru-RU" sz="2800"/>
          </a:p>
          <a:p>
            <a:pPr eaLnBrk="1" hangingPunct="1"/>
            <a:endParaRPr lang="ru-RU" altLang="ru-RU" sz="2800"/>
          </a:p>
          <a:p>
            <a:pPr eaLnBrk="1" hangingPunct="1"/>
            <a:endParaRPr lang="ru-RU" altLang="ru-RU" sz="2800"/>
          </a:p>
          <a:p>
            <a:pPr eaLnBrk="1" hangingPunct="1"/>
            <a:r>
              <a:rPr lang="ru-RU" altLang="ru-RU" sz="2800"/>
              <a:t>2 этап — подготовительный:(информационно-накопительный)включает в себя разработку замысла проекта, определение темы проекта; формулировка цели и задач; создание творческой группы; составление перспективного плана реализации основного плана проекта; разработка сценариев мероприятия; подбор литературы, музыкальных произведений, презентаций; подготовка к изготовлению поделок.</a:t>
            </a:r>
          </a:p>
          <a:p>
            <a:pPr eaLnBrk="1" hangingPunct="1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63" y="642938"/>
            <a:ext cx="7929562" cy="46783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720725" indent="179388" eaLnBrk="1" hangingPunct="1">
              <a:defRPr/>
            </a:pPr>
            <a:endParaRPr lang="ru-RU" sz="2800" dirty="0"/>
          </a:p>
          <a:p>
            <a:pPr marL="82550" indent="720725" eaLnBrk="1" hangingPunct="1">
              <a:defRPr/>
            </a:pPr>
            <a:r>
              <a:rPr lang="ru-RU" sz="2800" dirty="0"/>
              <a:t>3 этап (продуктивный) включает в себя основные мероприятия по реализации проекта.</a:t>
            </a:r>
          </a:p>
          <a:p>
            <a:pPr eaLnBrk="1" hangingPunct="1">
              <a:defRPr/>
            </a:pPr>
            <a:r>
              <a:rPr lang="ru-RU" sz="2800" dirty="0"/>
              <a:t>4 этап  - итоговый – включает обобщение и презентацию опыта работы,  анализ достигнутых результатов, выставку продуктивной деятельности детей, оформление паспорта проекта, </a:t>
            </a:r>
            <a:r>
              <a:rPr lang="ru-RU" sz="2800" dirty="0" err="1"/>
              <a:t>фотоотчёт</a:t>
            </a:r>
            <a:r>
              <a:rPr lang="ru-RU" sz="2800" dirty="0"/>
              <a:t>, защиту проекта «Сказки А.С. Пушкина»</a:t>
            </a:r>
          </a:p>
          <a:p>
            <a:pPr eaLnBrk="1" hangingPunct="1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2"/>
          <p:cNvSpPr txBox="1">
            <a:spLocks noChangeArrowheads="1"/>
          </p:cNvSpPr>
          <p:nvPr/>
        </p:nvSpPr>
        <p:spPr bwMode="auto">
          <a:xfrm>
            <a:off x="357188" y="357188"/>
            <a:ext cx="8501062" cy="652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800" dirty="0"/>
              <a:t>          </a:t>
            </a:r>
            <a:r>
              <a:rPr lang="ru-RU" sz="2600" dirty="0"/>
              <a:t>      Проводятся следующие мероприятия:</a:t>
            </a:r>
          </a:p>
          <a:p>
            <a:pPr marL="900113" eaLnBrk="1" hangingPunct="1">
              <a:defRPr/>
            </a:pPr>
            <a:r>
              <a:rPr lang="ru-RU" sz="2600" dirty="0"/>
              <a:t>              - знакомство с творчеством А.С. Пушкина на     уроках литературного чтения, изобразительного искусства, технологии, музыки; </a:t>
            </a:r>
          </a:p>
          <a:p>
            <a:pPr eaLnBrk="1" hangingPunct="1">
              <a:defRPr/>
            </a:pPr>
            <a:r>
              <a:rPr lang="ru-RU" sz="2600" dirty="0"/>
              <a:t>- творческая мастерская (изготовление и выставки рисунков, поделок);</a:t>
            </a:r>
          </a:p>
          <a:p>
            <a:pPr eaLnBrk="1" hangingPunct="1">
              <a:defRPr/>
            </a:pPr>
            <a:r>
              <a:rPr lang="ru-RU" sz="2600" dirty="0"/>
              <a:t>- музыкальная шкатулка (знакомство с музыкальными произведениями, танцами, играми, песнями по произведениям А.С. Пушкина);</a:t>
            </a:r>
          </a:p>
          <a:p>
            <a:pPr eaLnBrk="1" hangingPunct="1">
              <a:defRPr/>
            </a:pPr>
            <a:r>
              <a:rPr lang="ru-RU" sz="2600" dirty="0"/>
              <a:t>- библиотечные часы (проведение викторин, отгадывание загадок, просмотр мультфильмов);</a:t>
            </a:r>
          </a:p>
          <a:p>
            <a:pPr eaLnBrk="1" hangingPunct="1">
              <a:defRPr/>
            </a:pPr>
            <a:r>
              <a:rPr lang="ru-RU" sz="2600" dirty="0"/>
              <a:t>- тематические классные часы;</a:t>
            </a:r>
          </a:p>
          <a:p>
            <a:pPr eaLnBrk="1" hangingPunct="1">
              <a:defRPr/>
            </a:pPr>
            <a:r>
              <a:rPr lang="ru-RU" sz="2600" dirty="0"/>
              <a:t>- участие учащихся с ОВЗ в окружных, городских конкурсах по теме проекта.</a:t>
            </a:r>
          </a:p>
          <a:p>
            <a:pPr eaLnBrk="1" hangingPunct="1">
              <a:defRPr/>
            </a:pPr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1"/>
          <p:cNvSpPr txBox="1">
            <a:spLocks noChangeArrowheads="1"/>
          </p:cNvSpPr>
          <p:nvPr/>
        </p:nvSpPr>
        <p:spPr bwMode="auto">
          <a:xfrm>
            <a:off x="1744663" y="188913"/>
            <a:ext cx="6429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800" i="1"/>
              <a:t>Реализация проекта</a:t>
            </a:r>
          </a:p>
        </p:txBody>
      </p:sp>
      <p:pic>
        <p:nvPicPr>
          <p:cNvPr id="26627" name="Рисунок 1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5163" y="3594100"/>
            <a:ext cx="2159000" cy="271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Рисунок 2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09738" y="839788"/>
            <a:ext cx="2290762" cy="254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Рисунок 3"/>
          <p:cNvPicPr>
            <a:picLocks noChangeAspect="1"/>
          </p:cNvPicPr>
          <p:nvPr/>
        </p:nvPicPr>
        <p:blipFill>
          <a:blip r:embed="rId4" cstate="email"/>
          <a:srcRect l="-5488"/>
          <a:stretch>
            <a:fillRect/>
          </a:stretch>
        </p:blipFill>
        <p:spPr bwMode="auto">
          <a:xfrm>
            <a:off x="4140200" y="900113"/>
            <a:ext cx="3778250" cy="312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3" descr="H:\18-19 уч план, прогр\Пушкин проект 18-19\фото\20190530_09500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51550" y="3716338"/>
            <a:ext cx="2327275" cy="258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Рисунок 5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938463" y="3557588"/>
            <a:ext cx="2998787" cy="278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6"/>
          <p:cNvSpPr txBox="1">
            <a:spLocks noChangeArrowheads="1"/>
          </p:cNvSpPr>
          <p:nvPr/>
        </p:nvSpPr>
        <p:spPr bwMode="auto">
          <a:xfrm>
            <a:off x="1857375" y="214313"/>
            <a:ext cx="5572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800" i="1"/>
              <a:t>Защита проекта</a:t>
            </a:r>
          </a:p>
        </p:txBody>
      </p:sp>
      <p:pic>
        <p:nvPicPr>
          <p:cNvPr id="27651" name="Picture 4" descr="H:\18-19 уч план, прогр\Пушкин проект 18-19\фото\20181129_12122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86375" y="857250"/>
            <a:ext cx="3357563" cy="323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3" descr="H:\18-19 уч план, прогр\Пушкин проект 18-19\фото\20181129_1214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500" y="3071813"/>
            <a:ext cx="6145213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2"/>
          <p:cNvSpPr txBox="1">
            <a:spLocks noChangeArrowheads="1"/>
          </p:cNvSpPr>
          <p:nvPr/>
        </p:nvSpPr>
        <p:spPr bwMode="auto">
          <a:xfrm>
            <a:off x="2124075" y="190500"/>
            <a:ext cx="5357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800" i="1"/>
              <a:t>Выставка работ</a:t>
            </a:r>
          </a:p>
        </p:txBody>
      </p:sp>
      <p:pic>
        <p:nvPicPr>
          <p:cNvPr id="27651" name="Picture 3" descr="H:\18-19 уч план, прогр\Пушкин проект 18-19\фото\P11201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4992" y="809625"/>
            <a:ext cx="2029851" cy="27064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7652" name="Picture 4" descr="H:\18-19 уч план, прогр\Пушкин проект 18-19\фото\P112013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88124" y="809625"/>
            <a:ext cx="2025242" cy="27003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7653" name="Picture 5" descr="H:\18-19 уч план, прогр\Пушкин проект 18-19\фото\P113001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701773"/>
            <a:ext cx="2042199" cy="27432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7654" name="Picture 6" descr="H:\18-19 уч план, прогр\Пушкин проект 18-19\фото\P113001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3" y="3701773"/>
            <a:ext cx="2088232" cy="27023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Box 2"/>
          <p:cNvSpPr txBox="1">
            <a:spLocks noChangeArrowheads="1"/>
          </p:cNvSpPr>
          <p:nvPr/>
        </p:nvSpPr>
        <p:spPr bwMode="auto">
          <a:xfrm>
            <a:off x="2195513" y="188913"/>
            <a:ext cx="53578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800" i="1"/>
              <a:t>Выставка работ</a:t>
            </a:r>
          </a:p>
        </p:txBody>
      </p:sp>
      <p:pic>
        <p:nvPicPr>
          <p:cNvPr id="28675" name="Picture 2" descr="H:\18-19 уч план, прогр\Пушкин проект 18-19\фото\20190531_13213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771497"/>
            <a:ext cx="1932194" cy="25762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8676" name="Picture 3" descr="H:\18-19 уч план, прогр\Пушкин проект 18-19\фото\20181129_14144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77904" y="771497"/>
            <a:ext cx="1874033" cy="25762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411282" y="3554651"/>
            <a:ext cx="1985720" cy="26362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115616" y="3554651"/>
            <a:ext cx="1868859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Box 1"/>
          <p:cNvSpPr txBox="1">
            <a:spLocks noChangeArrowheads="1"/>
          </p:cNvSpPr>
          <p:nvPr/>
        </p:nvSpPr>
        <p:spPr bwMode="auto">
          <a:xfrm>
            <a:off x="1130300" y="488950"/>
            <a:ext cx="7427913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800" b="1" i="1">
                <a:latin typeface="Times New Roman" pitchFamily="18" charset="0"/>
                <a:cs typeface="Times New Roman" pitchFamily="18" charset="0"/>
              </a:rPr>
              <a:t>Участие в районных и городских фестивалях</a:t>
            </a:r>
          </a:p>
          <a:p>
            <a:pPr algn="ctr" eaLnBrk="1" hangingPunct="1"/>
            <a:endParaRPr lang="ru-RU" altLang="ru-RU" sz="2800" b="1" i="1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endParaRPr lang="ru-RU" altLang="ru-RU" sz="2800" b="1" i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ü"/>
            </a:pPr>
            <a:r>
              <a:rPr lang="ru-RU" altLang="ru-RU" sz="2800" i="1"/>
              <a:t>Межрайонный фестиваль творческих работ обучающихся «Открытие».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altLang="ru-RU" sz="2800" i="1"/>
              <a:t>Фестиваль «Семицветик» для детей с ОВЗ в рамках Городского фестиваля детского и юношеского творчества «Ступени Олимпа».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/>
          </a:blip>
          <a:stretch>
            <a:fillRect/>
          </a:stretch>
        </p:blipFill>
        <p:spPr>
          <a:xfrm>
            <a:off x="5868144" y="2777880"/>
            <a:ext cx="2789836" cy="238879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/>
          </a:blip>
          <a:stretch>
            <a:fillRect/>
          </a:stretch>
        </p:blipFill>
        <p:spPr>
          <a:xfrm>
            <a:off x="571472" y="1857364"/>
            <a:ext cx="3820277" cy="264320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1748" name="Прямоугольник 3"/>
          <p:cNvSpPr>
            <a:spLocks noChangeArrowheads="1"/>
          </p:cNvSpPr>
          <p:nvPr/>
        </p:nvSpPr>
        <p:spPr bwMode="auto">
          <a:xfrm>
            <a:off x="1214438" y="214313"/>
            <a:ext cx="771525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800" b="1" i="1">
                <a:latin typeface="Times New Roman" pitchFamily="18" charset="0"/>
                <a:cs typeface="Times New Roman" pitchFamily="18" charset="0"/>
              </a:rPr>
              <a:t>Участие в районных и городских фестивалях</a:t>
            </a:r>
          </a:p>
          <a:p>
            <a:pPr algn="ctr" eaLnBrk="1" hangingPunct="1"/>
            <a:r>
              <a:rPr lang="ru-RU" altLang="ru-RU" sz="2800" b="1">
                <a:latin typeface="Corbel" pitchFamily="34" charset="0"/>
              </a:rPr>
              <a:t>Межрайонный фестиваль творческих работ «Открытие» для обучающихся с ОВЗ </a:t>
            </a:r>
          </a:p>
          <a:p>
            <a:pPr algn="ctr" eaLnBrk="1" hangingPunct="1"/>
            <a:endParaRPr lang="ru-RU" altLang="ru-RU" sz="2800" b="1" i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7" name="Picture 5" descr="H:\18-19 уч план, прогр\фото дети\Ермак, Наташа\20190515_15075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97269" y="1723911"/>
            <a:ext cx="1557269" cy="238270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1750" name="TextBox 6"/>
          <p:cNvSpPr txBox="1">
            <a:spLocks noChangeArrowheads="1"/>
          </p:cNvSpPr>
          <p:nvPr/>
        </p:nvSpPr>
        <p:spPr bwMode="auto">
          <a:xfrm>
            <a:off x="500063" y="4572000"/>
            <a:ext cx="36433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/>
              <a:t>Конкурс чтецов </a:t>
            </a:r>
          </a:p>
          <a:p>
            <a:pPr algn="ctr" eaLnBrk="1" hangingPunct="1"/>
            <a:r>
              <a:rPr lang="ru-RU" altLang="ru-RU"/>
              <a:t>«Сказка о царе Салтане»</a:t>
            </a:r>
          </a:p>
          <a:p>
            <a:pPr algn="ctr" eaLnBrk="1" hangingPunct="1"/>
            <a:r>
              <a:rPr lang="ru-RU" altLang="ru-RU"/>
              <a:t>Учитель: Шовкалюк О.В.</a:t>
            </a:r>
          </a:p>
        </p:txBody>
      </p:sp>
      <p:sp>
        <p:nvSpPr>
          <p:cNvPr id="31751" name="TextBox 8"/>
          <p:cNvSpPr txBox="1">
            <a:spLocks noChangeArrowheads="1"/>
          </p:cNvSpPr>
          <p:nvPr/>
        </p:nvSpPr>
        <p:spPr bwMode="auto">
          <a:xfrm>
            <a:off x="5357813" y="5429250"/>
            <a:ext cx="3429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/>
              <a:t>Конкурс рисунков</a:t>
            </a:r>
          </a:p>
          <a:p>
            <a:pPr algn="ctr" eaLnBrk="1" hangingPunct="1"/>
            <a:r>
              <a:rPr lang="ru-RU" altLang="ru-RU"/>
              <a:t>«Сказка о царе Салтане»</a:t>
            </a:r>
          </a:p>
          <a:p>
            <a:pPr algn="ctr" eaLnBrk="1" hangingPunct="1"/>
            <a:r>
              <a:rPr lang="ru-RU" altLang="ru-RU"/>
              <a:t>Учитель: Манцерева Е.Б.</a:t>
            </a:r>
          </a:p>
          <a:p>
            <a:pPr eaLnBrk="1" hangingPunct="1"/>
            <a:endParaRPr lang="ru-RU" alt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928688" y="1643063"/>
            <a:ext cx="7772400" cy="2786062"/>
          </a:xfrm>
        </p:spPr>
        <p:txBody>
          <a:bodyPr/>
          <a:lstStyle/>
          <a:p>
            <a:pPr eaLnBrk="1" hangingPunct="1"/>
            <a:r>
              <a:rPr lang="ru-RU" altLang="ru-RU" sz="5400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altLang="ru-RU" sz="54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altLang="ru-RU" sz="5400" b="1" dirty="0" smtClean="0">
                <a:solidFill>
                  <a:srgbClr val="C00000"/>
                </a:solidFill>
                <a:latin typeface="Monotype Corsiva" pitchFamily="66" charset="0"/>
              </a:rPr>
              <a:t>Проект</a:t>
            </a:r>
            <a:r>
              <a:rPr lang="ru-RU" altLang="ru-RU" sz="6000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altLang="ru-RU" sz="60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altLang="ru-RU" b="1" i="1" dirty="0" smtClean="0">
                <a:latin typeface="Monotype Corsiva" pitchFamily="66" charset="0"/>
              </a:rPr>
              <a:t>«</a:t>
            </a:r>
            <a:r>
              <a:rPr lang="ru-RU" altLang="ru-RU" b="1" dirty="0" smtClean="0">
                <a:latin typeface="Monotype Corsiva" pitchFamily="66" charset="0"/>
              </a:rPr>
              <a:t>Самобытность и неповторимое своеобразие сказок</a:t>
            </a:r>
            <a:r>
              <a:rPr lang="ru-RU" altLang="ru-RU" dirty="0" smtClean="0"/>
              <a:t>  </a:t>
            </a:r>
            <a:r>
              <a:rPr lang="ru-RU" altLang="ru-RU" b="1" i="1" dirty="0" smtClean="0">
                <a:latin typeface="Monotype Corsiva" pitchFamily="66" charset="0"/>
              </a:rPr>
              <a:t>А.С. Пушкина </a:t>
            </a:r>
            <a:br>
              <a:rPr lang="ru-RU" altLang="ru-RU" b="1" i="1" dirty="0" smtClean="0">
                <a:latin typeface="Monotype Corsiva" pitchFamily="66" charset="0"/>
              </a:rPr>
            </a:br>
            <a:r>
              <a:rPr lang="ru-RU" altLang="ru-RU" b="1" i="1" dirty="0" smtClean="0">
                <a:latin typeface="Monotype Corsiva" pitchFamily="66" charset="0"/>
              </a:rPr>
              <a:t>как средство приобщения учащихся с ОВЗ к  русской культуре»</a:t>
            </a:r>
            <a:r>
              <a:rPr lang="ru-RU" altLang="ru-RU" sz="4000" dirty="0" smtClean="0"/>
              <a:t/>
            </a:r>
            <a:br>
              <a:rPr lang="ru-RU" altLang="ru-RU" sz="4000" dirty="0" smtClean="0"/>
            </a:br>
            <a:endParaRPr lang="ru-RU" altLang="ru-RU" sz="6000" b="1" i="1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3" y="6000750"/>
            <a:ext cx="8929687" cy="5715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ru-RU" sz="2800" b="1" i="1" u="sng" dirty="0" smtClean="0">
                <a:solidFill>
                  <a:schemeClr val="tx1"/>
                </a:solidFill>
                <a:cs typeface="Times New Roman" pitchFamily="18" charset="0"/>
              </a:rPr>
              <a:t>Руководитель проекта:  </a:t>
            </a:r>
            <a:r>
              <a:rPr lang="ru-RU" sz="2800" b="1" i="1" dirty="0" err="1" smtClean="0">
                <a:solidFill>
                  <a:schemeClr val="tx1"/>
                </a:solidFill>
                <a:cs typeface="Times New Roman" pitchFamily="18" charset="0"/>
              </a:rPr>
              <a:t>Манцерева</a:t>
            </a:r>
            <a:r>
              <a:rPr lang="ru-RU" sz="2800" b="1" i="1" dirty="0" smtClean="0">
                <a:solidFill>
                  <a:schemeClr val="tx1"/>
                </a:solidFill>
                <a:cs typeface="Times New Roman" pitchFamily="18" charset="0"/>
              </a:rPr>
              <a:t> Е.Б.</a:t>
            </a:r>
            <a:endParaRPr lang="ru-RU" sz="3600" b="1" i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</p:txBody>
      </p:sp>
      <p:sp>
        <p:nvSpPr>
          <p:cNvPr id="14340" name="Прямоугольник 3"/>
          <p:cNvSpPr>
            <a:spLocks noChangeArrowheads="1"/>
          </p:cNvSpPr>
          <p:nvPr/>
        </p:nvSpPr>
        <p:spPr bwMode="auto">
          <a:xfrm>
            <a:off x="1714500" y="357188"/>
            <a:ext cx="6143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 b="1" i="1"/>
              <a:t>ГБОУ «Школа № 1411»</a:t>
            </a:r>
            <a:endParaRPr lang="ru-RU" alt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Прямоугольник 1"/>
          <p:cNvSpPr>
            <a:spLocks noChangeArrowheads="1"/>
          </p:cNvSpPr>
          <p:nvPr/>
        </p:nvSpPr>
        <p:spPr bwMode="auto">
          <a:xfrm>
            <a:off x="900113" y="5013325"/>
            <a:ext cx="71183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800" b="1">
                <a:latin typeface="Corbel" pitchFamily="34" charset="0"/>
              </a:rPr>
              <a:t>Межрайонный фестиваль творческих работ «Открытие» для обучающихся с ОВЗ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/>
          </a:blip>
          <a:srcRect/>
          <a:stretch/>
        </p:blipFill>
        <p:spPr>
          <a:xfrm>
            <a:off x="5102809" y="1071546"/>
            <a:ext cx="2915449" cy="37147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/>
          </a:blip>
          <a:srcRect/>
          <a:stretch/>
        </p:blipFill>
        <p:spPr>
          <a:xfrm>
            <a:off x="1357290" y="1071546"/>
            <a:ext cx="2854670" cy="37147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/>
          </a:blip>
          <a:srcRect/>
          <a:stretch/>
        </p:blipFill>
        <p:spPr>
          <a:xfrm rot="10800000">
            <a:off x="1835695" y="2043406"/>
            <a:ext cx="2923749" cy="38162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/>
          </a:blip>
          <a:srcRect/>
          <a:stretch/>
        </p:blipFill>
        <p:spPr>
          <a:xfrm rot="5400000">
            <a:off x="5048352" y="2495542"/>
            <a:ext cx="3787998" cy="294027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3796" name="Прямоугольник 3"/>
          <p:cNvSpPr>
            <a:spLocks noChangeArrowheads="1"/>
          </p:cNvSpPr>
          <p:nvPr/>
        </p:nvSpPr>
        <p:spPr bwMode="auto">
          <a:xfrm>
            <a:off x="1500188" y="285750"/>
            <a:ext cx="7215187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 b="1" i="1">
                <a:latin typeface="Times New Roman" pitchFamily="18" charset="0"/>
                <a:cs typeface="Times New Roman" pitchFamily="18" charset="0"/>
              </a:rPr>
              <a:t>Участие в районных и городских фестивалях</a:t>
            </a:r>
          </a:p>
          <a:p>
            <a:pPr algn="ctr" eaLnBrk="1" hangingPunct="1"/>
            <a:r>
              <a:rPr lang="ru-RU" altLang="ru-RU" sz="2400" i="1"/>
              <a:t>Фестиваль «Семицветик» для детей с ОВЗ в рамках Городского фестиваля детского и юношеского творчества «Ступени Олимпа».</a:t>
            </a:r>
          </a:p>
          <a:p>
            <a:pPr algn="ctr" eaLnBrk="1" hangingPunct="1"/>
            <a:endParaRPr lang="ru-RU" altLang="ru-RU" b="1" i="1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endParaRPr lang="ru-RU" altLang="ru-RU" b="1" i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/>
          </a:blip>
          <a:srcRect/>
          <a:stretch/>
        </p:blipFill>
        <p:spPr>
          <a:xfrm rot="5400000">
            <a:off x="1072937" y="2498906"/>
            <a:ext cx="3906915" cy="290958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/>
          </a:blip>
          <a:srcRect/>
          <a:stretch/>
        </p:blipFill>
        <p:spPr>
          <a:xfrm rot="5400000">
            <a:off x="4786528" y="2505792"/>
            <a:ext cx="3960057" cy="29489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4820" name="Прямоугольник 3"/>
          <p:cNvSpPr>
            <a:spLocks noChangeArrowheads="1"/>
          </p:cNvSpPr>
          <p:nvPr/>
        </p:nvSpPr>
        <p:spPr bwMode="auto">
          <a:xfrm>
            <a:off x="1500188" y="285750"/>
            <a:ext cx="72866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 b="1" i="1">
                <a:latin typeface="Times New Roman" pitchFamily="18" charset="0"/>
                <a:cs typeface="Times New Roman" pitchFamily="18" charset="0"/>
              </a:rPr>
              <a:t>Участие в районных и городских фестивалях</a:t>
            </a:r>
          </a:p>
          <a:p>
            <a:pPr algn="ctr" eaLnBrk="1" hangingPunct="1"/>
            <a:r>
              <a:rPr lang="ru-RU" altLang="ru-RU" sz="2400" i="1"/>
              <a:t>Фестиваль «Семицветик» для детей с ОВЗ в рамках Городского фестиваля детского и юношеского творчества «Ступени Олимпа».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:\18-19 уч план, прогр\фото дети\фото с тел\20190429_12204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71625" y="1714500"/>
            <a:ext cx="6164263" cy="431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TextBox 4"/>
          <p:cNvSpPr txBox="1">
            <a:spLocks noChangeArrowheads="1"/>
          </p:cNvSpPr>
          <p:nvPr/>
        </p:nvSpPr>
        <p:spPr bwMode="auto">
          <a:xfrm>
            <a:off x="1571625" y="285750"/>
            <a:ext cx="63166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800">
                <a:latin typeface="Times New Roman" pitchFamily="18" charset="0"/>
                <a:cs typeface="Times New Roman" pitchFamily="18" charset="0"/>
              </a:rPr>
              <a:t>Награждение участников</a:t>
            </a:r>
            <a:r>
              <a:rPr lang="ru-RU" altLang="ru-RU" sz="2800" b="1">
                <a:latin typeface="Corbel" pitchFamily="34" charset="0"/>
              </a:rPr>
              <a:t> </a:t>
            </a:r>
            <a:r>
              <a:rPr lang="ru-RU" altLang="ru-RU" sz="2800">
                <a:latin typeface="Times New Roman" pitchFamily="18" charset="0"/>
                <a:cs typeface="Times New Roman" pitchFamily="18" charset="0"/>
              </a:rPr>
              <a:t>фестиваля «Семицветик»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625" y="0"/>
            <a:ext cx="8501063" cy="72945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endParaRPr lang="ru-RU" dirty="0"/>
          </a:p>
          <a:p>
            <a:pPr algn="ctr" eaLnBrk="1" hangingPunct="1">
              <a:defRPr/>
            </a:pPr>
            <a:r>
              <a:rPr lang="ru-RU" dirty="0"/>
              <a:t>Литература:</a:t>
            </a:r>
          </a:p>
          <a:p>
            <a:pPr marL="803275" eaLnBrk="1" hangingPunct="1">
              <a:buFont typeface="Arial" pitchFamily="34" charset="0"/>
              <a:buChar char="•"/>
              <a:defRPr/>
            </a:pPr>
            <a:r>
              <a:rPr lang="ru-RU" i="1" dirty="0"/>
              <a:t>   </a:t>
            </a:r>
            <a:r>
              <a:rPr lang="ru-RU" dirty="0"/>
              <a:t>Алексеев М.П. Пушкин и мировая литература / [отв. ред. Г.П. </a:t>
            </a:r>
            <a:r>
              <a:rPr lang="ru-RU" dirty="0" err="1"/>
              <a:t>Макогоненко</a:t>
            </a:r>
            <a:r>
              <a:rPr lang="ru-RU" dirty="0"/>
              <a:t>, С.А. Фомичев]. - АН СССР. </a:t>
            </a:r>
            <a:r>
              <a:rPr lang="ru-RU" dirty="0" err="1"/>
              <a:t>Отд-ние</a:t>
            </a:r>
            <a:r>
              <a:rPr lang="ru-RU" dirty="0"/>
              <a:t> лит. и яз. Пушкин. </a:t>
            </a:r>
            <a:r>
              <a:rPr lang="ru-RU" dirty="0" err="1"/>
              <a:t>комис</a:t>
            </a:r>
            <a:r>
              <a:rPr lang="ru-RU" dirty="0"/>
              <a:t>. Л.: Наука, 1987. - 616 с.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ru-RU" dirty="0"/>
              <a:t> Андреев Н.П. Открывая сказки А.С. Пушкина // Новый мир / Н.П. Андреев, № 2, 2010 - 60 с.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ru-RU" dirty="0"/>
              <a:t> Бойко С.П. В волшебной пушкинской стране: Художественное исследование "Пушкин и сказка" / С.П. Бойко. - М.: Ставрополь: </a:t>
            </a:r>
            <a:r>
              <a:rPr lang="ru-RU" dirty="0" err="1"/>
              <a:t>Илекса</a:t>
            </a:r>
            <a:r>
              <a:rPr lang="ru-RU" dirty="0"/>
              <a:t>, </a:t>
            </a:r>
            <a:r>
              <a:rPr lang="ru-RU" dirty="0" err="1"/>
              <a:t>Сервисшкола</a:t>
            </a:r>
            <a:r>
              <a:rPr lang="ru-RU" dirty="0"/>
              <a:t>, 2001 - 272 с.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ru-RU" dirty="0" err="1"/>
              <a:t>Кунин</a:t>
            </a:r>
            <a:r>
              <a:rPr lang="ru-RU" dirty="0"/>
              <a:t>  В.В. Жизнь Пушкина, рассказанная им самим и его современниками / В.В. </a:t>
            </a:r>
            <a:r>
              <a:rPr lang="ru-RU" dirty="0" err="1"/>
              <a:t>Кунин</a:t>
            </a:r>
            <a:r>
              <a:rPr lang="ru-RU" dirty="0"/>
              <a:t>. - М.: Дрофа, 2007. - 561 с.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ru-RU" dirty="0"/>
              <a:t> Лупанова И.П. Своеобразие сказок А.С. Пушкина /И.П. Лупанова. - Русская литература, 2010. - 55 с.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ru-RU" dirty="0" err="1"/>
              <a:t>Пелисов</a:t>
            </a:r>
            <a:r>
              <a:rPr lang="ru-RU" dirty="0"/>
              <a:t> Г.А. О фольклорных основах сказок А.С. Пушкина / Г.А. </a:t>
            </a:r>
            <a:r>
              <a:rPr lang="ru-RU" dirty="0" err="1"/>
              <a:t>Пелисов</a:t>
            </a:r>
            <a:r>
              <a:rPr lang="ru-RU" dirty="0"/>
              <a:t>. - Советская этнография, 1950. - 65 с.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ru-RU" dirty="0"/>
              <a:t> Пушкин А.С. Избранные произведения / А.С. Пушкин. - М.: </a:t>
            </a:r>
            <a:r>
              <a:rPr lang="ru-RU" dirty="0" err="1"/>
              <a:t>Эксмо</a:t>
            </a:r>
            <a:r>
              <a:rPr lang="ru-RU" dirty="0"/>
              <a:t>, 2006. - 656 с.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ru-RU" dirty="0"/>
              <a:t>Пушкин А.С. Собрание сочинений в трех томах. Т.1. / А.С. Пушкин. - М.: Художественная литература, 1994. - 735 с.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ru-RU" dirty="0"/>
              <a:t> Тихомирова И.И. Воспитание сказками Пушкина / И.И. Тихомирова. - Дошкольное воспитание, 2003. - 68 с.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ru-RU" u="sng" dirty="0">
                <a:hlinkClick r:id="rId2"/>
              </a:rPr>
              <a:t>http://imteacher.ru</a:t>
            </a:r>
            <a:r>
              <a:rPr lang="ru-RU" dirty="0"/>
              <a:t>   Сеть учителей работников образования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ru-RU" u="sng" dirty="0">
                <a:hlinkClick r:id="rId3"/>
              </a:rPr>
              <a:t>http://festival.1september.ru</a:t>
            </a:r>
            <a:r>
              <a:rPr lang="ru-RU" dirty="0"/>
              <a:t> Фестиваль педагогических идей «Открытый урок»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642938" y="357188"/>
            <a:ext cx="8501062" cy="5097462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altLang="ru-RU" smtClean="0"/>
              <a:t>        Паспорт проекта</a:t>
            </a:r>
          </a:p>
          <a:p>
            <a:pPr>
              <a:buFont typeface="Arial" charset="0"/>
              <a:buNone/>
            </a:pPr>
            <a:r>
              <a:rPr lang="ru-RU" altLang="ru-RU" u="sng" smtClean="0"/>
              <a:t>       Тип проекта: </a:t>
            </a:r>
            <a:r>
              <a:rPr lang="ru-RU" altLang="ru-RU" smtClean="0"/>
              <a:t>познавательный, творческий.</a:t>
            </a:r>
          </a:p>
          <a:p>
            <a:pPr>
              <a:buFont typeface="Arial" charset="0"/>
              <a:buNone/>
            </a:pPr>
            <a:r>
              <a:rPr lang="ru-RU" altLang="ru-RU" u="sng" smtClean="0"/>
              <a:t>Вид проекта: </a:t>
            </a:r>
            <a:r>
              <a:rPr lang="ru-RU" altLang="ru-RU" smtClean="0"/>
              <a:t>долгосрочный.</a:t>
            </a:r>
          </a:p>
          <a:p>
            <a:pPr>
              <a:buFont typeface="Arial" charset="0"/>
              <a:buNone/>
            </a:pPr>
            <a:r>
              <a:rPr lang="ru-RU" altLang="ru-RU" u="sng" smtClean="0"/>
              <a:t>Комплексность и характер контактов</a:t>
            </a:r>
            <a:r>
              <a:rPr lang="ru-RU" altLang="ru-RU" smtClean="0"/>
              <a:t>: межпредметный.</a:t>
            </a:r>
          </a:p>
          <a:p>
            <a:pPr>
              <a:buFont typeface="Arial" charset="0"/>
              <a:buNone/>
            </a:pPr>
            <a:r>
              <a:rPr lang="ru-RU" altLang="ru-RU" u="sng" smtClean="0"/>
              <a:t>Участники проекта:</a:t>
            </a:r>
            <a:r>
              <a:rPr lang="ru-RU" altLang="ru-RU" smtClean="0"/>
              <a:t> учащиеся 1р, 2р классов, классные руководители Манцерева Е.Б., Шовкалюк О.В., родители.</a:t>
            </a:r>
          </a:p>
          <a:p>
            <a:pPr>
              <a:buFont typeface="Arial" charset="0"/>
              <a:buNone/>
            </a:pPr>
            <a:r>
              <a:rPr lang="ru-RU" altLang="ru-RU" u="sng" smtClean="0"/>
              <a:t>Руководитель проекта: </a:t>
            </a:r>
            <a:r>
              <a:rPr lang="ru-RU" altLang="ru-RU" smtClean="0"/>
              <a:t>Манцерева Е.Б.</a:t>
            </a:r>
          </a:p>
          <a:p>
            <a:pPr>
              <a:buFont typeface="Arial" charset="0"/>
              <a:buNone/>
            </a:pPr>
            <a:r>
              <a:rPr lang="ru-RU" altLang="ru-RU" u="sng" smtClean="0"/>
              <a:t>Сроки реализации: </a:t>
            </a:r>
            <a:r>
              <a:rPr lang="ru-RU" altLang="ru-RU" smtClean="0"/>
              <a:t>2018-2019 учебный год.</a:t>
            </a:r>
          </a:p>
          <a:p>
            <a:pPr>
              <a:buFont typeface="Arial" charset="0"/>
              <a:buNone/>
            </a:pPr>
            <a:r>
              <a:rPr lang="ru-RU" altLang="ru-RU" u="sng" smtClean="0"/>
              <a:t>Возраст детей:</a:t>
            </a:r>
            <a:r>
              <a:rPr lang="ru-RU" altLang="ru-RU" smtClean="0"/>
              <a:t>  учащиеся с ОВЗ 7 – 9 лет.</a:t>
            </a:r>
          </a:p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6"/>
          <p:cNvSpPr txBox="1">
            <a:spLocks noChangeArrowheads="1"/>
          </p:cNvSpPr>
          <p:nvPr/>
        </p:nvSpPr>
        <p:spPr bwMode="auto">
          <a:xfrm>
            <a:off x="428625" y="571500"/>
            <a:ext cx="8215313" cy="640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800" u="sng"/>
              <a:t>Актуальность:</a:t>
            </a:r>
          </a:p>
          <a:p>
            <a:pPr algn="ctr" eaLnBrk="1" hangingPunct="1"/>
            <a:endParaRPr lang="ru-RU" altLang="ru-RU" sz="2800" u="sng"/>
          </a:p>
          <a:p>
            <a:pPr algn="just" eaLnBrk="1" hangingPunct="1"/>
            <a:r>
              <a:rPr lang="ru-RU" altLang="ru-RU" sz="2800" i="1"/>
              <a:t>     В настоящее время чрезвычайно остро стоит проблема культуры подрастающего поколения. Невозможно воспитать в ребенке уважительное отношение к другим языкам и культуре, если для него свой родной язык и культура – чужды. Приобщение детей к культуре, литературе, традициям является важнейшим аспектом воспитания духовности, формирования системы нравственно – эстетических и общечеловеческих ценностей.</a:t>
            </a:r>
          </a:p>
          <a:p>
            <a:pPr eaLnBrk="1" hangingPunct="1"/>
            <a:endParaRPr lang="ru-RU" altLang="ru-RU" sz="2800" i="1"/>
          </a:p>
          <a:p>
            <a:pPr eaLnBrk="1" hangingPunct="1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457200" y="642938"/>
            <a:ext cx="8229600" cy="5483225"/>
          </a:xfrm>
        </p:spPr>
        <p:txBody>
          <a:bodyPr/>
          <a:lstStyle/>
          <a:p>
            <a:pPr algn="ctr">
              <a:buFont typeface="Arial" charset="0"/>
              <a:buNone/>
              <a:defRPr/>
            </a:pPr>
            <a:r>
              <a:rPr lang="ru-RU" b="1" u="sng" dirty="0" smtClean="0"/>
              <a:t>Цель:</a:t>
            </a:r>
          </a:p>
          <a:p>
            <a:pPr algn="ctr">
              <a:buFont typeface="Arial" charset="0"/>
              <a:buNone/>
              <a:defRPr/>
            </a:pPr>
            <a:endParaRPr lang="ru-RU" dirty="0" smtClean="0"/>
          </a:p>
          <a:p>
            <a:pPr indent="557213" algn="just">
              <a:buFont typeface="Arial" charset="0"/>
              <a:buNone/>
              <a:defRPr/>
            </a:pPr>
            <a:r>
              <a:rPr lang="ru-RU" dirty="0" smtClean="0"/>
              <a:t>  Повышать интерес к творчеству </a:t>
            </a:r>
          </a:p>
          <a:p>
            <a:pPr indent="557213" algn="just">
              <a:buFont typeface="Arial" charset="0"/>
              <a:buNone/>
              <a:defRPr/>
            </a:pPr>
            <a:r>
              <a:rPr lang="ru-RU" dirty="0" smtClean="0"/>
              <a:t>А.С. Пушкина. Приобщать детей к национальной культуре, способствовать воспитанию патриотических чувств и духовности. Формировать художественный вкус, активизировать творческое воображение, развивать конструкторские и дизайнерские способности детей.</a:t>
            </a:r>
          </a:p>
          <a:p>
            <a:pPr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4"/>
          <p:cNvSpPr txBox="1">
            <a:spLocks noChangeArrowheads="1"/>
          </p:cNvSpPr>
          <p:nvPr/>
        </p:nvSpPr>
        <p:spPr bwMode="auto">
          <a:xfrm>
            <a:off x="642938" y="214313"/>
            <a:ext cx="8143875" cy="729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800" b="1" u="sng"/>
              <a:t>Задачи:</a:t>
            </a:r>
          </a:p>
          <a:p>
            <a:pPr algn="ctr" eaLnBrk="1" hangingPunct="1"/>
            <a:endParaRPr lang="ru-RU" altLang="ru-RU" b="1" u="sng"/>
          </a:p>
          <a:p>
            <a:pPr algn="ctr" eaLnBrk="1" hangingPunct="1"/>
            <a:endParaRPr lang="ru-RU" altLang="ru-RU" b="1" u="sng"/>
          </a:p>
          <a:p>
            <a:pPr eaLnBrk="1" hangingPunct="1">
              <a:buFont typeface="Arial" charset="0"/>
              <a:buChar char="•"/>
            </a:pPr>
            <a:r>
              <a:rPr lang="ru-RU" altLang="ru-RU" sz="2800"/>
              <a:t>     Ознакомление детей с творчеством русского поэта А.С. Пушкина.</a:t>
            </a:r>
          </a:p>
          <a:p>
            <a:pPr eaLnBrk="1" hangingPunct="1">
              <a:buFont typeface="Arial" charset="0"/>
              <a:buChar char="•"/>
            </a:pPr>
            <a:r>
              <a:rPr lang="ru-RU" altLang="ru-RU" sz="2800"/>
              <a:t>Показать самобытность и неповторимое своеобразие сказок великого поэта. Подготовить ребенка к дальнейшему освоению разных типов культуры как составных частей мирового культурно-исторического процесса.</a:t>
            </a:r>
          </a:p>
          <a:p>
            <a:pPr eaLnBrk="1" hangingPunct="1">
              <a:buFont typeface="Arial" charset="0"/>
              <a:buChar char="•"/>
            </a:pPr>
            <a:r>
              <a:rPr lang="ru-RU" altLang="ru-RU" sz="2800"/>
              <a:t>Развивать и поддерживать у детей устойчивый интерес к творчеству А.С.Пушкина. Вызвать эмоциональный отклик, путем использования художественных средств (поэзии, музыки, авторских иллюстраций к сказкам).</a:t>
            </a:r>
          </a:p>
          <a:p>
            <a:pPr eaLnBrk="1" hangingPunct="1"/>
            <a:endParaRPr lang="ru-RU" altLang="ru-RU"/>
          </a:p>
          <a:p>
            <a:pPr algn="ctr" eaLnBrk="1" hangingPunct="1"/>
            <a:endParaRPr lang="ru-RU" altLang="ru-RU" b="1" u="sng"/>
          </a:p>
          <a:p>
            <a:pPr algn="ctr" eaLnBrk="1" hangingPunct="1"/>
            <a:endParaRPr lang="ru-RU" altLang="ru-RU"/>
          </a:p>
          <a:p>
            <a:pPr eaLnBrk="1" hangingPunct="1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4"/>
          <p:cNvSpPr txBox="1">
            <a:spLocks noChangeArrowheads="1"/>
          </p:cNvSpPr>
          <p:nvPr/>
        </p:nvSpPr>
        <p:spPr bwMode="auto">
          <a:xfrm>
            <a:off x="928688" y="1285875"/>
            <a:ext cx="7929562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charset="0"/>
              <a:buChar char="•"/>
            </a:pPr>
            <a:r>
              <a:rPr lang="ru-RU" altLang="ru-RU" sz="2800"/>
              <a:t> Развивать художественно – творческую деятельность путем ознакомления с предметами декоративно – прикладного искусства русской культуры,  развивать эмоционально-волевую сферу, творческие и умственные способностей, вызвать положительные эмоции и праздничное настроение.</a:t>
            </a:r>
          </a:p>
          <a:p>
            <a:pPr eaLnBrk="1" hangingPunct="1">
              <a:buFont typeface="Arial" charset="0"/>
              <a:buChar char="•"/>
            </a:pPr>
            <a:r>
              <a:rPr lang="ru-RU" altLang="ru-RU" sz="2800"/>
              <a:t>Воспитывать интерес к русской литературе, желание поддерживать традиции, любовь к русской культуре, музыке, играм.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4"/>
          <p:cNvSpPr txBox="1">
            <a:spLocks noChangeArrowheads="1"/>
          </p:cNvSpPr>
          <p:nvPr/>
        </p:nvSpPr>
        <p:spPr bwMode="auto">
          <a:xfrm>
            <a:off x="857250" y="1357313"/>
            <a:ext cx="7786688" cy="554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charset="0"/>
              <a:buChar char="•"/>
            </a:pPr>
            <a:r>
              <a:rPr lang="ru-RU" altLang="ru-RU" sz="2800"/>
              <a:t>Побуждать детей участвовать в коллективном обсуждении и поиске решения творческой задачи: высказывать свои идеи, варианты и предложения;  дополнять, развивать и поддерживать идеи своих сверстников; способствовать развитию речевой и коммуникативной активности детей во время обсуждения.</a:t>
            </a:r>
          </a:p>
          <a:p>
            <a:pPr eaLnBrk="1" hangingPunct="1">
              <a:buFont typeface="Arial" charset="0"/>
              <a:buChar char="•"/>
            </a:pPr>
            <a:r>
              <a:rPr lang="ru-RU" altLang="ru-RU" sz="2800"/>
              <a:t>Ориентировать родителей учащихся на приобщение детей к русской культуре в семье.</a:t>
            </a:r>
          </a:p>
          <a:p>
            <a:pPr eaLnBrk="1" hangingPunct="1"/>
            <a:endParaRPr lang="ru-RU" altLang="ru-RU" sz="2800"/>
          </a:p>
          <a:p>
            <a:pPr eaLnBrk="1" hangingPunct="1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57188" y="571500"/>
            <a:ext cx="8072437" cy="52625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800" u="sng" dirty="0"/>
              <a:t>Предполагаемый результат:</a:t>
            </a:r>
            <a:endParaRPr lang="ru-RU" sz="2800" dirty="0"/>
          </a:p>
          <a:p>
            <a:pPr eaLnBrk="1" hangingPunct="1">
              <a:defRPr/>
            </a:pPr>
            <a:endParaRPr lang="ru-RU" sz="2800" dirty="0"/>
          </a:p>
          <a:p>
            <a:pPr indent="539750" eaLnBrk="1" hangingPunct="1">
              <a:defRPr/>
            </a:pPr>
            <a:r>
              <a:rPr lang="ru-RU" sz="2800" dirty="0"/>
              <a:t>Знакомство с творчеством А.С. Пушкина.</a:t>
            </a:r>
          </a:p>
          <a:p>
            <a:pPr indent="539750" eaLnBrk="1" hangingPunct="1">
              <a:defRPr/>
            </a:pPr>
            <a:r>
              <a:rPr lang="ru-RU" sz="2800" dirty="0"/>
              <a:t>Продуктивное творчество педагогов, родителей и детей с ОВЗ.</a:t>
            </a:r>
          </a:p>
          <a:p>
            <a:pPr indent="539750" eaLnBrk="1" hangingPunct="1">
              <a:defRPr/>
            </a:pPr>
            <a:r>
              <a:rPr lang="ru-RU" sz="2800" dirty="0"/>
              <a:t>Изготовление детьми поделок и  иллюстраций по сказкам А.С. Пушкина.</a:t>
            </a:r>
          </a:p>
          <a:p>
            <a:pPr indent="539750" eaLnBrk="1" hangingPunct="1">
              <a:defRPr/>
            </a:pPr>
            <a:r>
              <a:rPr lang="ru-RU" sz="2800" dirty="0"/>
              <a:t>Оформление выставок продуктивной деятельности детей.</a:t>
            </a:r>
          </a:p>
          <a:p>
            <a:pPr indent="539750" eaLnBrk="1" hangingPunct="1">
              <a:defRPr/>
            </a:pPr>
            <a:r>
              <a:rPr lang="ru-RU" sz="2800" dirty="0"/>
              <a:t>Участие в окружных, городских конкурсах по теме проекта.</a:t>
            </a:r>
          </a:p>
          <a:p>
            <a:pPr eaLnBrk="1" hangingPunct="1">
              <a:defRPr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676</TotalTime>
  <Words>721</Words>
  <Application>Microsoft Office PowerPoint</Application>
  <PresentationFormat>Экран (4:3)</PresentationFormat>
  <Paragraphs>98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1" baseType="lpstr">
      <vt:lpstr>Arial</vt:lpstr>
      <vt:lpstr>Calibri</vt:lpstr>
      <vt:lpstr>Times New Roman</vt:lpstr>
      <vt:lpstr>Monotype Corsiva</vt:lpstr>
      <vt:lpstr>Wingdings</vt:lpstr>
      <vt:lpstr>Corbel</vt:lpstr>
      <vt:lpstr>Тема Office</vt:lpstr>
      <vt:lpstr>Слайд 1</vt:lpstr>
      <vt:lpstr> Проект «Самобытность и неповторимое своеобразие сказок  А.С. Пушкина  как средство приобщения учащихся с ОВЗ к  русской культуре»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Елена</cp:lastModifiedBy>
  <cp:revision>89</cp:revision>
  <dcterms:created xsi:type="dcterms:W3CDTF">2015-01-27T02:40:13Z</dcterms:created>
  <dcterms:modified xsi:type="dcterms:W3CDTF">2019-10-06T19:16:05Z</dcterms:modified>
</cp:coreProperties>
</file>