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DC5F-AB26-4189-BDD1-911AF84C0BA3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9A32-FE4C-4581-A2AA-FEE53772E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DC5F-AB26-4189-BDD1-911AF84C0BA3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9A32-FE4C-4581-A2AA-FEE53772E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DC5F-AB26-4189-BDD1-911AF84C0BA3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9A32-FE4C-4581-A2AA-FEE53772E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DC5F-AB26-4189-BDD1-911AF84C0BA3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9A32-FE4C-4581-A2AA-FEE53772E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DC5F-AB26-4189-BDD1-911AF84C0BA3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9A32-FE4C-4581-A2AA-FEE53772E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DC5F-AB26-4189-BDD1-911AF84C0BA3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9A32-FE4C-4581-A2AA-FEE53772E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DC5F-AB26-4189-BDD1-911AF84C0BA3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9A32-FE4C-4581-A2AA-FEE53772E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DC5F-AB26-4189-BDD1-911AF84C0BA3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9A32-FE4C-4581-A2AA-FEE53772E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DC5F-AB26-4189-BDD1-911AF84C0BA3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9A32-FE4C-4581-A2AA-FEE53772E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DC5F-AB26-4189-BDD1-911AF84C0BA3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9A32-FE4C-4581-A2AA-FEE53772E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3DC5F-AB26-4189-BDD1-911AF84C0BA3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9A32-FE4C-4581-A2AA-FEE53772E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3DC5F-AB26-4189-BDD1-911AF84C0BA3}" type="datetimeFigureOut">
              <a:rPr lang="ru-RU" smtClean="0"/>
              <a:t>30.09.2019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19A32-FE4C-4581-A2AA-FEE53772EF8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924944"/>
            <a:ext cx="8833380" cy="923330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всё в мире можно купить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19506" y="260648"/>
            <a:ext cx="72747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Управление образования </a:t>
            </a:r>
          </a:p>
          <a:p>
            <a:pPr algn="ctr"/>
            <a:r>
              <a:rPr lang="ru-RU" b="1" dirty="0" err="1" smtClean="0"/>
              <a:t>Родионово-Несветайского</a:t>
            </a:r>
            <a:r>
              <a:rPr lang="ru-RU" b="1" dirty="0" smtClean="0"/>
              <a:t> района</a:t>
            </a:r>
          </a:p>
          <a:p>
            <a:pPr algn="ctr"/>
            <a:r>
              <a:rPr lang="ru-RU" b="1" dirty="0" smtClean="0"/>
              <a:t>Муниципальное бюджетное образовательное учреждение</a:t>
            </a:r>
          </a:p>
          <a:p>
            <a:pPr algn="ctr"/>
            <a:r>
              <a:rPr lang="ru-RU" b="1" dirty="0" smtClean="0"/>
              <a:t>«Родионово-Несветайская средняя общеобразовательная школа №7»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63888" y="4221088"/>
            <a:ext cx="35603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 smtClean="0"/>
          </a:p>
          <a:p>
            <a:r>
              <a:rPr lang="ru-RU" b="1" dirty="0" smtClean="0"/>
              <a:t>Кривоносова Татьяна Ивановна,</a:t>
            </a:r>
          </a:p>
          <a:p>
            <a:r>
              <a:rPr lang="ru-RU" b="1" dirty="0" smtClean="0"/>
              <a:t> учитель начальных классов</a:t>
            </a:r>
          </a:p>
          <a:p>
            <a:r>
              <a:rPr lang="ru-RU" b="1" dirty="0" smtClean="0"/>
              <a:t>МБОУ «Родионово-Несветайская </a:t>
            </a:r>
          </a:p>
          <a:p>
            <a:r>
              <a:rPr lang="ru-RU" b="1" dirty="0" smtClean="0"/>
              <a:t>СОШ №7»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76712" y="5733256"/>
            <a:ext cx="2993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с</a:t>
            </a:r>
            <a:r>
              <a:rPr lang="ru-RU" dirty="0" smtClean="0"/>
              <a:t>л. Родионово-Несветайская</a:t>
            </a:r>
          </a:p>
          <a:p>
            <a:pPr algn="ctr"/>
            <a:r>
              <a:rPr lang="ru-RU" dirty="0" smtClean="0"/>
              <a:t>2019г.</a:t>
            </a:r>
          </a:p>
        </p:txBody>
      </p:sp>
      <p:pic>
        <p:nvPicPr>
          <p:cNvPr id="1026" name="Picture 2" descr="C:\Users\1\Desktop\моя фотка.jpg"/>
          <p:cNvPicPr>
            <a:picLocks noChangeAspect="1" noChangeArrowheads="1"/>
          </p:cNvPicPr>
          <p:nvPr/>
        </p:nvPicPr>
        <p:blipFill>
          <a:blip r:embed="rId2" cstate="print"/>
          <a:srcRect l="11111" t="17312" r="16667" b="48313"/>
          <a:stretch>
            <a:fillRect/>
          </a:stretch>
        </p:blipFill>
        <p:spPr bwMode="auto">
          <a:xfrm>
            <a:off x="395536" y="4077072"/>
            <a:ext cx="2808312" cy="2376264"/>
          </a:xfrm>
          <a:prstGeom prst="ellipse">
            <a:avLst/>
          </a:prstGeom>
          <a:ln w="190500" cap="rnd">
            <a:solidFill>
              <a:srgbClr val="00B05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TextBox 9"/>
          <p:cNvSpPr txBox="1"/>
          <p:nvPr/>
        </p:nvSpPr>
        <p:spPr>
          <a:xfrm>
            <a:off x="1547664" y="1700808"/>
            <a:ext cx="61905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Разработка участника муниципального этапа регионального </a:t>
            </a:r>
          </a:p>
          <a:p>
            <a:pPr algn="ctr"/>
            <a:r>
              <a:rPr lang="ru-RU" dirty="0"/>
              <a:t>к</a:t>
            </a:r>
            <a:r>
              <a:rPr lang="ru-RU" dirty="0" smtClean="0"/>
              <a:t>онкурса методических материалов</a:t>
            </a:r>
          </a:p>
          <a:p>
            <a:pPr algn="ctr"/>
            <a:r>
              <a:rPr lang="ru-RU" dirty="0"/>
              <a:t>п</a:t>
            </a:r>
            <a:r>
              <a:rPr lang="ru-RU" dirty="0" smtClean="0"/>
              <a:t>о </a:t>
            </a:r>
            <a:r>
              <a:rPr lang="ru-RU" dirty="0" err="1" smtClean="0"/>
              <a:t>антикоррупционному</a:t>
            </a:r>
            <a:r>
              <a:rPr lang="ru-RU" dirty="0" smtClean="0"/>
              <a:t> просвещению обучающихся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139952" y="4077072"/>
            <a:ext cx="151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Презентация.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83768" y="1052736"/>
            <a:ext cx="6912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err="1">
                <a:solidFill>
                  <a:srgbClr val="0070C0"/>
                </a:solidFill>
              </a:rPr>
              <a:t>Корру́пция</a:t>
            </a:r>
            <a:r>
              <a:rPr lang="ru-RU" sz="2400" dirty="0"/>
              <a:t>  — термин, обозначающий обычно использование должностным лицом своих </a:t>
            </a:r>
            <a:r>
              <a:rPr lang="ru-RU" sz="2400" dirty="0" smtClean="0"/>
              <a:t> полномочий , доверенных </a:t>
            </a:r>
            <a:r>
              <a:rPr lang="ru-RU" sz="2400" dirty="0"/>
              <a:t>ему </a:t>
            </a:r>
            <a:r>
              <a:rPr lang="ru-RU" sz="2400" dirty="0" smtClean="0"/>
              <a:t>властью.  Коррупцией </a:t>
            </a:r>
            <a:r>
              <a:rPr lang="ru-RU" sz="2400" dirty="0"/>
              <a:t>называют также подкуп должностных лиц, их продажность, </a:t>
            </a:r>
            <a:r>
              <a:rPr lang="ru-RU" sz="2400" dirty="0" smtClean="0"/>
              <a:t>подкупность.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88640"/>
            <a:ext cx="83551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Коррупция – что это такое?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124744"/>
            <a:ext cx="2018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Википедия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3501008"/>
            <a:ext cx="6552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0070C0"/>
                </a:solidFill>
              </a:rPr>
              <a:t>Коррупция</a:t>
            </a:r>
            <a:r>
              <a:rPr lang="ru-RU" sz="2400" b="1" dirty="0" smtClean="0"/>
              <a:t> - подкуп</a:t>
            </a:r>
            <a:r>
              <a:rPr lang="ru-RU" sz="2400" b="1" dirty="0"/>
              <a:t>, соблазнение, развращение взятками (должностных лиц).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2996952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Толковый </a:t>
            </a:r>
            <a:r>
              <a:rPr lang="ru-RU" sz="2800" b="1" dirty="0" smtClean="0">
                <a:solidFill>
                  <a:srgbClr val="FF0000"/>
                </a:solidFill>
              </a:rPr>
              <a:t>словарь Ушакова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4919008"/>
            <a:ext cx="65162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0070C0"/>
                </a:solidFill>
              </a:rPr>
              <a:t>Коррупция</a:t>
            </a:r>
            <a:r>
              <a:rPr lang="ru-RU" sz="2400" u="sng" dirty="0" smtClean="0"/>
              <a:t> </a:t>
            </a:r>
            <a:r>
              <a:rPr lang="ru-RU" sz="2400" dirty="0" smtClean="0"/>
              <a:t>- общественно </a:t>
            </a:r>
            <a:r>
              <a:rPr lang="ru-RU" sz="2400" dirty="0"/>
              <a:t>опасное явление в сфере политики или государственного управления, выражающееся в умышленном использовании представителями </a:t>
            </a:r>
            <a:r>
              <a:rPr lang="ru-RU" sz="2400" dirty="0" smtClean="0"/>
              <a:t>власти своего служебного положения.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4293096"/>
            <a:ext cx="37978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Юридический словарь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admin.msuchita.ru/uploads/aa/news/thumbnail/koruptsii1-t1920x1200.jpg"/>
          <p:cNvPicPr>
            <a:picLocks noChangeAspect="1" noChangeArrowheads="1"/>
          </p:cNvPicPr>
          <p:nvPr/>
        </p:nvPicPr>
        <p:blipFill>
          <a:blip r:embed="rId2" cstate="print"/>
          <a:srcRect l="20926" r="19109" b="-2654"/>
          <a:stretch>
            <a:fillRect/>
          </a:stretch>
        </p:blipFill>
        <p:spPr bwMode="auto">
          <a:xfrm>
            <a:off x="1763688" y="0"/>
            <a:ext cx="4824536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http://xn--80aearigfg1a5a1job.xn--p1ai/upload/iblock/6c4/6c41c16836d50337663d68b54438f6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3" y="-30768"/>
            <a:ext cx="6048672" cy="68887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908720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«С помощью больших денег больше людей продано, чем куплено</a:t>
            </a:r>
            <a:r>
              <a:rPr lang="ru-RU" sz="2800" b="1" dirty="0" smtClean="0"/>
              <a:t>».</a:t>
            </a:r>
          </a:p>
          <a:p>
            <a:pPr algn="r"/>
            <a:r>
              <a:rPr lang="ru-RU" sz="2800" b="1" dirty="0" smtClean="0"/>
              <a:t> </a:t>
            </a:r>
            <a:r>
              <a:rPr lang="ru-RU" sz="2800" b="1" dirty="0"/>
              <a:t>(</a:t>
            </a:r>
            <a:r>
              <a:rPr lang="ru-RU" sz="2800" b="1" i="1" dirty="0" err="1"/>
              <a:t>Фрэнсис</a:t>
            </a:r>
            <a:r>
              <a:rPr lang="ru-RU" sz="2800" b="1" i="1" dirty="0"/>
              <a:t> Бэкон</a:t>
            </a:r>
            <a:r>
              <a:rPr lang="ru-RU" sz="2800" b="1" i="1" dirty="0" smtClean="0"/>
              <a:t>)</a:t>
            </a:r>
          </a:p>
          <a:p>
            <a:endParaRPr lang="ru-RU" sz="2800" b="1" dirty="0"/>
          </a:p>
          <a:p>
            <a:r>
              <a:rPr lang="ru-RU" sz="2800" b="1" dirty="0"/>
              <a:t>«Того, кто хоть что-нибудь стоит, довольно трудно купить» </a:t>
            </a:r>
            <a:r>
              <a:rPr lang="ru-RU" sz="2800" b="1" dirty="0" smtClean="0"/>
              <a:t>.</a:t>
            </a:r>
          </a:p>
          <a:p>
            <a:pPr algn="r"/>
            <a:r>
              <a:rPr lang="ru-RU" sz="2800" b="1" dirty="0" smtClean="0"/>
              <a:t>(</a:t>
            </a:r>
            <a:r>
              <a:rPr lang="ru-RU" sz="2800" b="1" dirty="0" err="1"/>
              <a:t>Э.Севрус</a:t>
            </a:r>
            <a:r>
              <a:rPr lang="ru-RU" sz="2800" b="1" dirty="0" smtClean="0"/>
              <a:t>)</a:t>
            </a:r>
          </a:p>
          <a:p>
            <a:endParaRPr lang="ru-RU" sz="2800" b="1" dirty="0"/>
          </a:p>
          <a:p>
            <a:r>
              <a:rPr lang="ru-RU" sz="2800" b="1" dirty="0"/>
              <a:t>«Нечестно нажитое впрок не идет</a:t>
            </a:r>
            <a:r>
              <a:rPr lang="ru-RU" sz="2800" b="1" dirty="0" smtClean="0"/>
              <a:t>».</a:t>
            </a:r>
          </a:p>
          <a:p>
            <a:pPr algn="r"/>
            <a:r>
              <a:rPr lang="ru-RU" sz="2800" b="1" dirty="0" smtClean="0"/>
              <a:t> </a:t>
            </a:r>
            <a:r>
              <a:rPr lang="ru-RU" sz="2800" b="1" dirty="0"/>
              <a:t>(восточная мудрость)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Доктор Айболит твердый переплет 160 стр."/>
          <p:cNvPicPr>
            <a:picLocks noChangeAspect="1" noChangeArrowheads="1"/>
          </p:cNvPicPr>
          <p:nvPr/>
        </p:nvPicPr>
        <p:blipFill>
          <a:blip r:embed="rId2" cstate="print"/>
          <a:srcRect t="23774" r="682" b="16503"/>
          <a:stretch>
            <a:fillRect/>
          </a:stretch>
        </p:blipFill>
        <p:spPr bwMode="auto">
          <a:xfrm>
            <a:off x="1259632" y="0"/>
            <a:ext cx="7031870" cy="6641976"/>
          </a:xfrm>
          <a:prstGeom prst="rect">
            <a:avLst/>
          </a:prstGeom>
          <a:noFill/>
        </p:spPr>
      </p:pic>
      <p:pic>
        <p:nvPicPr>
          <p:cNvPr id="16388" name="Picture 4" descr="http://www.playcast.ru/uploads/2019/05/31/271037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"/>
            <a:ext cx="8458200" cy="6858000"/>
          </a:xfrm>
          <a:prstGeom prst="rect">
            <a:avLst/>
          </a:prstGeom>
          <a:noFill/>
        </p:spPr>
      </p:pic>
      <p:pic>
        <p:nvPicPr>
          <p:cNvPr id="16390" name="Picture 6" descr="https://afisha.a42.ru/uploads/posters/db/db417630-c7bc-11e9-a31d-01ed857c05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22186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899592" y="1023120"/>
            <a:ext cx="7308304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твой друг просит оставить на время сумку с неизвестными вещами у тебя дома;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папин знакомый просит тебя отвезти какую-то вещь незнакомому человеку;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Aharoni" pitchFamily="2" charset="-79"/>
              </a:rPr>
              <a:t>-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одноклассник просит достать для него большую сумму денег.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fs03.metod-kopilka.ru/images/doc/50/45163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lusana.ru/files/28794/653/8.jpg"/>
          <p:cNvPicPr>
            <a:picLocks noChangeAspect="1" noChangeArrowheads="1"/>
          </p:cNvPicPr>
          <p:nvPr/>
        </p:nvPicPr>
        <p:blipFill>
          <a:blip r:embed="rId2" cstate="print"/>
          <a:srcRect l="3939" t="6951" r="14120" b="10101"/>
          <a:stretch>
            <a:fillRect/>
          </a:stretch>
        </p:blipFill>
        <p:spPr bwMode="auto">
          <a:xfrm>
            <a:off x="0" y="0"/>
            <a:ext cx="9144000" cy="6945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s://lusana.ru/files/28794/653/9.jpg"/>
          <p:cNvPicPr>
            <a:picLocks noChangeAspect="1" noChangeArrowheads="1"/>
          </p:cNvPicPr>
          <p:nvPr/>
        </p:nvPicPr>
        <p:blipFill>
          <a:blip r:embed="rId2" cstate="print"/>
          <a:srcRect l="3792" t="8205" r="15191" b="9694"/>
          <a:stretch>
            <a:fillRect/>
          </a:stretch>
        </p:blipFill>
        <p:spPr bwMode="auto">
          <a:xfrm>
            <a:off x="0" y="0"/>
            <a:ext cx="9144000" cy="695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184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16</cp:revision>
  <dcterms:created xsi:type="dcterms:W3CDTF">2019-09-30T14:35:55Z</dcterms:created>
  <dcterms:modified xsi:type="dcterms:W3CDTF">2019-09-30T17:08:22Z</dcterms:modified>
</cp:coreProperties>
</file>