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56" r:id="rId2"/>
    <p:sldId id="258" r:id="rId3"/>
    <p:sldId id="257" r:id="rId4"/>
    <p:sldId id="260" r:id="rId5"/>
    <p:sldId id="261" r:id="rId6"/>
    <p:sldId id="262" r:id="rId7"/>
    <p:sldId id="263" r:id="rId8"/>
    <p:sldId id="264" r:id="rId9"/>
    <p:sldId id="265"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4" r:id="rId25"/>
    <p:sldId id="285" r:id="rId26"/>
    <p:sldId id="286" r:id="rId27"/>
    <p:sldId id="287" r:id="rId28"/>
  </p:sldIdLst>
  <p:sldSz cx="9144000" cy="6858000" type="screen4x3"/>
  <p:notesSz cx="6858000" cy="994727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27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01301B3-4C01-44CA-A461-C3921384FA42}" type="datetimeFigureOut">
              <a:rPr lang="ru-RU" smtClean="0"/>
              <a:t>06.10.2019</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1A91EEBD-D89D-4DCA-93CB-EE05EC6C7490}" type="slidenum">
              <a:rPr lang="ru-RU" smtClean="0"/>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01301B3-4C01-44CA-A461-C3921384FA42}" type="datetimeFigureOut">
              <a:rPr lang="ru-RU" smtClean="0"/>
              <a:t>06.10.2019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91EEBD-D89D-4DCA-93CB-EE05EC6C749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01301B3-4C01-44CA-A461-C3921384FA42}" type="datetimeFigureOut">
              <a:rPr lang="ru-RU" smtClean="0"/>
              <a:t>06.10.2019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91EEBD-D89D-4DCA-93CB-EE05EC6C749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01301B3-4C01-44CA-A461-C3921384FA42}" type="datetimeFigureOut">
              <a:rPr lang="ru-RU" smtClean="0"/>
              <a:t>06.10.2019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91EEBD-D89D-4DCA-93CB-EE05EC6C749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01301B3-4C01-44CA-A461-C3921384FA42}" type="datetimeFigureOut">
              <a:rPr lang="ru-RU" smtClean="0"/>
              <a:t>06.10.2019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91EEBD-D89D-4DCA-93CB-EE05EC6C749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101301B3-4C01-44CA-A461-C3921384FA42}" type="datetimeFigureOut">
              <a:rPr lang="ru-RU" smtClean="0"/>
              <a:t>06.10.2019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A91EEBD-D89D-4DCA-93CB-EE05EC6C7490}" type="slidenum">
              <a:rPr lang="ru-RU" smtClean="0"/>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01301B3-4C01-44CA-A461-C3921384FA42}" type="datetimeFigureOut">
              <a:rPr lang="ru-RU" smtClean="0"/>
              <a:t>06.10.2019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A91EEBD-D89D-4DCA-93CB-EE05EC6C749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101301B3-4C01-44CA-A461-C3921384FA42}" type="datetimeFigureOut">
              <a:rPr lang="ru-RU" smtClean="0"/>
              <a:t>06.10.2019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A91EEBD-D89D-4DCA-93CB-EE05EC6C749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1301B3-4C01-44CA-A461-C3921384FA42}" type="datetimeFigureOut">
              <a:rPr lang="ru-RU" smtClean="0"/>
              <a:t>06.10.2019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A91EEBD-D89D-4DCA-93CB-EE05EC6C749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01301B3-4C01-44CA-A461-C3921384FA42}" type="datetimeFigureOut">
              <a:rPr lang="ru-RU" smtClean="0"/>
              <a:t>06.10.2019</a:t>
            </a:fld>
            <a:endParaRPr lang="ru-RU"/>
          </a:p>
        </p:txBody>
      </p:sp>
      <p:sp>
        <p:nvSpPr>
          <p:cNvPr id="7" name="Slide Number Placeholder 6"/>
          <p:cNvSpPr>
            <a:spLocks noGrp="1"/>
          </p:cNvSpPr>
          <p:nvPr>
            <p:ph type="sldNum" sz="quarter" idx="12"/>
          </p:nvPr>
        </p:nvSpPr>
        <p:spPr/>
        <p:txBody>
          <a:bodyPr/>
          <a:lstStyle/>
          <a:p>
            <a:fld id="{1A91EEBD-D89D-4DCA-93CB-EE05EC6C7490}" type="slidenum">
              <a:rPr lang="ru-RU" smtClean="0"/>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01301B3-4C01-44CA-A461-C3921384FA42}" type="datetimeFigureOut">
              <a:rPr lang="ru-RU" smtClean="0"/>
              <a:t>06.10.2019</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1A91EEBD-D89D-4DCA-93CB-EE05EC6C749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01301B3-4C01-44CA-A461-C3921384FA42}" type="datetimeFigureOut">
              <a:rPr lang="ru-RU" smtClean="0"/>
              <a:t>06.10.2019</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A91EEBD-D89D-4DCA-93CB-EE05EC6C749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consultant.ru/document/cons_doc_LAW_14017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consultant.ru/document/cons_doc_LAW_142304/#dst0"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onsultant.ru/document/cons_doc_LAW_163513/3d0cac60971a511280cbba229d9b6329c07731f7/#dst100011" TargetMode="External"/><Relationship Id="rId2" Type="http://schemas.openxmlformats.org/officeDocument/2006/relationships/hyperlink" Target="http://www.consultant.ru/document/cons_doc_LAW_324576/#dst100022"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onsultant.ru/document/cons_doc_LAW_296954/#dst100010" TargetMode="External"/><Relationship Id="rId2" Type="http://schemas.openxmlformats.org/officeDocument/2006/relationships/hyperlink" Target="http://www.consultant.ru/document/cons_doc_LAW_163513/3d0cac60971a511280cbba229d9b6329c07731f7/#dst100013" TargetMode="External"/><Relationship Id="rId1" Type="http://schemas.openxmlformats.org/officeDocument/2006/relationships/slideLayout" Target="../slideLayouts/slideLayout2.xml"/><Relationship Id="rId4" Type="http://schemas.openxmlformats.org/officeDocument/2006/relationships/hyperlink" Target="http://www.consultant.ru/document/cons_doc_LAW_330026/3d0cac60971a511280cbba229d9b6329c07731f7/#dst100047"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consultant.ru/document/cons_doc_LAW_163931/#dst100009" TargetMode="External"/><Relationship Id="rId2" Type="http://schemas.openxmlformats.org/officeDocument/2006/relationships/hyperlink" Target="http://www.consultant.ru/document/cons_doc_LAW_163513/3d0cac60971a511280cbba229d9b6329c07731f7/#dst100014"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infourok.ru/go.html?href=#/document/99/499091784/"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infourok.ru/go.html?href=#/document/16/3575/" TargetMode="External"/><Relationship Id="rId2" Type="http://schemas.openxmlformats.org/officeDocument/2006/relationships/hyperlink" Target="https://infourok.ru/go.html?href=#/document/16/3572/"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consultant.ru/document/cons_doc_LAW_140174/"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consultant.ru/document/cons_doc_LAW_173169/30b3f8c55f65557c253227a65b908cc075ce114a/#dst100050" TargetMode="External"/><Relationship Id="rId2" Type="http://schemas.openxmlformats.org/officeDocument/2006/relationships/hyperlink" Target="http://www.consultant.ru/document/cons_doc_LAW_330174/7dd0922fc3e88d1cc3d8b63e7fa8537a7c11877e/#dst101619"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consultant.ru/document/cons_doc_LAW_173169/30b3f8c55f65557c253227a65b908cc075ce114a/#dst100054" TargetMode="External"/><Relationship Id="rId2" Type="http://schemas.openxmlformats.org/officeDocument/2006/relationships/hyperlink" Target="http://www.consultant.ru/document/cons_doc_LAW_330806/#dst0" TargetMode="External"/><Relationship Id="rId1" Type="http://schemas.openxmlformats.org/officeDocument/2006/relationships/slideLayout" Target="../slideLayouts/slideLayout2.xml"/><Relationship Id="rId5" Type="http://schemas.openxmlformats.org/officeDocument/2006/relationships/hyperlink" Target="http://www.consultant.ru/document/cons_doc_LAW_173169/30b3f8c55f65557c253227a65b908cc075ce114a/#dst100055" TargetMode="External"/><Relationship Id="rId4" Type="http://schemas.openxmlformats.org/officeDocument/2006/relationships/hyperlink" Target="http://www.consultant.ru/document/cons_doc_LAW_330174/28919325794ac52c4da4b84b4700cf2f1079a1e8/#dst101317"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consultant.ru/document/cons_doc_LAW_173169/30b3f8c55f65557c253227a65b908cc075ce114a/#dst100060"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3200" dirty="0" smtClean="0"/>
              <a:t>Обеспечение качества образования</a:t>
            </a:r>
            <a:endParaRPr lang="ru-RU" sz="3200" dirty="0"/>
          </a:p>
        </p:txBody>
      </p:sp>
      <p:sp>
        <p:nvSpPr>
          <p:cNvPr id="3" name="Подзаголовок 2"/>
          <p:cNvSpPr>
            <a:spLocks noGrp="1"/>
          </p:cNvSpPr>
          <p:nvPr>
            <p:ph type="subTitle" idx="1"/>
          </p:nvPr>
        </p:nvSpPr>
        <p:spPr>
          <a:xfrm>
            <a:off x="4716016" y="4365104"/>
            <a:ext cx="3309803" cy="1260629"/>
          </a:xfrm>
        </p:spPr>
        <p:txBody>
          <a:bodyPr>
            <a:normAutofit/>
          </a:bodyPr>
          <a:lstStyle/>
          <a:p>
            <a:pPr algn="r"/>
            <a:r>
              <a:rPr lang="ru-RU" sz="2000" dirty="0" smtClean="0">
                <a:solidFill>
                  <a:schemeClr val="tx1"/>
                </a:solidFill>
              </a:rPr>
              <a:t>Подготовил: </a:t>
            </a:r>
          </a:p>
          <a:p>
            <a:pPr algn="r"/>
            <a:r>
              <a:rPr lang="ru-RU" sz="2000" dirty="0" smtClean="0">
                <a:solidFill>
                  <a:schemeClr val="tx1"/>
                </a:solidFill>
              </a:rPr>
              <a:t>слушатель ОБП </a:t>
            </a:r>
          </a:p>
          <a:p>
            <a:pPr algn="r"/>
            <a:r>
              <a:rPr lang="ru-RU" sz="2000" dirty="0" smtClean="0">
                <a:solidFill>
                  <a:schemeClr val="tx1"/>
                </a:solidFill>
              </a:rPr>
              <a:t>Михайлова Ю.Г.</a:t>
            </a:r>
          </a:p>
        </p:txBody>
      </p:sp>
    </p:spTree>
    <p:extLst>
      <p:ext uri="{BB962C8B-B14F-4D97-AF65-F5344CB8AC3E}">
        <p14:creationId xmlns:p14="http://schemas.microsoft.com/office/powerpoint/2010/main" val="1337649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476672"/>
            <a:ext cx="6777317" cy="5976664"/>
          </a:xfrm>
        </p:spPr>
        <p:txBody>
          <a:bodyPr>
            <a:normAutofit fontScale="62500" lnSpcReduction="20000"/>
          </a:bodyPr>
          <a:lstStyle/>
          <a:p>
            <a:pPr marL="68580" indent="0" algn="just">
              <a:lnSpc>
                <a:spcPct val="170000"/>
              </a:lnSpc>
              <a:buNone/>
            </a:pPr>
            <a:r>
              <a:rPr lang="ru-RU" sz="2600" b="1" dirty="0">
                <a:latin typeface="Times New Roman" pitchFamily="18" charset="0"/>
                <a:cs typeface="Times New Roman" pitchFamily="18" charset="0"/>
                <a:hlinkClick r:id="rId2"/>
              </a:rPr>
              <a:t/>
            </a:r>
            <a:br>
              <a:rPr lang="ru-RU" sz="2600" b="1" dirty="0">
                <a:latin typeface="Times New Roman" pitchFamily="18" charset="0"/>
                <a:cs typeface="Times New Roman" pitchFamily="18" charset="0"/>
                <a:hlinkClick r:id="rId2"/>
              </a:rPr>
            </a:br>
            <a:r>
              <a:rPr lang="ru-RU" sz="2600" b="1" dirty="0">
                <a:latin typeface="Times New Roman" pitchFamily="18" charset="0"/>
                <a:cs typeface="Times New Roman" pitchFamily="18" charset="0"/>
                <a:hlinkClick r:id="rId2"/>
              </a:rPr>
              <a:t>Федеральный закон от 29.12.2012 N 273-ФЗ (ред. от 26.07.2019) "Об образовании в Российской </a:t>
            </a:r>
            <a:r>
              <a:rPr lang="ru-RU" sz="2600" b="1" dirty="0" smtClean="0">
                <a:latin typeface="Times New Roman" pitchFamily="18" charset="0"/>
                <a:cs typeface="Times New Roman" pitchFamily="18" charset="0"/>
                <a:hlinkClick r:id="rId2"/>
              </a:rPr>
              <a:t>Федерации“</a:t>
            </a:r>
            <a:endParaRPr lang="en-US" sz="2600" b="1" dirty="0" smtClean="0">
              <a:latin typeface="Times New Roman" pitchFamily="18" charset="0"/>
              <a:cs typeface="Times New Roman" pitchFamily="18" charset="0"/>
            </a:endParaRPr>
          </a:p>
          <a:p>
            <a:pPr marL="68580" indent="0" algn="just">
              <a:lnSpc>
                <a:spcPct val="170000"/>
              </a:lnSpc>
              <a:buNone/>
            </a:pPr>
            <a:r>
              <a:rPr lang="ru-RU" sz="2600" b="1" dirty="0" smtClean="0">
                <a:latin typeface="Times New Roman" pitchFamily="18" charset="0"/>
                <a:cs typeface="Times New Roman" pitchFamily="18" charset="0"/>
              </a:rPr>
              <a:t>Статья </a:t>
            </a:r>
            <a:r>
              <a:rPr lang="ru-RU" sz="2600" b="1" dirty="0">
                <a:latin typeface="Times New Roman" pitchFamily="18" charset="0"/>
                <a:cs typeface="Times New Roman" pitchFamily="18" charset="0"/>
              </a:rPr>
              <a:t>28. Компетенция, права, обязанности и ответственность образовательной организации</a:t>
            </a:r>
          </a:p>
          <a:p>
            <a:pPr marL="68580" indent="0" algn="just">
              <a:lnSpc>
                <a:spcPct val="170000"/>
              </a:lnSpc>
              <a:buNone/>
            </a:pPr>
            <a:r>
              <a:rPr lang="ru-RU" sz="2600" b="1" dirty="0">
                <a:latin typeface="Times New Roman" pitchFamily="18" charset="0"/>
                <a:cs typeface="Times New Roman" pitchFamily="18" charset="0"/>
              </a:rPr>
              <a:t> </a:t>
            </a:r>
            <a:r>
              <a:rPr lang="ru-RU" sz="2600" dirty="0" smtClean="0">
                <a:latin typeface="Times New Roman" pitchFamily="18" charset="0"/>
                <a:cs typeface="Times New Roman" pitchFamily="18" charset="0"/>
              </a:rPr>
              <a:t>1</a:t>
            </a:r>
            <a:r>
              <a:rPr lang="ru-RU" sz="2600" dirty="0">
                <a:latin typeface="Times New Roman" pitchFamily="18" charset="0"/>
                <a:cs typeface="Times New Roman" pitchFamily="18" charset="0"/>
              </a:rPr>
              <a:t>. Образовательная организация обладает автономией, под которой понимается самостоятельность в осуществлении образовательной, научной, административной, финансово-экономической деятельности, разработке и принятии локальных нормативных актов в соответствии с настоящим Федеральным законом, иными нормативными правовыми актами Российской Федерации и уставом образовательной организации.</a:t>
            </a:r>
          </a:p>
          <a:p>
            <a:pPr marL="68580" indent="0" algn="just">
              <a:lnSpc>
                <a:spcPct val="170000"/>
              </a:lnSpc>
              <a:buNone/>
            </a:pPr>
            <a:r>
              <a:rPr lang="ru-RU" sz="2600" dirty="0">
                <a:latin typeface="Times New Roman" pitchFamily="18" charset="0"/>
                <a:cs typeface="Times New Roman" pitchFamily="18" charset="0"/>
              </a:rPr>
              <a:t>2. Образовательные организации свободны в определении содержания образования, выборе учебно-методического обеспечения, образовательных технологий по реализуемым ими образовательным программам.</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764704"/>
            <a:ext cx="6777317" cy="5400600"/>
          </a:xfrm>
        </p:spPr>
        <p:txBody>
          <a:bodyPr>
            <a:normAutofit fontScale="70000" lnSpcReduction="20000"/>
          </a:bodyPr>
          <a:lstStyle/>
          <a:p>
            <a:pPr marL="68580" indent="0" algn="just">
              <a:buNone/>
            </a:pPr>
            <a:r>
              <a:rPr lang="ru-RU" dirty="0">
                <a:latin typeface="Times New Roman" pitchFamily="18" charset="0"/>
                <a:cs typeface="Times New Roman" pitchFamily="18" charset="0"/>
              </a:rPr>
              <a:t>3. К компетенции образовательной организации в установленной сфере деятельности относятся</a:t>
            </a:r>
            <a:r>
              <a:rPr lang="ru-RU"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algn="just"/>
            <a:endParaRPr lang="ru-RU" dirty="0">
              <a:latin typeface="Times New Roman" pitchFamily="18" charset="0"/>
              <a:cs typeface="Times New Roman" pitchFamily="18" charset="0"/>
            </a:endParaRPr>
          </a:p>
          <a:p>
            <a:pPr algn="just"/>
            <a:r>
              <a:rPr lang="ru-RU" dirty="0">
                <a:latin typeface="Times New Roman" pitchFamily="18" charset="0"/>
                <a:cs typeface="Times New Roman" pitchFamily="18" charset="0"/>
              </a:rPr>
              <a:t>1) разработка и принятие правил внутреннего распорядка обучающихся, правил внутреннего трудового распорядка, иных локальных нормативных актов;</a:t>
            </a:r>
          </a:p>
          <a:p>
            <a:pPr algn="just"/>
            <a:r>
              <a:rPr lang="ru-RU" dirty="0">
                <a:latin typeface="Times New Roman" pitchFamily="18" charset="0"/>
                <a:cs typeface="Times New Roman" pitchFamily="18" charset="0"/>
              </a:rPr>
              <a:t>2) материально-техническое обеспечение образовательной деятельности, оборудование помещений в соответствии с государственными и местными нормами и требованиями, в том числе в соответствии с федеральными государственными образовательными </a:t>
            </a:r>
            <a:r>
              <a:rPr lang="ru-RU" dirty="0">
                <a:latin typeface="Times New Roman" pitchFamily="18" charset="0"/>
                <a:cs typeface="Times New Roman" pitchFamily="18" charset="0"/>
                <a:hlinkClick r:id="rId2"/>
              </a:rPr>
              <a:t>стандартами</a:t>
            </a:r>
            <a:r>
              <a:rPr lang="ru-RU" dirty="0">
                <a:latin typeface="Times New Roman" pitchFamily="18" charset="0"/>
                <a:cs typeface="Times New Roman" pitchFamily="18" charset="0"/>
              </a:rPr>
              <a:t>, федеральными государственными требованиями, образовательными стандартами;</a:t>
            </a:r>
          </a:p>
          <a:p>
            <a:pPr algn="just"/>
            <a:r>
              <a:rPr lang="ru-RU" dirty="0">
                <a:latin typeface="Times New Roman" pitchFamily="18" charset="0"/>
                <a:cs typeface="Times New Roman" pitchFamily="18" charset="0"/>
              </a:rPr>
              <a:t>3) предоставление учредителю и общественности ежегодного отчета о поступлении и расходовании финансовых и материальных средств, а также отчета о результатах </a:t>
            </a:r>
            <a:r>
              <a:rPr lang="ru-RU" dirty="0" err="1">
                <a:latin typeface="Times New Roman" pitchFamily="18" charset="0"/>
                <a:cs typeface="Times New Roman" pitchFamily="18" charset="0"/>
              </a:rPr>
              <a:t>самообследования</a:t>
            </a:r>
            <a:r>
              <a:rPr lang="ru-RU" dirty="0">
                <a:latin typeface="Times New Roman" pitchFamily="18" charset="0"/>
                <a:cs typeface="Times New Roman" pitchFamily="18" charset="0"/>
              </a:rPr>
              <a:t>;</a:t>
            </a:r>
          </a:p>
          <a:p>
            <a:pPr algn="just"/>
            <a:r>
              <a:rPr lang="ru-RU" dirty="0">
                <a:latin typeface="Times New Roman" pitchFamily="18" charset="0"/>
                <a:cs typeface="Times New Roman" pitchFamily="18" charset="0"/>
              </a:rPr>
              <a:t>4) установление штатного расписания, если иное не установлено нормативными правовыми актами Российской Федерации;</a:t>
            </a:r>
          </a:p>
          <a:p>
            <a:pPr algn="just"/>
            <a:r>
              <a:rPr lang="ru-RU" dirty="0">
                <a:latin typeface="Times New Roman" pitchFamily="18" charset="0"/>
                <a:cs typeface="Times New Roman" pitchFamily="18" charset="0"/>
              </a:rPr>
              <a:t>5) прием на работу работников, заключение с ними и расторжение трудовых договоров, если иное не установлено настоящим Федеральным законом, распределение должностных обязанностей, создание условий и организация дополнительного профессионального образования работников;</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620688"/>
            <a:ext cx="7776864" cy="5544616"/>
          </a:xfrm>
        </p:spPr>
        <p:txBody>
          <a:bodyPr>
            <a:normAutofit fontScale="55000" lnSpcReduction="20000"/>
          </a:bodyPr>
          <a:lstStyle/>
          <a:p>
            <a:pPr algn="just"/>
            <a:r>
              <a:rPr lang="ru-RU" sz="2900" dirty="0">
                <a:latin typeface="Times New Roman" pitchFamily="18" charset="0"/>
                <a:cs typeface="Times New Roman" pitchFamily="18" charset="0"/>
              </a:rPr>
              <a:t>6) разработка и утверждение образовательных программ образовательной организации</a:t>
            </a:r>
            <a:r>
              <a:rPr lang="ru-RU" sz="2900" dirty="0" smtClean="0">
                <a:latin typeface="Times New Roman" pitchFamily="18" charset="0"/>
                <a:cs typeface="Times New Roman" pitchFamily="18" charset="0"/>
              </a:rPr>
              <a:t>;</a:t>
            </a:r>
            <a:endParaRPr lang="en-US" sz="2900" dirty="0" smtClean="0">
              <a:latin typeface="Times New Roman" pitchFamily="18" charset="0"/>
              <a:cs typeface="Times New Roman" pitchFamily="18" charset="0"/>
            </a:endParaRPr>
          </a:p>
          <a:p>
            <a:pPr algn="just"/>
            <a:endParaRPr lang="ru-RU" sz="2900" dirty="0">
              <a:latin typeface="Times New Roman" pitchFamily="18" charset="0"/>
              <a:cs typeface="Times New Roman" pitchFamily="18" charset="0"/>
            </a:endParaRPr>
          </a:p>
          <a:p>
            <a:pPr algn="just"/>
            <a:r>
              <a:rPr lang="ru-RU" sz="2900" dirty="0">
                <a:latin typeface="Times New Roman" pitchFamily="18" charset="0"/>
                <a:cs typeface="Times New Roman" pitchFamily="18" charset="0"/>
              </a:rPr>
              <a:t>7) разработка и утверждение по согласованию с учредителем программы развития образовательной организации, если иное не установлено настоящим Федеральным законом</a:t>
            </a:r>
            <a:r>
              <a:rPr lang="ru-RU" sz="2900" dirty="0" smtClean="0">
                <a:latin typeface="Times New Roman" pitchFamily="18" charset="0"/>
                <a:cs typeface="Times New Roman" pitchFamily="18" charset="0"/>
              </a:rPr>
              <a:t>;</a:t>
            </a:r>
            <a:endParaRPr lang="en-US" sz="2900" dirty="0" smtClean="0">
              <a:latin typeface="Times New Roman" pitchFamily="18" charset="0"/>
              <a:cs typeface="Times New Roman" pitchFamily="18" charset="0"/>
            </a:endParaRPr>
          </a:p>
          <a:p>
            <a:pPr algn="just"/>
            <a:endParaRPr lang="ru-RU" sz="2900" dirty="0">
              <a:latin typeface="Times New Roman" pitchFamily="18" charset="0"/>
              <a:cs typeface="Times New Roman" pitchFamily="18" charset="0"/>
            </a:endParaRPr>
          </a:p>
          <a:p>
            <a:pPr algn="just"/>
            <a:r>
              <a:rPr lang="ru-RU" sz="2900" dirty="0">
                <a:latin typeface="Times New Roman" pitchFamily="18" charset="0"/>
                <a:cs typeface="Times New Roman" pitchFamily="18" charset="0"/>
              </a:rPr>
              <a:t>8) прием обучающихся в образовательную организацию</a:t>
            </a:r>
            <a:r>
              <a:rPr lang="ru-RU" sz="2900" dirty="0" smtClean="0">
                <a:latin typeface="Times New Roman" pitchFamily="18" charset="0"/>
                <a:cs typeface="Times New Roman" pitchFamily="18" charset="0"/>
              </a:rPr>
              <a:t>;</a:t>
            </a:r>
            <a:endParaRPr lang="en-US" sz="2900" dirty="0" smtClean="0">
              <a:latin typeface="Times New Roman" pitchFamily="18" charset="0"/>
              <a:cs typeface="Times New Roman" pitchFamily="18" charset="0"/>
            </a:endParaRPr>
          </a:p>
          <a:p>
            <a:pPr algn="just"/>
            <a:endParaRPr lang="ru-RU" sz="2900" dirty="0">
              <a:latin typeface="Times New Roman" pitchFamily="18" charset="0"/>
              <a:cs typeface="Times New Roman" pitchFamily="18" charset="0"/>
            </a:endParaRPr>
          </a:p>
          <a:p>
            <a:pPr algn="just"/>
            <a:r>
              <a:rPr lang="ru-RU" sz="2900" dirty="0">
                <a:latin typeface="Times New Roman" pitchFamily="18" charset="0"/>
                <a:cs typeface="Times New Roman" pitchFamily="18" charset="0"/>
              </a:rPr>
              <a:t>9) определение списка учебников в соответствии с утвержденным федеральным </a:t>
            </a:r>
            <a:r>
              <a:rPr lang="ru-RU" sz="2900" dirty="0">
                <a:latin typeface="Times New Roman" pitchFamily="18" charset="0"/>
                <a:cs typeface="Times New Roman" pitchFamily="18" charset="0"/>
                <a:hlinkClick r:id="rId2"/>
              </a:rPr>
              <a:t>перечнем</a:t>
            </a:r>
            <a:r>
              <a:rPr lang="ru-RU" sz="2900" dirty="0">
                <a:latin typeface="Times New Roman" pitchFamily="18" charset="0"/>
                <a:cs typeface="Times New Roman" pitchFamily="18" charset="0"/>
              </a:rPr>
              <a:t> учебников, рекомендованных к использованию при реализации имеющих государственную аккредитацию образовательных программ начального общего, основного общего, среднего общего образования организациями, осуществляющими образовательную деятельность, а также учебных пособий, допущенных к использованию при реализации указанных образовательных программ такими организациями</a:t>
            </a:r>
            <a:r>
              <a:rPr lang="ru-RU" sz="2900" dirty="0" smtClean="0">
                <a:latin typeface="Times New Roman" pitchFamily="18" charset="0"/>
                <a:cs typeface="Times New Roman" pitchFamily="18" charset="0"/>
              </a:rPr>
              <a:t>;</a:t>
            </a:r>
            <a:endParaRPr lang="en-US" sz="2900" dirty="0" smtClean="0">
              <a:latin typeface="Times New Roman" pitchFamily="18" charset="0"/>
              <a:cs typeface="Times New Roman" pitchFamily="18" charset="0"/>
            </a:endParaRPr>
          </a:p>
          <a:p>
            <a:pPr algn="just"/>
            <a:endParaRPr lang="ru-RU" sz="2900" dirty="0">
              <a:latin typeface="Times New Roman" pitchFamily="18" charset="0"/>
              <a:cs typeface="Times New Roman" pitchFamily="18" charset="0"/>
            </a:endParaRPr>
          </a:p>
          <a:p>
            <a:pPr algn="just"/>
            <a:r>
              <a:rPr lang="ru-RU" sz="2900" dirty="0">
                <a:latin typeface="Times New Roman" pitchFamily="18" charset="0"/>
                <a:cs typeface="Times New Roman" pitchFamily="18" charset="0"/>
              </a:rPr>
              <a:t>10) осуществление текущего контроля успеваемости и промежуточной аттестации обучающихся, установление их форм, периодичности и порядка проведения;</a:t>
            </a:r>
          </a:p>
          <a:p>
            <a:pPr algn="just"/>
            <a:r>
              <a:rPr lang="ru-RU" sz="2900" dirty="0">
                <a:latin typeface="Times New Roman" pitchFamily="18" charset="0"/>
                <a:cs typeface="Times New Roman" pitchFamily="18" charset="0"/>
              </a:rPr>
              <a:t>10.1) поощрение обучающихся в соответствии с установленными образовательной организацией видами и условиями поощрения за успехи в учебной, физкультурной, спортивной, общественной, научной, научно-технической, творческой, экспериментальной и инновационной деятельности, если иное не установлено настоящим Федеральным законом;</a:t>
            </a:r>
          </a:p>
          <a:p>
            <a:pPr algn="just"/>
            <a:r>
              <a:rPr lang="ru-RU" sz="2900" dirty="0">
                <a:latin typeface="Times New Roman" pitchFamily="18" charset="0"/>
                <a:cs typeface="Times New Roman" pitchFamily="18" charset="0"/>
              </a:rPr>
              <a:t>(п. 10.1 введен Федеральным </a:t>
            </a:r>
            <a:r>
              <a:rPr lang="ru-RU" sz="2900" dirty="0">
                <a:latin typeface="Times New Roman" pitchFamily="18" charset="0"/>
                <a:cs typeface="Times New Roman" pitchFamily="18" charset="0"/>
                <a:hlinkClick r:id="rId3"/>
              </a:rPr>
              <a:t>законом</a:t>
            </a:r>
            <a:r>
              <a:rPr lang="ru-RU" sz="2900" dirty="0">
                <a:latin typeface="Times New Roman" pitchFamily="18" charset="0"/>
                <a:cs typeface="Times New Roman" pitchFamily="18" charset="0"/>
              </a:rPr>
              <a:t> от 27.05.2014 N 135-ФЗ)</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764704"/>
            <a:ext cx="7416824" cy="5328592"/>
          </a:xfrm>
        </p:spPr>
        <p:txBody>
          <a:bodyPr>
            <a:normAutofit fontScale="55000" lnSpcReduction="20000"/>
          </a:bodyPr>
          <a:lstStyle/>
          <a:p>
            <a:pPr algn="just"/>
            <a:r>
              <a:rPr lang="ru-RU" sz="2500" dirty="0">
                <a:latin typeface="Times New Roman" pitchFamily="18" charset="0"/>
                <a:cs typeface="Times New Roman" pitchFamily="18" charset="0"/>
              </a:rPr>
              <a:t>11) индивидуальный учет результатов освоения обучающимися образовательных программ и поощрений обучающихся, а также хранение в архивах информации об этих результатах и поощрениях на бумажных и (или) электронных носителях;</a:t>
            </a:r>
          </a:p>
          <a:p>
            <a:pPr algn="just"/>
            <a:r>
              <a:rPr lang="ru-RU" sz="2500" dirty="0">
                <a:latin typeface="Times New Roman" pitchFamily="18" charset="0"/>
                <a:cs typeface="Times New Roman" pitchFamily="18" charset="0"/>
              </a:rPr>
              <a:t>(в ред. Федерального </a:t>
            </a:r>
            <a:r>
              <a:rPr lang="ru-RU" sz="2500" dirty="0">
                <a:latin typeface="Times New Roman" pitchFamily="18" charset="0"/>
                <a:cs typeface="Times New Roman" pitchFamily="18" charset="0"/>
                <a:hlinkClick r:id="rId2"/>
              </a:rPr>
              <a:t>закона</a:t>
            </a:r>
            <a:r>
              <a:rPr lang="ru-RU" sz="2500" dirty="0">
                <a:latin typeface="Times New Roman" pitchFamily="18" charset="0"/>
                <a:cs typeface="Times New Roman" pitchFamily="18" charset="0"/>
              </a:rPr>
              <a:t> от 27.05.2014 N 135-ФЗ)</a:t>
            </a:r>
          </a:p>
          <a:p>
            <a:pPr algn="just"/>
            <a:r>
              <a:rPr lang="ru-RU" sz="2500" dirty="0">
                <a:latin typeface="Times New Roman" pitchFamily="18" charset="0"/>
                <a:cs typeface="Times New Roman" pitchFamily="18" charset="0"/>
              </a:rPr>
              <a:t>(см. текст в предыдущей редакции)</a:t>
            </a:r>
          </a:p>
          <a:p>
            <a:pPr algn="just"/>
            <a:r>
              <a:rPr lang="ru-RU" sz="2500" dirty="0">
                <a:latin typeface="Times New Roman" pitchFamily="18" charset="0"/>
                <a:cs typeface="Times New Roman" pitchFamily="18" charset="0"/>
              </a:rPr>
              <a:t>12) использование и совершенствование методов обучения и воспитания, образовательных технологий, электронного обучения;</a:t>
            </a:r>
          </a:p>
          <a:p>
            <a:pPr algn="just"/>
            <a:r>
              <a:rPr lang="ru-RU" sz="2500" dirty="0">
                <a:latin typeface="Times New Roman" pitchFamily="18" charset="0"/>
                <a:cs typeface="Times New Roman" pitchFamily="18" charset="0"/>
              </a:rPr>
              <a:t>13) проведение </a:t>
            </a:r>
            <a:r>
              <a:rPr lang="ru-RU" sz="2500" dirty="0" err="1">
                <a:latin typeface="Times New Roman" pitchFamily="18" charset="0"/>
                <a:cs typeface="Times New Roman" pitchFamily="18" charset="0"/>
              </a:rPr>
              <a:t>самообследования</a:t>
            </a:r>
            <a:r>
              <a:rPr lang="ru-RU" sz="2500" dirty="0">
                <a:latin typeface="Times New Roman" pitchFamily="18" charset="0"/>
                <a:cs typeface="Times New Roman" pitchFamily="18" charset="0"/>
              </a:rPr>
              <a:t>, обеспечение функционирования внутренней системы оценки качества образования;</a:t>
            </a:r>
          </a:p>
          <a:p>
            <a:pPr algn="just"/>
            <a:r>
              <a:rPr lang="ru-RU" sz="2500" dirty="0">
                <a:latin typeface="Times New Roman" pitchFamily="18" charset="0"/>
                <a:cs typeface="Times New Roman" pitchFamily="18" charset="0"/>
              </a:rPr>
              <a:t>14) обеспечение в образовательной организации, имеющей интернат, необходимых условий содержания обучающихся;</a:t>
            </a:r>
          </a:p>
          <a:p>
            <a:pPr algn="just"/>
            <a:r>
              <a:rPr lang="ru-RU" sz="2500" dirty="0">
                <a:latin typeface="Times New Roman" pitchFamily="18" charset="0"/>
                <a:cs typeface="Times New Roman" pitchFamily="18" charset="0"/>
              </a:rPr>
              <a:t>15) создание необходимых условий для охраны и укрепления здоровья, организации питания обучающихся и работников образовательной организации;</a:t>
            </a:r>
          </a:p>
          <a:p>
            <a:pPr algn="just"/>
            <a:r>
              <a:rPr lang="ru-RU" sz="2500" dirty="0">
                <a:latin typeface="Times New Roman" pitchFamily="18" charset="0"/>
                <a:cs typeface="Times New Roman" pitchFamily="18" charset="0"/>
              </a:rPr>
              <a:t>15.1) организация социально-психологического тестирования обучающихся в целях раннего выявления незаконного потребления наркотических средств и психотропных веществ. </a:t>
            </a:r>
            <a:r>
              <a:rPr lang="ru-RU" sz="2500" dirty="0">
                <a:latin typeface="Times New Roman" pitchFamily="18" charset="0"/>
                <a:cs typeface="Times New Roman" pitchFamily="18" charset="0"/>
                <a:hlinkClick r:id="rId3"/>
              </a:rPr>
              <a:t>Порядок</a:t>
            </a:r>
            <a:r>
              <a:rPr lang="ru-RU" sz="2500" dirty="0">
                <a:latin typeface="Times New Roman" pitchFamily="18" charset="0"/>
                <a:cs typeface="Times New Roman" pitchFamily="18" charset="0"/>
              </a:rPr>
              <a:t> организации социально-психологического тестирования обучающихся в общеобразовательных организациях и профессиональных образовательных организациях устанавливается федеральным органом исполнительной власти, осуществляющим функции по выработке и реализации государственной политики и нормативно-правовому регулированию в сфере общего образования. </a:t>
            </a:r>
            <a:r>
              <a:rPr lang="ru-RU" sz="2500" dirty="0">
                <a:latin typeface="Times New Roman" pitchFamily="18" charset="0"/>
                <a:cs typeface="Times New Roman" pitchFamily="18" charset="0"/>
                <a:hlinkClick r:id="rId3"/>
              </a:rPr>
              <a:t>Порядок</a:t>
            </a:r>
            <a:r>
              <a:rPr lang="ru-RU" sz="2500" dirty="0">
                <a:latin typeface="Times New Roman" pitchFamily="18" charset="0"/>
                <a:cs typeface="Times New Roman" pitchFamily="18" charset="0"/>
              </a:rPr>
              <a:t> организации социально-психологического тестирования обучающихся в образовательных организациях высшего образования устанавливается федеральным органом исполнительной власти, осуществляющим функции по выработке и реализации государственной политики и нормативно-правовому регулированию в сфере высшего образования;</a:t>
            </a:r>
          </a:p>
          <a:p>
            <a:pPr algn="just"/>
            <a:r>
              <a:rPr lang="ru-RU" sz="2500" dirty="0">
                <a:latin typeface="Times New Roman" pitchFamily="18" charset="0"/>
                <a:cs typeface="Times New Roman" pitchFamily="18" charset="0"/>
              </a:rPr>
              <a:t>(п. 15.1 в ред. Федерального </a:t>
            </a:r>
            <a:r>
              <a:rPr lang="ru-RU" sz="2500" dirty="0">
                <a:latin typeface="Times New Roman" pitchFamily="18" charset="0"/>
                <a:cs typeface="Times New Roman" pitchFamily="18" charset="0"/>
                <a:hlinkClick r:id="rId4"/>
              </a:rPr>
              <a:t>закона</a:t>
            </a:r>
            <a:r>
              <a:rPr lang="ru-RU" sz="2500" dirty="0">
                <a:latin typeface="Times New Roman" pitchFamily="18" charset="0"/>
                <a:cs typeface="Times New Roman" pitchFamily="18" charset="0"/>
              </a:rPr>
              <a:t> от 26.07.2019 N 232-ФЗ)</a:t>
            </a:r>
          </a:p>
          <a:p>
            <a:pPr algn="just"/>
            <a:r>
              <a:rPr lang="ru-RU" sz="2500" dirty="0">
                <a:latin typeface="Times New Roman" pitchFamily="18" charset="0"/>
                <a:cs typeface="Times New Roman" pitchFamily="18" charset="0"/>
              </a:rPr>
              <a:t>(см. текст в предыдущей редакции)</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332656"/>
            <a:ext cx="7704856" cy="5904656"/>
          </a:xfrm>
        </p:spPr>
        <p:txBody>
          <a:bodyPr>
            <a:normAutofit fontScale="92500" lnSpcReduction="20000"/>
          </a:bodyPr>
          <a:lstStyle/>
          <a:p>
            <a:pPr algn="just"/>
            <a:r>
              <a:rPr lang="ru-RU" sz="2100" dirty="0">
                <a:latin typeface="Times New Roman" pitchFamily="18" charset="0"/>
                <a:cs typeface="Times New Roman" pitchFamily="18" charset="0"/>
              </a:rPr>
              <a:t>16) создание условий для занятия обучающимися физической культурой и спортом;</a:t>
            </a:r>
          </a:p>
          <a:p>
            <a:pPr algn="just"/>
            <a:r>
              <a:rPr lang="ru-RU" sz="2100" dirty="0">
                <a:latin typeface="Times New Roman" pitchFamily="18" charset="0"/>
                <a:cs typeface="Times New Roman" pitchFamily="18" charset="0"/>
              </a:rPr>
              <a:t>17) приобретение или изготовление бланков документов об образовании и (или) о квалификации, медалей "За особые успехи в учении";</a:t>
            </a:r>
          </a:p>
          <a:p>
            <a:pPr algn="just"/>
            <a:r>
              <a:rPr lang="ru-RU" sz="2100" dirty="0">
                <a:latin typeface="Times New Roman" pitchFamily="18" charset="0"/>
                <a:cs typeface="Times New Roman" pitchFamily="18" charset="0"/>
              </a:rPr>
              <a:t>(в ред. Федерального </a:t>
            </a:r>
            <a:r>
              <a:rPr lang="ru-RU" sz="2100" dirty="0">
                <a:latin typeface="Times New Roman" pitchFamily="18" charset="0"/>
                <a:cs typeface="Times New Roman" pitchFamily="18" charset="0"/>
                <a:hlinkClick r:id="rId2"/>
              </a:rPr>
              <a:t>закона</a:t>
            </a:r>
            <a:r>
              <a:rPr lang="ru-RU" sz="2100" dirty="0">
                <a:latin typeface="Times New Roman" pitchFamily="18" charset="0"/>
                <a:cs typeface="Times New Roman" pitchFamily="18" charset="0"/>
              </a:rPr>
              <a:t> от 27.05.2014 N 135-ФЗ)</a:t>
            </a:r>
          </a:p>
          <a:p>
            <a:pPr algn="just"/>
            <a:r>
              <a:rPr lang="ru-RU" sz="2100" dirty="0">
                <a:latin typeface="Times New Roman" pitchFamily="18" charset="0"/>
                <a:cs typeface="Times New Roman" pitchFamily="18" charset="0"/>
              </a:rPr>
              <a:t>(см. текст в предыдущей редакции)</a:t>
            </a:r>
          </a:p>
          <a:p>
            <a:pPr algn="just"/>
            <a:r>
              <a:rPr lang="ru-RU" sz="2100" dirty="0">
                <a:latin typeface="Times New Roman" pitchFamily="18" charset="0"/>
                <a:cs typeface="Times New Roman" pitchFamily="18" charset="0"/>
              </a:rPr>
              <a:t>18) утратил силу. - Федеральный </a:t>
            </a:r>
            <a:r>
              <a:rPr lang="ru-RU" sz="2100" dirty="0">
                <a:latin typeface="Times New Roman" pitchFamily="18" charset="0"/>
                <a:cs typeface="Times New Roman" pitchFamily="18" charset="0"/>
                <a:hlinkClick r:id="rId3"/>
              </a:rPr>
              <a:t>закон</a:t>
            </a:r>
            <a:r>
              <a:rPr lang="ru-RU" sz="2100" dirty="0">
                <a:latin typeface="Times New Roman" pitchFamily="18" charset="0"/>
                <a:cs typeface="Times New Roman" pitchFamily="18" charset="0"/>
              </a:rPr>
              <a:t> от 04.06.2014 N 148-ФЗ;</a:t>
            </a:r>
          </a:p>
          <a:p>
            <a:pPr algn="just"/>
            <a:r>
              <a:rPr lang="ru-RU" sz="2100" dirty="0">
                <a:latin typeface="Times New Roman" pitchFamily="18" charset="0"/>
                <a:cs typeface="Times New Roman" pitchFamily="18" charset="0"/>
              </a:rPr>
              <a:t>(см. текст в предыдущей редакции)</a:t>
            </a:r>
          </a:p>
          <a:p>
            <a:pPr algn="just"/>
            <a:r>
              <a:rPr lang="ru-RU" sz="2100" dirty="0">
                <a:latin typeface="Times New Roman" pitchFamily="18" charset="0"/>
                <a:cs typeface="Times New Roman" pitchFamily="18" charset="0"/>
              </a:rPr>
              <a:t>19) содействие деятельности общественных объединений обучающихся, родителей (законных представителей) несовершеннолетних обучающихся, осуществляемой в образовательной организации и не запрещенной законодательством Российской Федерации;</a:t>
            </a:r>
          </a:p>
          <a:p>
            <a:pPr algn="just"/>
            <a:r>
              <a:rPr lang="ru-RU" sz="2100" dirty="0">
                <a:latin typeface="Times New Roman" pitchFamily="18" charset="0"/>
                <a:cs typeface="Times New Roman" pitchFamily="18" charset="0"/>
              </a:rPr>
              <a:t>20) организация научно-методической работы, в том числе организация и проведение научных и методических конференций, семинаров;</a:t>
            </a:r>
          </a:p>
          <a:p>
            <a:pPr algn="just"/>
            <a:r>
              <a:rPr lang="ru-RU" sz="2100" dirty="0">
                <a:latin typeface="Times New Roman" pitchFamily="18" charset="0"/>
                <a:cs typeface="Times New Roman" pitchFamily="18" charset="0"/>
              </a:rPr>
              <a:t>21) обеспечение создания и ведения официального сайта образовательной организации в сети "Интернет";</a:t>
            </a:r>
          </a:p>
          <a:p>
            <a:pPr algn="just"/>
            <a:r>
              <a:rPr lang="ru-RU" sz="2100" dirty="0">
                <a:latin typeface="Times New Roman" pitchFamily="18" charset="0"/>
                <a:cs typeface="Times New Roman" pitchFamily="18" charset="0"/>
              </a:rPr>
              <a:t>22) иные вопросы в соответствии с законодательством Российской Федерации.</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1196752"/>
            <a:ext cx="6777317" cy="5112568"/>
          </a:xfrm>
        </p:spPr>
        <p:txBody>
          <a:bodyPr>
            <a:noAutofit/>
          </a:bodyPr>
          <a:lstStyle/>
          <a:p>
            <a:pPr marL="68580" indent="0" algn="just">
              <a:lnSpc>
                <a:spcPct val="170000"/>
              </a:lnSpc>
              <a:buNone/>
            </a:pPr>
            <a:r>
              <a:rPr lang="ru-RU" sz="1600" dirty="0">
                <a:latin typeface="Times New Roman" pitchFamily="18" charset="0"/>
                <a:cs typeface="Times New Roman" pitchFamily="18" charset="0"/>
              </a:rPr>
              <a:t>До недавнего времени в образовательной практике использовалась лишь внутренняя оценка качества образования. Желание руководителей иметь внешнюю оценку уровня образовательных достижений стало основанием обязательности введения ГИА в виде ОГЭ и ЕГЭ для всех выпускников школ.</a:t>
            </a:r>
          </a:p>
          <a:p>
            <a:pPr marL="68580" indent="0" algn="just">
              <a:lnSpc>
                <a:spcPct val="170000"/>
              </a:lnSpc>
              <a:buNone/>
            </a:pPr>
            <a:r>
              <a:rPr lang="ru-RU" sz="1600" dirty="0">
                <a:latin typeface="Times New Roman" pitchFamily="18" charset="0"/>
                <a:cs typeface="Times New Roman" pitchFamily="18" charset="0"/>
              </a:rPr>
              <a:t>ГИА является очень важным элементом системы оценки качества образования, однако, он не дает исчерпывающей информации для управления качеством образования.</a:t>
            </a:r>
          </a:p>
          <a:p>
            <a:pPr marL="68580" indent="0" algn="just">
              <a:lnSpc>
                <a:spcPct val="170000"/>
              </a:lnSpc>
              <a:buNone/>
            </a:pPr>
            <a:r>
              <a:rPr lang="ru-RU" sz="1600" dirty="0">
                <a:latin typeface="Times New Roman" pitchFamily="18" charset="0"/>
                <a:cs typeface="Times New Roman" pitchFamily="18" charset="0"/>
              </a:rPr>
              <a:t>Кроме того, качество образования не тождественно качеству </a:t>
            </a:r>
            <a:r>
              <a:rPr lang="ru-RU" sz="1600" dirty="0" err="1">
                <a:latin typeface="Times New Roman" pitchFamily="18" charset="0"/>
                <a:cs typeface="Times New Roman" pitchFamily="18" charset="0"/>
              </a:rPr>
              <a:t>обученности</a:t>
            </a:r>
            <a:r>
              <a:rPr lang="ru-RU" sz="1600" dirty="0">
                <a:latin typeface="Times New Roman" pitchFamily="18" charset="0"/>
                <a:cs typeface="Times New Roman" pitchFamily="18" charset="0"/>
              </a:rPr>
              <a:t>. </a:t>
            </a:r>
            <a:r>
              <a:rPr lang="ru-RU" sz="1600" b="1" dirty="0">
                <a:latin typeface="Times New Roman" pitchFamily="18" charset="0"/>
                <a:cs typeface="Times New Roman" pitchFamily="18" charset="0"/>
              </a:rPr>
              <a:t>Оценка качества образования подразумевает не только оценку качества образовательных достижений обучающихся, но и оценку качества образовательного процесса. </a:t>
            </a:r>
          </a:p>
        </p:txBody>
      </p:sp>
    </p:spTree>
    <p:extLst>
      <p:ext uri="{BB962C8B-B14F-4D97-AF65-F5344CB8AC3E}">
        <p14:creationId xmlns:p14="http://schemas.microsoft.com/office/powerpoint/2010/main" val="3428669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764704"/>
            <a:ext cx="6777317" cy="5067925"/>
          </a:xfrm>
        </p:spPr>
        <p:txBody>
          <a:bodyPr>
            <a:normAutofit/>
          </a:bodyPr>
          <a:lstStyle/>
          <a:p>
            <a:pPr marL="68580" indent="0" algn="just">
              <a:lnSpc>
                <a:spcPct val="150000"/>
              </a:lnSpc>
              <a:buNone/>
            </a:pPr>
            <a:r>
              <a:rPr lang="ru-RU" sz="1900" dirty="0">
                <a:latin typeface="Times New Roman" pitchFamily="18" charset="0"/>
                <a:cs typeface="Times New Roman" pitchFamily="18" charset="0"/>
              </a:rPr>
              <a:t>Действительно, для того, чтобы понять, насколько эффективна работа того или иного образовательного учреждения, важно, с одной стороны, посмотреть уровень образования в этой школе (причем за несколько лет), а с другой стороны – иметь представление о контингенте учащихся, условиях в которых она функционирует, где располагается, кадровом потенциале, материально-техническом обеспечении и пр. Качество образования становится ведущей темой современной образовательной политики</a:t>
            </a:r>
            <a:r>
              <a:rPr lang="ru-RU" dirty="0"/>
              <a:t>.</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836712"/>
            <a:ext cx="6777317" cy="5472608"/>
          </a:xfrm>
        </p:spPr>
        <p:txBody>
          <a:bodyPr>
            <a:normAutofit fontScale="70000" lnSpcReduction="20000"/>
          </a:bodyPr>
          <a:lstStyle/>
          <a:p>
            <a:pPr marL="68580" indent="0">
              <a:buNone/>
            </a:pPr>
            <a:r>
              <a:rPr lang="ru-RU" dirty="0"/>
              <a:t> </a:t>
            </a:r>
          </a:p>
          <a:p>
            <a:pPr lvl="0" algn="just">
              <a:lnSpc>
                <a:spcPct val="160000"/>
              </a:lnSpc>
            </a:pPr>
            <a:r>
              <a:rPr lang="ru-RU" sz="2600" b="1" i="1" dirty="0">
                <a:latin typeface="Times New Roman" pitchFamily="18" charset="0"/>
                <a:cs typeface="Times New Roman" pitchFamily="18" charset="0"/>
              </a:rPr>
              <a:t>качество образования</a:t>
            </a:r>
            <a:r>
              <a:rPr lang="ru-RU" sz="2600" b="1" dirty="0">
                <a:latin typeface="Times New Roman" pitchFamily="18" charset="0"/>
                <a:cs typeface="Times New Roman" pitchFamily="18" charset="0"/>
              </a:rPr>
              <a:t> </a:t>
            </a:r>
            <a:r>
              <a:rPr lang="ru-RU" sz="2600" dirty="0">
                <a:latin typeface="Times New Roman" pitchFamily="18" charset="0"/>
                <a:cs typeface="Times New Roman" pitchFamily="18" charset="0"/>
              </a:rPr>
              <a:t>- комплексная характеристика, отражающая диапазон и уровень образовательных услуг, предоставляемых населению (различного возраста, пола, физического и психического состояния) системой начального, общего, профессионального и дополнительного образования в соответствии с интересами личности, общества и государства</a:t>
            </a:r>
          </a:p>
          <a:p>
            <a:pPr lvl="0" algn="just">
              <a:lnSpc>
                <a:spcPct val="160000"/>
              </a:lnSpc>
            </a:pPr>
            <a:r>
              <a:rPr lang="ru-RU" sz="2600" b="1" i="1" dirty="0">
                <a:latin typeface="Times New Roman" pitchFamily="18" charset="0"/>
                <a:cs typeface="Times New Roman" pitchFamily="18" charset="0"/>
              </a:rPr>
              <a:t>оценка качества образования</a:t>
            </a:r>
            <a:r>
              <a:rPr lang="ru-RU" sz="2600" b="1" dirty="0">
                <a:latin typeface="Times New Roman" pitchFamily="18" charset="0"/>
                <a:cs typeface="Times New Roman" pitchFamily="18" charset="0"/>
              </a:rPr>
              <a:t> </a:t>
            </a:r>
            <a:r>
              <a:rPr lang="ru-RU" sz="2600" dirty="0">
                <a:latin typeface="Times New Roman" pitchFamily="18" charset="0"/>
                <a:cs typeface="Times New Roman" pitchFamily="18" charset="0"/>
              </a:rPr>
              <a:t>- процесс, в результате которого определяется степень соответствия измеряемых образовательных результатов, условий их обеспечения эталону как общепризнанной зафиксированной в нормативных правовых документах системе требований к качеству образования.</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476672"/>
            <a:ext cx="6777317" cy="5976664"/>
          </a:xfrm>
        </p:spPr>
        <p:txBody>
          <a:bodyPr>
            <a:normAutofit/>
          </a:bodyPr>
          <a:lstStyle/>
          <a:p>
            <a:pPr marL="68580" indent="0" algn="just">
              <a:lnSpc>
                <a:spcPct val="150000"/>
              </a:lnSpc>
              <a:buNone/>
            </a:pPr>
            <a:r>
              <a:rPr lang="ru-RU" sz="1800" dirty="0">
                <a:latin typeface="Times New Roman" pitchFamily="18" charset="0"/>
                <a:cs typeface="Times New Roman" pitchFamily="18" charset="0"/>
              </a:rPr>
              <a:t>В соответствии с государственной программой «Развитие образования на 2013–2020 гг.», утв. постановлением Правительства РФ от 15 апреля 2014 г. </a:t>
            </a:r>
            <a:r>
              <a:rPr lang="ru-RU" sz="1800" u="sng" dirty="0">
                <a:latin typeface="Times New Roman" pitchFamily="18" charset="0"/>
                <a:cs typeface="Times New Roman" pitchFamily="18" charset="0"/>
                <a:hlinkClick r:id="rId2"/>
              </a:rPr>
              <a:t>№ 295</a:t>
            </a:r>
            <a:r>
              <a:rPr lang="ru-RU" sz="1800" dirty="0">
                <a:latin typeface="Times New Roman" pitchFamily="18" charset="0"/>
                <a:cs typeface="Times New Roman" pitchFamily="18" charset="0"/>
              </a:rPr>
              <a:t> (подпрограмма 3 "Развитие системы оценки качества образования и информационной прозрачности системы образования") одной из приоритетных задач в сфере оценки качества образования названо формирование унифицированной системы статистики образования на основе международных стандартов.</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908720"/>
            <a:ext cx="6777317" cy="4923909"/>
          </a:xfrm>
        </p:spPr>
        <p:txBody>
          <a:bodyPr>
            <a:noAutofit/>
          </a:bodyPr>
          <a:lstStyle/>
          <a:p>
            <a:pPr marL="68580" indent="0" algn="just">
              <a:lnSpc>
                <a:spcPct val="170000"/>
              </a:lnSpc>
              <a:buNone/>
            </a:pPr>
            <a:r>
              <a:rPr lang="ru-RU" sz="1600" dirty="0">
                <a:latin typeface="Times New Roman" pitchFamily="18" charset="0"/>
                <a:cs typeface="Times New Roman" pitchFamily="18" charset="0"/>
              </a:rPr>
              <a:t>При определении цели реализации государственной программы «Развитие образования на 2013–2020 гг.» отмечено, что важнейшим институциональным компонентом системы образования Российской Федерации должна стать общероссийская система оценки качества образования, включающая, среди других показателей, участие Российской Федерации в международных сопоставительных исследованиях качества результатов образования</a:t>
            </a:r>
          </a:p>
          <a:p>
            <a:pPr marL="68580" indent="0" algn="just">
              <a:lnSpc>
                <a:spcPct val="170000"/>
              </a:lnSpc>
              <a:buNone/>
            </a:pPr>
            <a:r>
              <a:rPr lang="ru-RU" sz="1600" dirty="0">
                <a:latin typeface="Times New Roman" pitchFamily="18" charset="0"/>
                <a:cs typeface="Times New Roman" pitchFamily="18" charset="0"/>
              </a:rPr>
              <a:t>Среди ожидаемых результатов к 2020 г. указано увеличение числа международных сопоставительных исследований качества образования, в которых Россия участвует на регулярной основе, – до 7 международных исследований.</a:t>
            </a:r>
          </a:p>
          <a:p>
            <a:endParaRPr lang="ru-RU" sz="1600" dirty="0"/>
          </a:p>
        </p:txBody>
      </p:sp>
    </p:spTree>
    <p:extLst>
      <p:ext uri="{BB962C8B-B14F-4D97-AF65-F5344CB8AC3E}">
        <p14:creationId xmlns:p14="http://schemas.microsoft.com/office/powerpoint/2010/main" val="3428669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7584" y="1196752"/>
            <a:ext cx="7128792" cy="4635877"/>
          </a:xfrm>
        </p:spPr>
        <p:txBody>
          <a:bodyPr>
            <a:normAutofit fontScale="92500"/>
          </a:bodyPr>
          <a:lstStyle/>
          <a:p>
            <a:pPr marL="68580" indent="0" algn="just">
              <a:lnSpc>
                <a:spcPct val="150000"/>
              </a:lnSpc>
              <a:buNone/>
            </a:pPr>
            <a:r>
              <a:rPr lang="ru-RU" dirty="0">
                <a:latin typeface="Times New Roman" pitchFamily="18" charset="0"/>
                <a:cs typeface="Times New Roman" pitchFamily="18" charset="0"/>
              </a:rPr>
              <a:t>Понятие </a:t>
            </a:r>
            <a:r>
              <a:rPr lang="ru-RU" b="1" dirty="0">
                <a:latin typeface="Times New Roman" pitchFamily="18" charset="0"/>
                <a:cs typeface="Times New Roman" pitchFamily="18" charset="0"/>
              </a:rPr>
              <a:t>«качество образования» </a:t>
            </a:r>
            <a:r>
              <a:rPr lang="ru-RU" dirty="0">
                <a:latin typeface="Times New Roman" pitchFamily="18" charset="0"/>
                <a:cs typeface="Times New Roman" pitchFamily="18" charset="0"/>
              </a:rPr>
              <a:t>в начале 90-х годов ХХ века впервые в России появилось в Законе «Об образовании» (1992 и 1996 гг.) в статье о государственном контроле за качеством образования, что породило большое количество различных практик такого контроля, инициировало разработки соответствующих теоретических концепций, превратившись в основной фактор устойчивого возрастания интереса ученых к данной проблеме.</a:t>
            </a:r>
          </a:p>
          <a:p>
            <a:endParaRPr lang="ru-RU" dirty="0"/>
          </a:p>
        </p:txBody>
      </p:sp>
    </p:spTree>
    <p:extLst>
      <p:ext uri="{BB962C8B-B14F-4D97-AF65-F5344CB8AC3E}">
        <p14:creationId xmlns:p14="http://schemas.microsoft.com/office/powerpoint/2010/main" val="22617458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476672"/>
            <a:ext cx="6777317" cy="5760640"/>
          </a:xfrm>
        </p:spPr>
        <p:txBody>
          <a:bodyPr>
            <a:normAutofit fontScale="55000" lnSpcReduction="20000"/>
          </a:bodyPr>
          <a:lstStyle/>
          <a:p>
            <a:pPr marL="68580" indent="0" algn="just">
              <a:lnSpc>
                <a:spcPct val="170000"/>
              </a:lnSpc>
              <a:buNone/>
            </a:pPr>
            <a:r>
              <a:rPr lang="ru-RU" sz="2900" dirty="0">
                <a:latin typeface="Times New Roman" pitchFamily="18" charset="0"/>
                <a:cs typeface="Times New Roman" pitchFamily="18" charset="0"/>
              </a:rPr>
              <a:t>Начиная с 1988 г. Россия принимает активное участие практически во всех международных исследованиях качества общего образования, проводимых </a:t>
            </a:r>
            <a:r>
              <a:rPr lang="ru-RU" sz="2900" b="1" dirty="0">
                <a:latin typeface="Times New Roman" pitchFamily="18" charset="0"/>
                <a:cs typeface="Times New Roman" pitchFamily="18" charset="0"/>
              </a:rPr>
              <a:t>Международной ассоциацией по оценке образовательных достижений</a:t>
            </a:r>
            <a:r>
              <a:rPr lang="ru-RU" sz="2900" dirty="0">
                <a:latin typeface="Times New Roman" pitchFamily="18" charset="0"/>
                <a:cs typeface="Times New Roman" pitchFamily="18" charset="0"/>
              </a:rPr>
              <a:t> IEA (</a:t>
            </a:r>
            <a:r>
              <a:rPr lang="ru-RU" sz="2900" dirty="0" err="1">
                <a:latin typeface="Times New Roman" pitchFamily="18" charset="0"/>
                <a:cs typeface="Times New Roman" pitchFamily="18" charset="0"/>
              </a:rPr>
              <a:t>International</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Association</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for</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the</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Evaluation</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of</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Educational</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Achievement</a:t>
            </a:r>
            <a:r>
              <a:rPr lang="ru-RU" sz="2900" dirty="0">
                <a:latin typeface="Times New Roman" pitchFamily="18" charset="0"/>
                <a:cs typeface="Times New Roman" pitchFamily="18" charset="0"/>
              </a:rPr>
              <a:t>) и </a:t>
            </a:r>
            <a:r>
              <a:rPr lang="ru-RU" sz="2900" b="1" dirty="0">
                <a:latin typeface="Times New Roman" pitchFamily="18" charset="0"/>
                <a:cs typeface="Times New Roman" pitchFamily="18" charset="0"/>
              </a:rPr>
              <a:t>Организацией экономического сотрудничества и развития</a:t>
            </a:r>
            <a:r>
              <a:rPr lang="ru-RU" sz="2900" dirty="0">
                <a:latin typeface="Times New Roman" pitchFamily="18" charset="0"/>
                <a:cs typeface="Times New Roman" pitchFamily="18" charset="0"/>
              </a:rPr>
              <a:t> OECD (</a:t>
            </a:r>
            <a:r>
              <a:rPr lang="ru-RU" sz="2900" dirty="0" err="1">
                <a:latin typeface="Times New Roman" pitchFamily="18" charset="0"/>
                <a:cs typeface="Times New Roman" pitchFamily="18" charset="0"/>
              </a:rPr>
              <a:t>Organization</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for</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Econimic</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Co-operation</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and</a:t>
            </a:r>
            <a:r>
              <a:rPr lang="ru-RU" sz="2900" dirty="0">
                <a:latin typeface="Times New Roman" pitchFamily="18" charset="0"/>
                <a:cs typeface="Times New Roman" pitchFamily="18" charset="0"/>
              </a:rPr>
              <a:t> </a:t>
            </a:r>
            <a:r>
              <a:rPr lang="ru-RU" sz="2900" dirty="0" err="1">
                <a:latin typeface="Times New Roman" pitchFamily="18" charset="0"/>
                <a:cs typeface="Times New Roman" pitchFamily="18" charset="0"/>
              </a:rPr>
              <a:t>Development</a:t>
            </a:r>
            <a:r>
              <a:rPr lang="ru-RU" sz="2900" dirty="0">
                <a:latin typeface="Times New Roman" pitchFamily="18" charset="0"/>
                <a:cs typeface="Times New Roman" pitchFamily="18" charset="0"/>
              </a:rPr>
              <a:t>).</a:t>
            </a:r>
          </a:p>
          <a:p>
            <a:pPr marL="68580" indent="0" algn="just">
              <a:lnSpc>
                <a:spcPct val="170000"/>
              </a:lnSpc>
              <a:buNone/>
            </a:pPr>
            <a:r>
              <a:rPr lang="ru-RU" sz="2900" dirty="0">
                <a:latin typeface="Times New Roman" pitchFamily="18" charset="0"/>
                <a:cs typeface="Times New Roman" pitchFamily="18" charset="0"/>
              </a:rPr>
              <a:t> </a:t>
            </a:r>
          </a:p>
          <a:p>
            <a:pPr marL="68580" indent="0" algn="just">
              <a:lnSpc>
                <a:spcPct val="170000"/>
              </a:lnSpc>
              <a:buNone/>
            </a:pPr>
            <a:r>
              <a:rPr lang="ru-RU" sz="2900" dirty="0">
                <a:latin typeface="Times New Roman" pitchFamily="18" charset="0"/>
                <a:cs typeface="Times New Roman" pitchFamily="18" charset="0"/>
              </a:rPr>
              <a:t>Основные международные исследования </a:t>
            </a:r>
            <a:r>
              <a:rPr lang="ru-RU" sz="2900" dirty="0" smtClean="0">
                <a:latin typeface="Times New Roman" pitchFamily="18" charset="0"/>
                <a:cs typeface="Times New Roman" pitchFamily="18" charset="0"/>
              </a:rPr>
              <a:t>качества образования </a:t>
            </a:r>
            <a:r>
              <a:rPr lang="ru-RU" sz="2900" dirty="0">
                <a:latin typeface="Times New Roman" pitchFamily="18" charset="0"/>
                <a:cs typeface="Times New Roman" pitchFamily="18" charset="0"/>
              </a:rPr>
              <a:t>можно разделить на две группы:</a:t>
            </a:r>
          </a:p>
          <a:p>
            <a:pPr lvl="0" algn="just">
              <a:lnSpc>
                <a:spcPct val="170000"/>
              </a:lnSpc>
            </a:pPr>
            <a:r>
              <a:rPr lang="ru-RU" sz="2900" u="sng" dirty="0">
                <a:solidFill>
                  <a:srgbClr val="FF0000"/>
                </a:solidFill>
                <a:latin typeface="Times New Roman" pitchFamily="18" charset="0"/>
                <a:cs typeface="Times New Roman" pitchFamily="18" charset="0"/>
                <a:hlinkClick r:id="rId2"/>
              </a:rPr>
              <a:t>исследования, оценивающие уровень образовательных достижений учащихся</a:t>
            </a:r>
            <a:r>
              <a:rPr lang="ru-RU" sz="2900" dirty="0">
                <a:solidFill>
                  <a:srgbClr val="FF0000"/>
                </a:solidFill>
                <a:latin typeface="Times New Roman" pitchFamily="18" charset="0"/>
                <a:cs typeface="Times New Roman" pitchFamily="18" charset="0"/>
              </a:rPr>
              <a:t> </a:t>
            </a:r>
            <a:r>
              <a:rPr lang="ru-RU" sz="2900" dirty="0">
                <a:latin typeface="Times New Roman" pitchFamily="18" charset="0"/>
                <a:cs typeface="Times New Roman" pitchFamily="18" charset="0"/>
              </a:rPr>
              <a:t>(PIRLS, TIMSS, PISA, CIVIC, ICILS);</a:t>
            </a:r>
          </a:p>
          <a:p>
            <a:pPr lvl="0" algn="just">
              <a:lnSpc>
                <a:spcPct val="170000"/>
              </a:lnSpc>
            </a:pPr>
            <a:r>
              <a:rPr lang="ru-RU" sz="2900" u="sng" dirty="0">
                <a:latin typeface="Times New Roman" pitchFamily="18" charset="0"/>
                <a:cs typeface="Times New Roman" pitchFamily="18" charset="0"/>
                <a:hlinkClick r:id="rId3"/>
              </a:rPr>
              <a:t>исследования, связанные с оценкой педагогического образования, убеждений и практик учителей</a:t>
            </a:r>
            <a:r>
              <a:rPr lang="ru-RU" sz="2900" dirty="0">
                <a:latin typeface="Times New Roman" pitchFamily="18" charset="0"/>
                <a:cs typeface="Times New Roman" pitchFamily="18" charset="0"/>
              </a:rPr>
              <a:t> (TEDS-M, </a:t>
            </a:r>
            <a:r>
              <a:rPr lang="ru-RU" sz="2900" dirty="0" err="1">
                <a:latin typeface="Times New Roman" pitchFamily="18" charset="0"/>
                <a:cs typeface="Times New Roman" pitchFamily="18" charset="0"/>
              </a:rPr>
              <a:t>NorBA</a:t>
            </a:r>
            <a:r>
              <a:rPr lang="ru-RU" sz="2900" dirty="0">
                <a:latin typeface="Times New Roman" pitchFamily="18" charset="0"/>
                <a:cs typeface="Times New Roman" pitchFamily="18" charset="0"/>
              </a:rPr>
              <a:t>, TALIS).</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1268760"/>
            <a:ext cx="6777317" cy="4563869"/>
          </a:xfrm>
        </p:spPr>
        <p:txBody>
          <a:bodyPr>
            <a:normAutofit fontScale="85000" lnSpcReduction="10000"/>
          </a:bodyPr>
          <a:lstStyle/>
          <a:p>
            <a:pPr marL="68580" indent="0" algn="just">
              <a:buNone/>
            </a:pPr>
            <a:r>
              <a:rPr lang="ru-RU" b="1" u="sng" dirty="0">
                <a:latin typeface="Times New Roman" pitchFamily="18" charset="0"/>
                <a:cs typeface="Times New Roman" pitchFamily="18" charset="0"/>
                <a:hlinkClick r:id="rId2"/>
              </a:rPr>
              <a:t>Федеральный закон от 29.12.2012 N 273-ФЗ (ред. от 26.07.2019) "Об образовании в Российской Федерации"</a:t>
            </a:r>
            <a:endParaRPr lang="ru-RU" dirty="0">
              <a:latin typeface="Times New Roman" pitchFamily="18" charset="0"/>
              <a:cs typeface="Times New Roman" pitchFamily="18" charset="0"/>
            </a:endParaRPr>
          </a:p>
          <a:p>
            <a:pPr marL="68580" indent="0" algn="just">
              <a:buNone/>
            </a:pPr>
            <a:r>
              <a:rPr lang="ru-RU" b="1" dirty="0">
                <a:latin typeface="Times New Roman" pitchFamily="18" charset="0"/>
                <a:cs typeface="Times New Roman" pitchFamily="18" charset="0"/>
              </a:rPr>
              <a:t>Статья 93. Государственный контроль (надзор) в сфере образования</a:t>
            </a:r>
            <a:endParaRPr lang="ru-RU" dirty="0">
              <a:latin typeface="Times New Roman" pitchFamily="18" charset="0"/>
              <a:cs typeface="Times New Roman" pitchFamily="18" charset="0"/>
            </a:endParaRPr>
          </a:p>
          <a:p>
            <a:pPr marL="68580" indent="0" algn="just">
              <a:buNone/>
            </a:pPr>
            <a:r>
              <a:rPr lang="ru-RU" dirty="0" smtClean="0">
                <a:latin typeface="Times New Roman" pitchFamily="18" charset="0"/>
                <a:cs typeface="Times New Roman" pitchFamily="18" charset="0"/>
              </a:rPr>
              <a:t>1</a:t>
            </a:r>
            <a:r>
              <a:rPr lang="ru-RU" dirty="0">
                <a:latin typeface="Times New Roman" pitchFamily="18" charset="0"/>
                <a:cs typeface="Times New Roman" pitchFamily="18" charset="0"/>
              </a:rPr>
              <a:t>. Государственный контроль (надзор) в сфере образования включает в себя </a:t>
            </a:r>
            <a:r>
              <a:rPr lang="ru-RU" b="1" dirty="0">
                <a:latin typeface="Times New Roman" pitchFamily="18" charset="0"/>
                <a:cs typeface="Times New Roman" pitchFamily="18" charset="0"/>
              </a:rPr>
              <a:t>федеральный государственный контроль качества образования </a:t>
            </a:r>
            <a:r>
              <a:rPr lang="ru-RU" dirty="0">
                <a:latin typeface="Times New Roman" pitchFamily="18" charset="0"/>
                <a:cs typeface="Times New Roman" pitchFamily="18" charset="0"/>
              </a:rPr>
              <a:t>и федеральный государственный надзор в сфере образования, осуществляемые уполномоченными федеральными органами исполнительной власти и органами исполнительной власти субъектов Российской Федерации, осуществляющими переданные Российской Федерацией полномочия по государственному контролю (надзору) в сфере образования (далее - органы по контролю и надзору в сфере образования).</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764704"/>
            <a:ext cx="7488832" cy="5067925"/>
          </a:xfrm>
        </p:spPr>
        <p:txBody>
          <a:bodyPr>
            <a:normAutofit/>
          </a:bodyPr>
          <a:lstStyle/>
          <a:p>
            <a:pPr marL="68580" indent="0" algn="just">
              <a:buNone/>
            </a:pPr>
            <a:r>
              <a:rPr lang="ru-RU" sz="2000" dirty="0">
                <a:latin typeface="Times New Roman" pitchFamily="18" charset="0"/>
                <a:cs typeface="Times New Roman" pitchFamily="18" charset="0"/>
              </a:rPr>
              <a:t>2. </a:t>
            </a:r>
            <a:r>
              <a:rPr lang="ru-RU" sz="2000" b="1" dirty="0">
                <a:latin typeface="Times New Roman" pitchFamily="18" charset="0"/>
                <a:cs typeface="Times New Roman" pitchFamily="18" charset="0"/>
              </a:rPr>
              <a:t>Под федеральным государственным контролем качества образования</a:t>
            </a:r>
            <a:r>
              <a:rPr lang="ru-RU" sz="2000" dirty="0">
                <a:latin typeface="Times New Roman" pitchFamily="18" charset="0"/>
                <a:cs typeface="Times New Roman" pitchFamily="18" charset="0"/>
              </a:rPr>
              <a:t> понимается деятельность по оценке </a:t>
            </a:r>
            <a:r>
              <a:rPr lang="ru-RU" sz="2000" b="1" dirty="0">
                <a:latin typeface="Times New Roman" pitchFamily="18" charset="0"/>
                <a:cs typeface="Times New Roman" pitchFamily="18" charset="0"/>
              </a:rPr>
              <a:t>соответствия содержания и качества подготовки обучающихся по имеющим государственную аккредитацию образовательным программам </a:t>
            </a:r>
            <a:r>
              <a:rPr lang="ru-RU" sz="2000" dirty="0">
                <a:latin typeface="Times New Roman" pitchFamily="18" charset="0"/>
                <a:cs typeface="Times New Roman" pitchFamily="18" charset="0"/>
              </a:rPr>
              <a:t>федеральным государственным образовательным стандартам посредством организации и проведения проверок качества образования и принятия по их результатам предусмотренных </a:t>
            </a:r>
            <a:r>
              <a:rPr lang="ru-RU" sz="2000" u="sng" dirty="0">
                <a:latin typeface="Times New Roman" pitchFamily="18" charset="0"/>
                <a:cs typeface="Times New Roman" pitchFamily="18" charset="0"/>
                <a:hlinkClick r:id="rId2"/>
              </a:rPr>
              <a:t>частью 9</a:t>
            </a:r>
            <a:r>
              <a:rPr lang="ru-RU" sz="2000" dirty="0">
                <a:latin typeface="Times New Roman" pitchFamily="18" charset="0"/>
                <a:cs typeface="Times New Roman" pitchFamily="18" charset="0"/>
              </a:rPr>
              <a:t> настоящей статьи мер.</a:t>
            </a:r>
          </a:p>
          <a:p>
            <a:pPr marL="68580" indent="0" algn="just">
              <a:buNone/>
            </a:pPr>
            <a:r>
              <a:rPr lang="ru-RU" sz="2000" dirty="0">
                <a:latin typeface="Times New Roman" pitchFamily="18" charset="0"/>
                <a:cs typeface="Times New Roman" pitchFamily="18" charset="0"/>
              </a:rPr>
              <a:t>(часть 2 в ред. Федерального </a:t>
            </a:r>
            <a:r>
              <a:rPr lang="ru-RU" sz="2000" u="sng" dirty="0">
                <a:latin typeface="Times New Roman" pitchFamily="18" charset="0"/>
                <a:cs typeface="Times New Roman" pitchFamily="18" charset="0"/>
                <a:hlinkClick r:id="rId3"/>
              </a:rPr>
              <a:t>закона</a:t>
            </a:r>
            <a:r>
              <a:rPr lang="ru-RU" sz="2000" dirty="0">
                <a:latin typeface="Times New Roman" pitchFamily="18" charset="0"/>
                <a:cs typeface="Times New Roman" pitchFamily="18" charset="0"/>
              </a:rPr>
              <a:t> от 31.12.2014 N 500-ФЗ)</a:t>
            </a:r>
          </a:p>
          <a:p>
            <a:pPr marL="68580" indent="0" algn="just">
              <a:buNone/>
            </a:pPr>
            <a:r>
              <a:rPr lang="ru-RU" sz="2000" dirty="0">
                <a:latin typeface="Times New Roman" pitchFamily="18" charset="0"/>
                <a:cs typeface="Times New Roman" pitchFamily="18" charset="0"/>
              </a:rPr>
              <a:t>(см. текст в предыдущей редакции)</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7584" y="980728"/>
            <a:ext cx="7272808" cy="4851901"/>
          </a:xfrm>
        </p:spPr>
        <p:txBody>
          <a:bodyPr>
            <a:normAutofit fontScale="62500" lnSpcReduction="20000"/>
          </a:bodyPr>
          <a:lstStyle/>
          <a:p>
            <a:pPr algn="just">
              <a:lnSpc>
                <a:spcPct val="170000"/>
              </a:lnSpc>
            </a:pPr>
            <a:r>
              <a:rPr lang="ru-RU" sz="2600" dirty="0">
                <a:latin typeface="Times New Roman" pitchFamily="18" charset="0"/>
                <a:cs typeface="Times New Roman" pitchFamily="18" charset="0"/>
              </a:rPr>
              <a:t>3. Под федеральным государственным надзором в сфере образования понимается деятельность, направленная на предупреждение, выявление и пресечение нарушения органами государственной власти субъектов Российской Федерации, осуществляющими государственное управление в сфере образования, и органами местного самоуправления, осуществляющими управление в сфере образования, и организациями, осуществляющими образовательную деятельность (далее - органы и организации), требований законодательства об образовании посредством организации и проведения проверок органов и организаций, принятия предусмотренных законодательством Российской Федерации мер по пресечению и (или) устранению последствий выявленных нарушений таких требований.</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764704"/>
            <a:ext cx="7488832" cy="5400600"/>
          </a:xfrm>
        </p:spPr>
        <p:txBody>
          <a:bodyPr>
            <a:normAutofit fontScale="32500" lnSpcReduction="20000"/>
          </a:bodyPr>
          <a:lstStyle/>
          <a:p>
            <a:pPr marL="68580" indent="0" algn="just">
              <a:lnSpc>
                <a:spcPct val="170000"/>
              </a:lnSpc>
              <a:buNone/>
            </a:pPr>
            <a:r>
              <a:rPr lang="ru-RU" sz="4300" dirty="0">
                <a:latin typeface="Times New Roman" pitchFamily="18" charset="0"/>
                <a:cs typeface="Times New Roman" pitchFamily="18" charset="0"/>
              </a:rPr>
              <a:t>5. Основаниями для проведения внеплановых проверок организаций, осуществляющих образовательную деятельность, в рамках государственного контроля (надзора) в сфере образования наряду с основаниями, предусмотренными Федеральным </a:t>
            </a:r>
            <a:r>
              <a:rPr lang="ru-RU" sz="4300" u="sng" dirty="0">
                <a:latin typeface="Times New Roman" pitchFamily="18" charset="0"/>
                <a:cs typeface="Times New Roman" pitchFamily="18" charset="0"/>
                <a:hlinkClick r:id="rId2"/>
              </a:rPr>
              <a:t>законом</a:t>
            </a:r>
            <a:r>
              <a:rPr lang="ru-RU" sz="4300" dirty="0">
                <a:latin typeface="Times New Roman" pitchFamily="18" charset="0"/>
                <a:cs typeface="Times New Roman" pitchFamily="18" charset="0"/>
              </a:rPr>
              <a:t> от 26 декабря 2008 года N 294-ФЗ "О защите прав юридических лиц и индивидуальных предпринимателей при осуществлении государственного контроля (надзора) и муниципального контроля", являются:</a:t>
            </a:r>
          </a:p>
          <a:p>
            <a:pPr marL="68580" indent="0" algn="just">
              <a:lnSpc>
                <a:spcPct val="170000"/>
              </a:lnSpc>
              <a:buNone/>
            </a:pPr>
            <a:r>
              <a:rPr lang="ru-RU" sz="4300" dirty="0">
                <a:latin typeface="Times New Roman" pitchFamily="18" charset="0"/>
                <a:cs typeface="Times New Roman" pitchFamily="18" charset="0"/>
              </a:rPr>
              <a:t>(в ред. Федерального </a:t>
            </a:r>
            <a:r>
              <a:rPr lang="ru-RU" sz="4300" u="sng" dirty="0">
                <a:latin typeface="Times New Roman" pitchFamily="18" charset="0"/>
                <a:cs typeface="Times New Roman" pitchFamily="18" charset="0"/>
                <a:hlinkClick r:id="rId3"/>
              </a:rPr>
              <a:t>закона</a:t>
            </a:r>
            <a:r>
              <a:rPr lang="ru-RU" sz="4300" dirty="0">
                <a:latin typeface="Times New Roman" pitchFamily="18" charset="0"/>
                <a:cs typeface="Times New Roman" pitchFamily="18" charset="0"/>
              </a:rPr>
              <a:t> от 31.12.2014 N 500-ФЗ)</a:t>
            </a:r>
          </a:p>
          <a:p>
            <a:pPr marL="68580" indent="0" algn="just">
              <a:lnSpc>
                <a:spcPct val="170000"/>
              </a:lnSpc>
              <a:buNone/>
            </a:pPr>
            <a:r>
              <a:rPr lang="ru-RU" sz="4300" dirty="0">
                <a:latin typeface="Times New Roman" pitchFamily="18" charset="0"/>
                <a:cs typeface="Times New Roman" pitchFamily="18" charset="0"/>
              </a:rPr>
              <a:t>(см. текст в предыдущей редакции)</a:t>
            </a:r>
          </a:p>
          <a:p>
            <a:pPr marL="68580" indent="0" algn="just">
              <a:lnSpc>
                <a:spcPct val="170000"/>
              </a:lnSpc>
              <a:buNone/>
            </a:pPr>
            <a:r>
              <a:rPr lang="ru-RU" sz="4300" dirty="0">
                <a:latin typeface="Times New Roman" pitchFamily="18" charset="0"/>
                <a:cs typeface="Times New Roman" pitchFamily="18" charset="0"/>
              </a:rPr>
              <a:t>1) выявление </a:t>
            </a:r>
            <a:r>
              <a:rPr lang="ru-RU" sz="4300" dirty="0" err="1">
                <a:latin typeface="Times New Roman" pitchFamily="18" charset="0"/>
                <a:cs typeface="Times New Roman" pitchFamily="18" charset="0"/>
              </a:rPr>
              <a:t>аккредитационным</a:t>
            </a:r>
            <a:r>
              <a:rPr lang="ru-RU" sz="4300" dirty="0">
                <a:latin typeface="Times New Roman" pitchFamily="18" charset="0"/>
                <a:cs typeface="Times New Roman" pitchFamily="18" charset="0"/>
              </a:rPr>
              <a:t> органом нарушения требований законодательства об образовании при проведении государственной аккредитации образовательной деятельности;</a:t>
            </a:r>
          </a:p>
          <a:p>
            <a:pPr marL="68580" indent="0" algn="just">
              <a:lnSpc>
                <a:spcPct val="170000"/>
              </a:lnSpc>
              <a:buNone/>
            </a:pPr>
            <a:r>
              <a:rPr lang="ru-RU" sz="4300" dirty="0">
                <a:latin typeface="Times New Roman" pitchFamily="18" charset="0"/>
                <a:cs typeface="Times New Roman" pitchFamily="18" charset="0"/>
              </a:rPr>
              <a:t>2) выявление органами по контролю и надзору в сфере образования нарушения требований законодательства об образовании, в том числе требований федеральных государственных образовательных стандартов, на основе данных мониторинга в системе образования, предусмотренного </a:t>
            </a:r>
            <a:r>
              <a:rPr lang="ru-RU" sz="4300" u="sng" dirty="0">
                <a:latin typeface="Times New Roman" pitchFamily="18" charset="0"/>
                <a:cs typeface="Times New Roman" pitchFamily="18" charset="0"/>
                <a:hlinkClick r:id="rId4"/>
              </a:rPr>
              <a:t>статьей 97</a:t>
            </a:r>
            <a:r>
              <a:rPr lang="ru-RU" sz="4300" dirty="0">
                <a:latin typeface="Times New Roman" pitchFamily="18" charset="0"/>
                <a:cs typeface="Times New Roman" pitchFamily="18" charset="0"/>
              </a:rPr>
              <a:t> настоящего Федерального закона.</a:t>
            </a:r>
          </a:p>
          <a:p>
            <a:pPr marL="68580" indent="0" algn="just">
              <a:lnSpc>
                <a:spcPct val="170000"/>
              </a:lnSpc>
              <a:buNone/>
            </a:pPr>
            <a:r>
              <a:rPr lang="ru-RU" sz="4300" dirty="0">
                <a:latin typeface="Times New Roman" pitchFamily="18" charset="0"/>
                <a:cs typeface="Times New Roman" pitchFamily="18" charset="0"/>
              </a:rPr>
              <a:t>(в ред. Федерального </a:t>
            </a:r>
            <a:r>
              <a:rPr lang="ru-RU" sz="4300" u="sng" dirty="0">
                <a:latin typeface="Times New Roman" pitchFamily="18" charset="0"/>
                <a:cs typeface="Times New Roman" pitchFamily="18" charset="0"/>
                <a:hlinkClick r:id="rId5"/>
              </a:rPr>
              <a:t>закона</a:t>
            </a:r>
            <a:r>
              <a:rPr lang="ru-RU" sz="4300" dirty="0">
                <a:latin typeface="Times New Roman" pitchFamily="18" charset="0"/>
                <a:cs typeface="Times New Roman" pitchFamily="18" charset="0"/>
              </a:rPr>
              <a:t> от 31.12.2014 N 500-ФЗ)</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548680"/>
            <a:ext cx="8064896" cy="5976664"/>
          </a:xfrm>
        </p:spPr>
        <p:txBody>
          <a:bodyPr>
            <a:normAutofit fontScale="92500"/>
          </a:bodyPr>
          <a:lstStyle/>
          <a:p>
            <a:pPr marL="68580" indent="0" algn="just">
              <a:lnSpc>
                <a:spcPct val="150000"/>
              </a:lnSpc>
              <a:buNone/>
            </a:pPr>
            <a:r>
              <a:rPr lang="ru-RU" sz="1800" dirty="0">
                <a:latin typeface="Times New Roman" pitchFamily="18" charset="0"/>
                <a:cs typeface="Times New Roman" pitchFamily="18" charset="0"/>
              </a:rPr>
              <a:t>9. </a:t>
            </a:r>
            <a:r>
              <a:rPr lang="ru-RU" sz="1800" b="1" dirty="0">
                <a:latin typeface="Times New Roman" pitchFamily="18" charset="0"/>
                <a:cs typeface="Times New Roman" pitchFamily="18" charset="0"/>
              </a:rPr>
              <a:t>В случае выявления несоответствия содержания и качества подготовки обучающихся по имеющим государственную аккредитацию образовательным программам федеральным государственным образовательным стандартам </a:t>
            </a:r>
            <a:r>
              <a:rPr lang="ru-RU" sz="1800" dirty="0">
                <a:latin typeface="Times New Roman" pitchFamily="18" charset="0"/>
                <a:cs typeface="Times New Roman" pitchFamily="18" charset="0"/>
              </a:rPr>
              <a:t>орган по контролю и надзору в сфере образования </a:t>
            </a:r>
            <a:r>
              <a:rPr lang="ru-RU" sz="1800" b="1" dirty="0">
                <a:latin typeface="Times New Roman" pitchFamily="18" charset="0"/>
                <a:cs typeface="Times New Roman" pitchFamily="18" charset="0"/>
              </a:rPr>
              <a:t>приостанавливает действие государственной аккредитации полностью или в отношении отдельных уровней образования, укрупненных групп профессий, специальностей и направлений подготовки</a:t>
            </a:r>
            <a:r>
              <a:rPr lang="ru-RU" sz="1800" dirty="0">
                <a:latin typeface="Times New Roman" pitchFamily="18" charset="0"/>
                <a:cs typeface="Times New Roman" pitchFamily="18" charset="0"/>
              </a:rPr>
              <a:t> и устанавливает срок устранения выявленного несоответствия. Указанный срок не может превышать шесть месяцев. До истечения срока устранения выявленного несоответствия орган по контролю и надзору в сфере образования должен быть уведомлен организацией, осуществляющей образовательную деятельность, об устранении выявленного несоответствия с приложением подтверждающих документов. В течение тридцати дней после получения уведомления орган по контролю и надзору в сфере образования проводит проверку содержащейся в уведомлении информации об устранении организацией, осуществляющей образовательную деятельность, выявленного несоответствия. </a:t>
            </a:r>
          </a:p>
        </p:txBody>
      </p:sp>
    </p:spTree>
    <p:extLst>
      <p:ext uri="{BB962C8B-B14F-4D97-AF65-F5344CB8AC3E}">
        <p14:creationId xmlns:p14="http://schemas.microsoft.com/office/powerpoint/2010/main" val="34286690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908720"/>
            <a:ext cx="7848872" cy="5184576"/>
          </a:xfrm>
        </p:spPr>
        <p:txBody>
          <a:bodyPr>
            <a:normAutofit fontScale="70000" lnSpcReduction="20000"/>
          </a:bodyPr>
          <a:lstStyle/>
          <a:p>
            <a:pPr marL="68580" indent="0" algn="just">
              <a:lnSpc>
                <a:spcPct val="170000"/>
              </a:lnSpc>
              <a:buNone/>
            </a:pPr>
            <a:r>
              <a:rPr lang="ru-RU" b="1" dirty="0">
                <a:latin typeface="Times New Roman" pitchFamily="18" charset="0"/>
                <a:cs typeface="Times New Roman" pitchFamily="18" charset="0"/>
              </a:rPr>
              <a:t>Действие государственной аккредитации возобновляется по решению органа по контролю и надзору в сфере образования со дня, следующего за днем подписания акта, устанавливающего факт устранения выявленного несоответствия. </a:t>
            </a:r>
            <a:r>
              <a:rPr lang="ru-RU" dirty="0">
                <a:latin typeface="Times New Roman" pitchFamily="18" charset="0"/>
                <a:cs typeface="Times New Roman" pitchFamily="18" charset="0"/>
              </a:rPr>
              <a:t>В случае, если в установленный органом по контролю и надзору в сфере образования срок организация, осуществляющая образовательную деятельность, не устранила выявленное несоответствие, орган по контролю и надзору в сфере образования </a:t>
            </a:r>
            <a:r>
              <a:rPr lang="ru-RU" b="1" dirty="0">
                <a:latin typeface="Times New Roman" pitchFamily="18" charset="0"/>
                <a:cs typeface="Times New Roman" pitchFamily="18" charset="0"/>
              </a:rPr>
              <a:t>лишает организацию, осуществляющую образовательную деятельность, государственной аккредитации полностью или в отношении отдельных уровней образования, укрупненных групп профессий</a:t>
            </a:r>
            <a:r>
              <a:rPr lang="ru-RU" dirty="0">
                <a:latin typeface="Times New Roman" pitchFamily="18" charset="0"/>
                <a:cs typeface="Times New Roman" pitchFamily="18" charset="0"/>
              </a:rPr>
              <a:t>, специальностей и направлений подготовки.</a:t>
            </a:r>
          </a:p>
          <a:p>
            <a:pPr marL="68580" indent="0" algn="just">
              <a:lnSpc>
                <a:spcPct val="170000"/>
              </a:lnSpc>
              <a:buNone/>
            </a:pPr>
            <a:r>
              <a:rPr lang="ru-RU" dirty="0">
                <a:latin typeface="Times New Roman" pitchFamily="18" charset="0"/>
                <a:cs typeface="Times New Roman" pitchFamily="18" charset="0"/>
              </a:rPr>
              <a:t>(часть 9 в ред. Федерального </a:t>
            </a:r>
            <a:r>
              <a:rPr lang="ru-RU" u="sng" dirty="0">
                <a:latin typeface="Times New Roman" pitchFamily="18" charset="0"/>
                <a:cs typeface="Times New Roman" pitchFamily="18" charset="0"/>
                <a:hlinkClick r:id="rId2"/>
              </a:rPr>
              <a:t>закона</a:t>
            </a:r>
            <a:r>
              <a:rPr lang="ru-RU" dirty="0">
                <a:latin typeface="Times New Roman" pitchFamily="18" charset="0"/>
                <a:cs typeface="Times New Roman" pitchFamily="18" charset="0"/>
              </a:rPr>
              <a:t> от 31.12.2014 N 500-ФЗ)</a:t>
            </a:r>
          </a:p>
          <a:p>
            <a:pPr marL="68580" indent="0" algn="just">
              <a:lnSpc>
                <a:spcPct val="170000"/>
              </a:lnSpc>
              <a:buNone/>
            </a:pPr>
            <a:r>
              <a:rPr lang="ru-RU" dirty="0">
                <a:latin typeface="Times New Roman" pitchFamily="18" charset="0"/>
                <a:cs typeface="Times New Roman" pitchFamily="18" charset="0"/>
              </a:rPr>
              <a:t>(см. текст в предыдущей редакции)</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2132856"/>
            <a:ext cx="6777317" cy="3699773"/>
          </a:xfrm>
          <a:ln>
            <a:solidFill>
              <a:schemeClr val="bg2">
                <a:lumMod val="50000"/>
              </a:schemeClr>
            </a:solidFill>
          </a:ln>
        </p:spPr>
        <p:txBody>
          <a:bodyPr>
            <a:normAutofit/>
          </a:bodyPr>
          <a:lstStyle/>
          <a:p>
            <a:pPr marL="68580" indent="0" algn="ctr">
              <a:buNone/>
            </a:pPr>
            <a:r>
              <a:rPr lang="ru-RU" sz="4000" dirty="0" smtClean="0">
                <a:latin typeface="Times New Roman" pitchFamily="18" charset="0"/>
                <a:cs typeface="Times New Roman" pitchFamily="18" charset="0"/>
              </a:rPr>
              <a:t>Благодарю за внимание!</a:t>
            </a:r>
            <a:endParaRPr lang="ru-RU" sz="4000" dirty="0">
              <a:latin typeface="Times New Roman" pitchFamily="18" charset="0"/>
              <a:cs typeface="Times New Roman" pitchFamily="18" charset="0"/>
            </a:endParaRPr>
          </a:p>
        </p:txBody>
      </p:sp>
    </p:spTree>
    <p:extLst>
      <p:ext uri="{BB962C8B-B14F-4D97-AF65-F5344CB8AC3E}">
        <p14:creationId xmlns:p14="http://schemas.microsoft.com/office/powerpoint/2010/main" val="3161612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764704"/>
            <a:ext cx="6777317" cy="5067925"/>
          </a:xfrm>
        </p:spPr>
        <p:txBody>
          <a:bodyPr/>
          <a:lstStyle/>
          <a:p>
            <a:pPr marL="68580" indent="0" algn="just">
              <a:lnSpc>
                <a:spcPct val="150000"/>
              </a:lnSpc>
              <a:buNone/>
            </a:pPr>
            <a:r>
              <a:rPr lang="ru-RU" dirty="0">
                <a:latin typeface="Times New Roman" pitchFamily="18" charset="0"/>
                <a:cs typeface="Times New Roman" pitchFamily="18" charset="0"/>
              </a:rPr>
              <a:t>В энциклопедии профессионального образования под редакцией С. Я. </a:t>
            </a:r>
            <a:r>
              <a:rPr lang="ru-RU" dirty="0" err="1">
                <a:latin typeface="Times New Roman" pitchFamily="18" charset="0"/>
                <a:cs typeface="Times New Roman" pitchFamily="18" charset="0"/>
              </a:rPr>
              <a:t>Батышева</a:t>
            </a:r>
            <a:r>
              <a:rPr lang="ru-RU" dirty="0">
                <a:latin typeface="Times New Roman" pitchFamily="18" charset="0"/>
                <a:cs typeface="Times New Roman" pitchFamily="18" charset="0"/>
              </a:rPr>
              <a:t> под качеством образования понимается интегративная характеристика образовательного процесса и его результатов, выражающая меру соответствия распространенным в обществе представлениям о том, каким должен быть названный процесс и каким целям он должен служить.</a:t>
            </a:r>
          </a:p>
          <a:p>
            <a:endParaRPr lang="ru-RU" dirty="0"/>
          </a:p>
        </p:txBody>
      </p:sp>
    </p:spTree>
    <p:extLst>
      <p:ext uri="{BB962C8B-B14F-4D97-AF65-F5344CB8AC3E}">
        <p14:creationId xmlns:p14="http://schemas.microsoft.com/office/powerpoint/2010/main" val="2428981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980728"/>
            <a:ext cx="6777317" cy="4851901"/>
          </a:xfrm>
        </p:spPr>
        <p:txBody>
          <a:bodyPr>
            <a:normAutofit fontScale="92500"/>
          </a:bodyPr>
          <a:lstStyle/>
          <a:p>
            <a:pPr marL="68580" indent="0" algn="just">
              <a:lnSpc>
                <a:spcPct val="150000"/>
              </a:lnSpc>
              <a:buNone/>
            </a:pPr>
            <a:r>
              <a:rPr lang="ru-RU" dirty="0">
                <a:latin typeface="Times New Roman" pitchFamily="18" charset="0"/>
                <a:cs typeface="Times New Roman" pitchFamily="18" charset="0"/>
              </a:rPr>
              <a:t>В работе С. Е. Шишова и В. А. </a:t>
            </a:r>
            <a:r>
              <a:rPr lang="ru-RU" dirty="0" err="1" smtClean="0">
                <a:solidFill>
                  <a:schemeClr val="tx1"/>
                </a:solidFill>
                <a:latin typeface="Times New Roman" pitchFamily="18" charset="0"/>
                <a:cs typeface="Times New Roman" pitchFamily="18" charset="0"/>
              </a:rPr>
              <a:t>Кальней</a:t>
            </a:r>
            <a:r>
              <a:rPr lang="ru-RU" dirty="0" smtClean="0">
                <a:solidFill>
                  <a:srgbClr val="FF0000"/>
                </a:solidFill>
                <a:latin typeface="Times New Roman" pitchFamily="18" charset="0"/>
                <a:cs typeface="Times New Roman" pitchFamily="18" charset="0"/>
              </a:rPr>
              <a:t> </a:t>
            </a:r>
            <a:r>
              <a:rPr lang="ru-RU" dirty="0">
                <a:latin typeface="Times New Roman" pitchFamily="18" charset="0"/>
                <a:cs typeface="Times New Roman" pitchFamily="18" charset="0"/>
              </a:rPr>
              <a:t>«Мониторинг качества образования в школе» качество образования рассматривается как социальная категория, определяющая состояние, результативность процесса образования в обществе, его соответствие потребностям и ожиданиям общества (различных социальных групп) в развитии и формировании гражданских, бытовых и профессиональных компетенций личности.</a:t>
            </a:r>
          </a:p>
          <a:p>
            <a:endParaRPr lang="ru-RU" dirty="0"/>
          </a:p>
        </p:txBody>
      </p:sp>
    </p:spTree>
    <p:extLst>
      <p:ext uri="{BB962C8B-B14F-4D97-AF65-F5344CB8AC3E}">
        <p14:creationId xmlns:p14="http://schemas.microsoft.com/office/powerpoint/2010/main" val="3698966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692696"/>
            <a:ext cx="6777317" cy="5139933"/>
          </a:xfrm>
        </p:spPr>
        <p:txBody>
          <a:bodyPr>
            <a:normAutofit/>
          </a:bodyPr>
          <a:lstStyle/>
          <a:p>
            <a:pPr marL="68580" indent="0">
              <a:buNone/>
            </a:pPr>
            <a:endParaRPr lang="ru-RU" dirty="0"/>
          </a:p>
          <a:p>
            <a:pPr marL="68580" indent="0" algn="just" fontAlgn="t">
              <a:lnSpc>
                <a:spcPct val="150000"/>
              </a:lnSpc>
              <a:buNone/>
            </a:pPr>
            <a:r>
              <a:rPr lang="ru-RU" dirty="0">
                <a:latin typeface="Times New Roman" pitchFamily="18" charset="0"/>
                <a:cs typeface="Times New Roman" pitchFamily="18" charset="0"/>
              </a:rPr>
              <a:t>Качество образования определяется совокупностью показателей, характеризующих различные аспекты учебной деятельности образовательного учреждения: содержания образования, форм и методов обучения, материально-технической базы, кадрового состава и т. п</a:t>
            </a: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которые </a:t>
            </a:r>
            <a:r>
              <a:rPr lang="ru-RU" dirty="0">
                <a:latin typeface="Times New Roman" pitchFamily="18" charset="0"/>
                <a:cs typeface="Times New Roman" pitchFamily="18" charset="0"/>
              </a:rPr>
              <a:t>обеспечивают развитие компетенций обучающейся молодежи.</a:t>
            </a:r>
          </a:p>
          <a:p>
            <a:pPr marL="68580" indent="0">
              <a:buNone/>
            </a:pPr>
            <a:endParaRPr lang="ru-RU" dirty="0"/>
          </a:p>
          <a:p>
            <a:pPr marL="68580" indent="0">
              <a:buNone/>
            </a:pPr>
            <a:endParaRPr lang="ru-RU" dirty="0"/>
          </a:p>
        </p:txBody>
      </p:sp>
    </p:spTree>
    <p:extLst>
      <p:ext uri="{BB962C8B-B14F-4D97-AF65-F5344CB8AC3E}">
        <p14:creationId xmlns:p14="http://schemas.microsoft.com/office/powerpoint/2010/main" val="3508191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1196752"/>
            <a:ext cx="6777317" cy="4635877"/>
          </a:xfrm>
        </p:spPr>
        <p:txBody>
          <a:bodyPr/>
          <a:lstStyle/>
          <a:p>
            <a:pPr marL="68580" indent="0" algn="just">
              <a:lnSpc>
                <a:spcPct val="150000"/>
              </a:lnSpc>
              <a:buNone/>
            </a:pPr>
            <a:r>
              <a:rPr lang="ru-RU" dirty="0" smtClean="0">
                <a:latin typeface="Times New Roman" pitchFamily="18" charset="0"/>
                <a:cs typeface="Times New Roman" pitchFamily="18" charset="0"/>
              </a:rPr>
              <a:t>Профессор </a:t>
            </a:r>
            <a:r>
              <a:rPr lang="ru-RU" dirty="0">
                <a:latin typeface="Times New Roman" pitchFamily="18" charset="0"/>
                <a:cs typeface="Times New Roman" pitchFamily="18" charset="0"/>
              </a:rPr>
              <a:t>М. М. Поташник предлагает понимать качество образования как соотношение цели и результата, как меры достижения целей, притом что цели (результаты) заданы только операционально и спрогнозированы в зоне потенциального развития школьника.</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404664"/>
            <a:ext cx="7065233" cy="5904656"/>
          </a:xfrm>
        </p:spPr>
        <p:txBody>
          <a:bodyPr>
            <a:normAutofit fontScale="70000" lnSpcReduction="20000"/>
          </a:bodyPr>
          <a:lstStyle/>
          <a:p>
            <a:pPr marL="68580" indent="0" algn="just" fontAlgn="t">
              <a:lnSpc>
                <a:spcPct val="160000"/>
              </a:lnSpc>
              <a:buNone/>
            </a:pPr>
            <a:r>
              <a:rPr lang="ru-RU" sz="2900" dirty="0">
                <a:latin typeface="Times New Roman" pitchFamily="18" charset="0"/>
                <a:cs typeface="Times New Roman" pitchFamily="18" charset="0"/>
              </a:rPr>
              <a:t>Многомерность и субъективность понятия «качество образования» требует использования </a:t>
            </a:r>
            <a:r>
              <a:rPr lang="ru-RU" sz="2900" b="1" dirty="0">
                <a:latin typeface="Times New Roman" pitchFamily="18" charset="0"/>
                <a:cs typeface="Times New Roman" pitchFamily="18" charset="0"/>
              </a:rPr>
              <a:t>системного подхода при определении </a:t>
            </a:r>
            <a:r>
              <a:rPr lang="ru-RU" sz="2900" dirty="0">
                <a:latin typeface="Times New Roman" pitchFamily="18" charset="0"/>
                <a:cs typeface="Times New Roman" pitchFamily="18" charset="0"/>
              </a:rPr>
              <a:t>качества образования и рассмотрении </a:t>
            </a:r>
            <a:r>
              <a:rPr lang="ru-RU" sz="2900" dirty="0" smtClean="0">
                <a:latin typeface="Times New Roman" pitchFamily="18" charset="0"/>
                <a:cs typeface="Times New Roman" pitchFamily="18" charset="0"/>
              </a:rPr>
              <a:t>психолого-педагогических</a:t>
            </a:r>
            <a:r>
              <a:rPr lang="ru-RU" sz="2900" dirty="0">
                <a:latin typeface="Times New Roman" pitchFamily="18" charset="0"/>
                <a:cs typeface="Times New Roman" pitchFamily="18" charset="0"/>
              </a:rPr>
              <a:t>, социально-экономических, организационно-управленческих и </a:t>
            </a:r>
            <a:r>
              <a:rPr lang="ru-RU" sz="2900" dirty="0" smtClean="0">
                <a:latin typeface="Times New Roman" pitchFamily="18" charset="0"/>
                <a:cs typeface="Times New Roman" pitchFamily="18" charset="0"/>
              </a:rPr>
              <a:t>нормативно-правовых </a:t>
            </a:r>
            <a:r>
              <a:rPr lang="ru-RU" sz="2900" dirty="0">
                <a:latin typeface="Times New Roman" pitchFamily="18" charset="0"/>
                <a:cs typeface="Times New Roman" pitchFamily="18" charset="0"/>
              </a:rPr>
              <a:t>аспектов при разработке системы качества образования.</a:t>
            </a:r>
          </a:p>
          <a:p>
            <a:pPr marL="68580" indent="0" algn="just" fontAlgn="t">
              <a:lnSpc>
                <a:spcPct val="160000"/>
              </a:lnSpc>
              <a:buNone/>
            </a:pPr>
            <a:r>
              <a:rPr lang="ru-RU" sz="2900" dirty="0">
                <a:latin typeface="Times New Roman" pitchFamily="18" charset="0"/>
                <a:cs typeface="Times New Roman" pitchFamily="18" charset="0"/>
              </a:rPr>
              <a:t>В последнее время специалистами в области оценки качества образования принято следующее определение: </a:t>
            </a:r>
            <a:r>
              <a:rPr lang="ru-RU" sz="2900" b="1" dirty="0">
                <a:latin typeface="Times New Roman" pitchFamily="18" charset="0"/>
                <a:cs typeface="Times New Roman" pitchFamily="18" charset="0"/>
              </a:rPr>
              <a:t>«Под качеством образования понимается интегральная характеристика системы образования, отражающая степень соответствия реальных достигаемых образовательных результатов нормативным требованиям, социальным и личностным ожиданиям».</a:t>
            </a:r>
          </a:p>
          <a:p>
            <a:endParaRPr lang="ru-RU" dirty="0"/>
          </a:p>
        </p:txBody>
      </p:sp>
    </p:spTree>
    <p:extLst>
      <p:ext uri="{BB962C8B-B14F-4D97-AF65-F5344CB8AC3E}">
        <p14:creationId xmlns:p14="http://schemas.microsoft.com/office/powerpoint/2010/main" val="3428669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1196752"/>
            <a:ext cx="6777317" cy="4635877"/>
          </a:xfrm>
        </p:spPr>
        <p:txBody>
          <a:bodyPr>
            <a:normAutofit lnSpcReduction="10000"/>
          </a:bodyPr>
          <a:lstStyle/>
          <a:p>
            <a:pPr marL="68580" indent="0" algn="just">
              <a:lnSpc>
                <a:spcPct val="150000"/>
              </a:lnSpc>
              <a:buNone/>
            </a:pPr>
            <a:r>
              <a:rPr lang="ru-RU" sz="2000" dirty="0">
                <a:latin typeface="Times New Roman" pitchFamily="18" charset="0"/>
                <a:cs typeface="Times New Roman" pitchFamily="18" charset="0"/>
              </a:rPr>
              <a:t>Сегодня под </a:t>
            </a:r>
            <a:r>
              <a:rPr lang="ru-RU" sz="2000" b="1" dirty="0">
                <a:latin typeface="Times New Roman" pitchFamily="18" charset="0"/>
                <a:cs typeface="Times New Roman" pitchFamily="18" charset="0"/>
              </a:rPr>
              <a:t>стандартизацией</a:t>
            </a:r>
            <a:r>
              <a:rPr lang="ru-RU" sz="2000" dirty="0">
                <a:latin typeface="Times New Roman" pitchFamily="18" charset="0"/>
                <a:cs typeface="Times New Roman" pitchFamily="18" charset="0"/>
              </a:rPr>
              <a:t> (нормированием) образования понимают «закрепление целевых установок государственной образовательной политики, перевод их в соответствующие системы образовательных норм и стандартов, которые по своей функции являются регуляторами воспроизводства качества образования, а внутри образовательного пространства - качества человека и качества общественного интеллекта</a:t>
            </a:r>
            <a:r>
              <a:rPr lang="ru-RU" sz="2000" dirty="0" smtClean="0">
                <a:latin typeface="Times New Roman" pitchFamily="18" charset="0"/>
                <a:cs typeface="Times New Roman" pitchFamily="18" charset="0"/>
              </a:rPr>
              <a:t>»</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a:t/>
            </a:r>
            <a:br>
              <a:rPr lang="ru-RU" dirty="0"/>
            </a:br>
            <a:endParaRPr lang="ru-RU" dirty="0"/>
          </a:p>
        </p:txBody>
      </p:sp>
    </p:spTree>
    <p:extLst>
      <p:ext uri="{BB962C8B-B14F-4D97-AF65-F5344CB8AC3E}">
        <p14:creationId xmlns:p14="http://schemas.microsoft.com/office/powerpoint/2010/main" val="3428669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1052736"/>
            <a:ext cx="6777317" cy="4779893"/>
          </a:xfrm>
        </p:spPr>
        <p:txBody>
          <a:bodyPr>
            <a:normAutofit/>
          </a:bodyPr>
          <a:lstStyle/>
          <a:p>
            <a:pPr marL="68580" indent="0" algn="just" fontAlgn="t">
              <a:lnSpc>
                <a:spcPct val="150000"/>
              </a:lnSpc>
              <a:buNone/>
            </a:pPr>
            <a:r>
              <a:rPr lang="ru-RU" sz="2200" dirty="0">
                <a:latin typeface="Times New Roman" pitchFamily="18" charset="0"/>
                <a:cs typeface="Times New Roman" pitchFamily="18" charset="0"/>
              </a:rPr>
              <a:t>Распространение стандартизации на систему образования означает признание ее экономических характеристик, </a:t>
            </a:r>
            <a:r>
              <a:rPr lang="ru-RU" sz="2200" dirty="0" smtClean="0">
                <a:latin typeface="Times New Roman" pitchFamily="18" charset="0"/>
                <a:cs typeface="Times New Roman" pitchFamily="18" charset="0"/>
              </a:rPr>
              <a:t>образование</a:t>
            </a: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стало рассматриваться </a:t>
            </a:r>
            <a:r>
              <a:rPr lang="ru-RU" sz="2200" dirty="0">
                <a:latin typeface="Times New Roman" pitchFamily="18" charset="0"/>
                <a:cs typeface="Times New Roman" pitchFamily="18" charset="0"/>
              </a:rPr>
              <a:t>не только как культурный феномен, но и как важная экономическая отрасль, обеспечивающая воспроизводство трудовых </a:t>
            </a:r>
            <a:r>
              <a:rPr lang="ru-RU" sz="2200" dirty="0" smtClean="0">
                <a:latin typeface="Times New Roman" pitchFamily="18" charset="0"/>
                <a:cs typeface="Times New Roman" pitchFamily="18" charset="0"/>
              </a:rPr>
              <a:t>ресурсов</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34286690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933</TotalTime>
  <Words>1316</Words>
  <Application>Microsoft Office PowerPoint</Application>
  <PresentationFormat>Экран (4:3)</PresentationFormat>
  <Paragraphs>89</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Остин</vt:lpstr>
      <vt:lpstr>Обеспечение качества образования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Макс</dc:creator>
  <cp:lastModifiedBy>Макс</cp:lastModifiedBy>
  <cp:revision>77</cp:revision>
  <dcterms:created xsi:type="dcterms:W3CDTF">2019-09-22T13:06:38Z</dcterms:created>
  <dcterms:modified xsi:type="dcterms:W3CDTF">2019-10-06T19:36:25Z</dcterms:modified>
</cp:coreProperties>
</file>