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9" r:id="rId2"/>
    <p:sldId id="256" r:id="rId3"/>
    <p:sldId id="261" r:id="rId4"/>
    <p:sldId id="267" r:id="rId5"/>
    <p:sldId id="265" r:id="rId6"/>
    <p:sldId id="269" r:id="rId7"/>
    <p:sldId id="266" r:id="rId8"/>
    <p:sldId id="260" r:id="rId9"/>
    <p:sldId id="263" r:id="rId10"/>
    <p:sldId id="262" r:id="rId11"/>
    <p:sldId id="264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13" Type="http://schemas.openxmlformats.org/officeDocument/2006/relationships/image" Target="../media/image22.wmf"/><Relationship Id="rId3" Type="http://schemas.openxmlformats.org/officeDocument/2006/relationships/image" Target="../media/image12.wmf"/><Relationship Id="rId7" Type="http://schemas.openxmlformats.org/officeDocument/2006/relationships/image" Target="../media/image16.wmf"/><Relationship Id="rId12" Type="http://schemas.openxmlformats.org/officeDocument/2006/relationships/image" Target="../media/image21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6" Type="http://schemas.openxmlformats.org/officeDocument/2006/relationships/image" Target="../media/image15.wmf"/><Relationship Id="rId11" Type="http://schemas.openxmlformats.org/officeDocument/2006/relationships/image" Target="../media/image20.wmf"/><Relationship Id="rId5" Type="http://schemas.openxmlformats.org/officeDocument/2006/relationships/image" Target="../media/image14.wmf"/><Relationship Id="rId10" Type="http://schemas.openxmlformats.org/officeDocument/2006/relationships/image" Target="../media/image19.wmf"/><Relationship Id="rId4" Type="http://schemas.openxmlformats.org/officeDocument/2006/relationships/image" Target="../media/image13.wmf"/><Relationship Id="rId9" Type="http://schemas.openxmlformats.org/officeDocument/2006/relationships/image" Target="../media/image18.wmf"/><Relationship Id="rId14" Type="http://schemas.openxmlformats.org/officeDocument/2006/relationships/image" Target="../media/image2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10/6/2019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ru.wikipedia.org/wiki/%D0%94%D0%B6%D0%BE%D0%BD_%D0%92%D0%B0%D0%BB%D0%BB%D0%B8%D1%81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17.wmf"/><Relationship Id="rId26" Type="http://schemas.openxmlformats.org/officeDocument/2006/relationships/image" Target="../media/image21.wmf"/><Relationship Id="rId3" Type="http://schemas.openxmlformats.org/officeDocument/2006/relationships/oleObject" Target="../embeddings/oleObject1.bin"/><Relationship Id="rId21" Type="http://schemas.openxmlformats.org/officeDocument/2006/relationships/oleObject" Target="../embeddings/oleObject10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14.wmf"/><Relationship Id="rId17" Type="http://schemas.openxmlformats.org/officeDocument/2006/relationships/oleObject" Target="../embeddings/oleObject8.bin"/><Relationship Id="rId25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6.wmf"/><Relationship Id="rId20" Type="http://schemas.openxmlformats.org/officeDocument/2006/relationships/image" Target="../media/image18.wmf"/><Relationship Id="rId29" Type="http://schemas.openxmlformats.org/officeDocument/2006/relationships/oleObject" Target="../embeddings/oleObject14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wmf"/><Relationship Id="rId11" Type="http://schemas.openxmlformats.org/officeDocument/2006/relationships/oleObject" Target="../embeddings/oleObject5.bin"/><Relationship Id="rId24" Type="http://schemas.openxmlformats.org/officeDocument/2006/relationships/image" Target="../media/image20.wmf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23" Type="http://schemas.openxmlformats.org/officeDocument/2006/relationships/oleObject" Target="../embeddings/oleObject11.bin"/><Relationship Id="rId28" Type="http://schemas.openxmlformats.org/officeDocument/2006/relationships/image" Target="../media/image22.wmf"/><Relationship Id="rId10" Type="http://schemas.openxmlformats.org/officeDocument/2006/relationships/image" Target="../media/image13.wmf"/><Relationship Id="rId19" Type="http://schemas.openxmlformats.org/officeDocument/2006/relationships/oleObject" Target="../embeddings/oleObject9.bin"/><Relationship Id="rId4" Type="http://schemas.openxmlformats.org/officeDocument/2006/relationships/image" Target="../media/image10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15.wmf"/><Relationship Id="rId22" Type="http://schemas.openxmlformats.org/officeDocument/2006/relationships/image" Target="../media/image19.wmf"/><Relationship Id="rId27" Type="http://schemas.openxmlformats.org/officeDocument/2006/relationships/oleObject" Target="../embeddings/oleObject13.bin"/><Relationship Id="rId30" Type="http://schemas.openxmlformats.org/officeDocument/2006/relationships/image" Target="../media/image23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7" Type="http://schemas.openxmlformats.org/officeDocument/2006/relationships/image" Target="../media/image30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g"/><Relationship Id="rId5" Type="http://schemas.openxmlformats.org/officeDocument/2006/relationships/image" Target="../media/image28.jpg"/><Relationship Id="rId4" Type="http://schemas.openxmlformats.org/officeDocument/2006/relationships/image" Target="../media/image2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Примеры числовых Неравенств из жизни человека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65949" y="3843867"/>
            <a:ext cx="5898524" cy="1947333"/>
          </a:xfrm>
        </p:spPr>
        <p:txBody>
          <a:bodyPr/>
          <a:lstStyle/>
          <a:p>
            <a:r>
              <a:rPr lang="ru-RU" dirty="0" smtClean="0"/>
              <a:t>Подготовила учитель математики</a:t>
            </a:r>
          </a:p>
          <a:p>
            <a:r>
              <a:rPr lang="ru-RU" dirty="0" smtClean="0"/>
              <a:t> МКОУ </a:t>
            </a:r>
            <a:r>
              <a:rPr lang="ru-RU" dirty="0" err="1" smtClean="0"/>
              <a:t>Семено</a:t>
            </a:r>
            <a:r>
              <a:rPr lang="ru-RU" dirty="0" smtClean="0"/>
              <a:t>-Александровская СОШ</a:t>
            </a:r>
          </a:p>
          <a:p>
            <a:r>
              <a:rPr lang="ru-RU" dirty="0" smtClean="0"/>
              <a:t>Фёдорова О.П.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658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3087" y="4617076"/>
            <a:ext cx="6577584" cy="210312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7434" y="2280784"/>
            <a:ext cx="6230112" cy="227380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423" y="194428"/>
            <a:ext cx="6382512" cy="2023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761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432278" cy="698863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Изобразите на координатной прямой промежутки и назовите их 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74321" y="1384663"/>
            <a:ext cx="10202090" cy="5081451"/>
          </a:xfrm>
        </p:spPr>
        <p:txBody>
          <a:bodyPr>
            <a:normAutofit/>
          </a:bodyPr>
          <a:lstStyle/>
          <a:p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1" y="1610452"/>
            <a:ext cx="9661358" cy="263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890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1567" y="559286"/>
            <a:ext cx="4188677" cy="462666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5303184"/>
            <a:ext cx="8534400" cy="1379118"/>
          </a:xfrm>
        </p:spPr>
        <p:txBody>
          <a:bodyPr/>
          <a:lstStyle/>
          <a:p>
            <a:pPr algn="ctr"/>
            <a:r>
              <a:rPr lang="ru-RU" dirty="0" smtClean="0"/>
              <a:t>Числовые неравенства вокруг нас</a:t>
            </a:r>
            <a:endParaRPr lang="ru-RU" dirty="0"/>
          </a:p>
        </p:txBody>
      </p:sp>
      <p:grpSp>
        <p:nvGrpSpPr>
          <p:cNvPr id="12" name="Группа 11"/>
          <p:cNvGrpSpPr/>
          <p:nvPr/>
        </p:nvGrpSpPr>
        <p:grpSpPr>
          <a:xfrm>
            <a:off x="5145791" y="1913308"/>
            <a:ext cx="5937006" cy="3632268"/>
            <a:chOff x="5145791" y="1913308"/>
            <a:chExt cx="5937006" cy="3632268"/>
          </a:xfrm>
        </p:grpSpPr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45791" y="1913308"/>
              <a:ext cx="5937006" cy="3632268"/>
            </a:xfrm>
            <a:prstGeom prst="rect">
              <a:avLst/>
            </a:prstGeom>
          </p:spPr>
        </p:pic>
        <p:pic>
          <p:nvPicPr>
            <p:cNvPr id="11" name="Рисунок 10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38" t="21131" r="7861" b="1834"/>
            <a:stretch/>
          </p:blipFill>
          <p:spPr>
            <a:xfrm>
              <a:off x="7188977" y="3434276"/>
              <a:ext cx="3893820" cy="2111300"/>
            </a:xfrm>
            <a:prstGeom prst="rect">
              <a:avLst/>
            </a:prstGeom>
          </p:spPr>
        </p:pic>
      </p:grpSp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8867" y="185940"/>
            <a:ext cx="5977915" cy="2111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364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Числовые неравенства в Объявлениях</a:t>
            </a:r>
            <a:endParaRPr lang="ru-RU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03" y="973462"/>
            <a:ext cx="4200144" cy="3039414"/>
          </a:xfrm>
        </p:spPr>
      </p:pic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4170" y="926099"/>
            <a:ext cx="4142935" cy="3134139"/>
          </a:xfrm>
        </p:spPr>
      </p:pic>
    </p:spTree>
    <p:extLst>
      <p:ext uri="{BB962C8B-B14F-4D97-AF65-F5344CB8AC3E}">
        <p14:creationId xmlns:p14="http://schemas.microsoft.com/office/powerpoint/2010/main" val="2804465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7904" y="277368"/>
            <a:ext cx="9156192" cy="6303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882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4294967295"/>
          </p:nvPr>
        </p:nvSpPr>
        <p:spPr>
          <a:xfrm>
            <a:off x="0" y="685800"/>
            <a:ext cx="5943600" cy="5308600"/>
          </a:xfrm>
        </p:spPr>
        <p:txBody>
          <a:bodyPr>
            <a:normAutofit fontScale="92500" lnSpcReduction="20000"/>
          </a:bodyPr>
          <a:lstStyle/>
          <a:p>
            <a:pPr fontAlgn="base"/>
            <a:r>
              <a:rPr lang="ru-RU" b="1" dirty="0"/>
              <a:t>Символ бесконечности на клавиатуре не зря не обозначен, ведь изначально был предназначен для написания математических формул и уравнений. Этот знак был придуман в середине 17 века английским математиком и впервые увидел мир в его трактате «О конических сечениях». Объяснений насчет него не было никаких, потому исследователи позже сделали самостоятельный вывод, что это могло быть римское обозначение 1000, которое выглядело весьма похоже: CIƆ или CƆ.</a:t>
            </a:r>
          </a:p>
          <a:p>
            <a:pPr fontAlgn="base"/>
            <a:r>
              <a:rPr lang="ru-RU" b="1" dirty="0"/>
              <a:t>Помимо математики, он нашел применение в географии, физике, философии и логике. В науках обозначает неисчисляемые меры, невозможность осознания границ или рамок.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883901" y="4075611"/>
            <a:ext cx="42241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222222"/>
                </a:solidFill>
                <a:latin typeface="Arial" panose="020B0604020202020204" pitchFamily="34" charset="0"/>
              </a:rPr>
              <a:t>Английский математик </a:t>
            </a: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hlinkClick r:id="rId2" tooltip="Джон Валлис"/>
              </a:rPr>
              <a:t>Джон Валлис</a:t>
            </a:r>
            <a:r>
              <a:rPr lang="ru-RU" dirty="0">
                <a:solidFill>
                  <a:srgbClr val="222222"/>
                </a:solidFill>
                <a:latin typeface="Arial" panose="020B0604020202020204" pitchFamily="34" charset="0"/>
              </a:rPr>
              <a:t>, </a:t>
            </a:r>
            <a:endParaRPr lang="ru-RU" dirty="0"/>
          </a:p>
        </p:txBody>
      </p:sp>
      <p:pic>
        <p:nvPicPr>
          <p:cNvPr id="1030" name="Picture 6" descr="https://upload.wikimedia.org/wikipedia/commons/thumb/c/cc/Acid-free_paper_%28symbol%29.svg/180px-Acid-free_paper_%28symbol%29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2844" y="4572635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9540" y="557019"/>
            <a:ext cx="3312826" cy="339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32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217" name="Group 97"/>
          <p:cNvGraphicFramePr>
            <a:graphicFrameLocks noGrp="1"/>
          </p:cNvGraphicFramePr>
          <p:nvPr/>
        </p:nvGraphicFramePr>
        <p:xfrm>
          <a:off x="1847850" y="1052513"/>
          <a:ext cx="8534400" cy="5259388"/>
        </p:xfrm>
        <a:graphic>
          <a:graphicData uri="http://schemas.openxmlformats.org/drawingml/2006/table">
            <a:tbl>
              <a:tblPr/>
              <a:tblGrid>
                <a:gridCol w="2590800"/>
                <a:gridCol w="1981200"/>
                <a:gridCol w="2057400"/>
                <a:gridCol w="1905000"/>
              </a:tblGrid>
              <a:tr h="100596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Геометрическая модель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Обозначение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 числового промежутка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Аналитическая модель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8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251" name="Object 131"/>
          <p:cNvGraphicFramePr>
            <a:graphicFrameLocks noChangeAspect="1"/>
          </p:cNvGraphicFramePr>
          <p:nvPr/>
        </p:nvGraphicFramePr>
        <p:xfrm>
          <a:off x="8616950" y="2205038"/>
          <a:ext cx="158115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8" name="Equation" r:id="rId3" imgW="545760" imgH="177480" progId="Equation.DSMT4">
                  <p:embed/>
                </p:oleObj>
              </mc:Choice>
              <mc:Fallback>
                <p:oleObj name="Equation" r:id="rId3" imgW="54576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16950" y="2205038"/>
                        <a:ext cx="1581150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1752600" y="228601"/>
            <a:ext cx="8686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000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Заполните таблицу</a:t>
            </a:r>
          </a:p>
        </p:txBody>
      </p:sp>
      <p:graphicFrame>
        <p:nvGraphicFramePr>
          <p:cNvPr id="12291" name="Object 85"/>
          <p:cNvGraphicFramePr>
            <a:graphicFrameLocks noChangeAspect="1"/>
          </p:cNvGraphicFramePr>
          <p:nvPr/>
        </p:nvGraphicFramePr>
        <p:xfrm>
          <a:off x="5029200" y="2209801"/>
          <a:ext cx="685800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9" name="Формула" r:id="rId5" imgW="304560" imgH="215640" progId="Equation.3">
                  <p:embed/>
                </p:oleObj>
              </mc:Choice>
              <mc:Fallback>
                <p:oleObj name="Формула" r:id="rId5" imgW="3045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2209801"/>
                        <a:ext cx="685800" cy="485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2" name="Object 86"/>
          <p:cNvGraphicFramePr>
            <a:graphicFrameLocks noChangeAspect="1"/>
          </p:cNvGraphicFramePr>
          <p:nvPr/>
        </p:nvGraphicFramePr>
        <p:xfrm>
          <a:off x="4692650" y="5591175"/>
          <a:ext cx="1360488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0" name="Equation" r:id="rId7" imgW="533160" imgH="253800" progId="Equation.DSMT4">
                  <p:embed/>
                </p:oleObj>
              </mc:Choice>
              <mc:Fallback>
                <p:oleObj name="Equation" r:id="rId7" imgW="53316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92650" y="5591175"/>
                        <a:ext cx="1360488" cy="647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3" name="Object 98"/>
          <p:cNvGraphicFramePr>
            <a:graphicFrameLocks noChangeAspect="1"/>
          </p:cNvGraphicFramePr>
          <p:nvPr/>
        </p:nvGraphicFramePr>
        <p:xfrm>
          <a:off x="8686800" y="3657600"/>
          <a:ext cx="1447800" cy="43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1" name="Формула" r:id="rId9" imgW="583920" imgH="177480" progId="Equation.3">
                  <p:embed/>
                </p:oleObj>
              </mc:Choice>
              <mc:Fallback>
                <p:oleObj name="Формула" r:id="rId9" imgW="5839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86800" y="3657600"/>
                        <a:ext cx="1447800" cy="439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4" name="Object 99"/>
          <p:cNvGraphicFramePr>
            <a:graphicFrameLocks noChangeAspect="1"/>
          </p:cNvGraphicFramePr>
          <p:nvPr/>
        </p:nvGraphicFramePr>
        <p:xfrm>
          <a:off x="6477000" y="4191001"/>
          <a:ext cx="1931988" cy="74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2" name="Формула" r:id="rId11" imgW="1117440" imgH="431640" progId="Equation.3">
                  <p:embed/>
                </p:oleObj>
              </mc:Choice>
              <mc:Fallback>
                <p:oleObj name="Формула" r:id="rId11" imgW="111744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0" y="4191001"/>
                        <a:ext cx="1931988" cy="746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47" name="Line 100"/>
          <p:cNvSpPr>
            <a:spLocks noChangeShapeType="1"/>
          </p:cNvSpPr>
          <p:nvPr/>
        </p:nvSpPr>
        <p:spPr bwMode="auto">
          <a:xfrm>
            <a:off x="1905000" y="3200400"/>
            <a:ext cx="2438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48" name="Line 101"/>
          <p:cNvSpPr>
            <a:spLocks noChangeShapeType="1"/>
          </p:cNvSpPr>
          <p:nvPr/>
        </p:nvSpPr>
        <p:spPr bwMode="auto">
          <a:xfrm>
            <a:off x="1905000" y="5257800"/>
            <a:ext cx="2438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49" name="AutoShape 102"/>
          <p:cNvSpPr>
            <a:spLocks noChangeArrowheads="1"/>
          </p:cNvSpPr>
          <p:nvPr/>
        </p:nvSpPr>
        <p:spPr bwMode="auto">
          <a:xfrm>
            <a:off x="2133600" y="3124200"/>
            <a:ext cx="152400" cy="152400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2350" name="AutoShape 103"/>
          <p:cNvSpPr>
            <a:spLocks noChangeArrowheads="1"/>
          </p:cNvSpPr>
          <p:nvPr/>
        </p:nvSpPr>
        <p:spPr bwMode="auto">
          <a:xfrm>
            <a:off x="2286000" y="5181600"/>
            <a:ext cx="152400" cy="152400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2351" name="AutoShape 104"/>
          <p:cNvSpPr>
            <a:spLocks noChangeArrowheads="1"/>
          </p:cNvSpPr>
          <p:nvPr/>
        </p:nvSpPr>
        <p:spPr bwMode="auto">
          <a:xfrm>
            <a:off x="3657600" y="5181600"/>
            <a:ext cx="152400" cy="15240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2352" name="Line 105"/>
          <p:cNvSpPr>
            <a:spLocks noChangeShapeType="1"/>
          </p:cNvSpPr>
          <p:nvPr/>
        </p:nvSpPr>
        <p:spPr bwMode="auto">
          <a:xfrm flipV="1">
            <a:off x="2286000" y="3048000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53" name="Line 106"/>
          <p:cNvSpPr>
            <a:spLocks noChangeShapeType="1"/>
          </p:cNvSpPr>
          <p:nvPr/>
        </p:nvSpPr>
        <p:spPr bwMode="auto">
          <a:xfrm flipV="1">
            <a:off x="2438400" y="3048000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54" name="Line 107"/>
          <p:cNvSpPr>
            <a:spLocks noChangeShapeType="1"/>
          </p:cNvSpPr>
          <p:nvPr/>
        </p:nvSpPr>
        <p:spPr bwMode="auto">
          <a:xfrm flipV="1">
            <a:off x="2590800" y="3048000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55" name="Line 108"/>
          <p:cNvSpPr>
            <a:spLocks noChangeShapeType="1"/>
          </p:cNvSpPr>
          <p:nvPr/>
        </p:nvSpPr>
        <p:spPr bwMode="auto">
          <a:xfrm flipV="1">
            <a:off x="2743200" y="3048000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56" name="Line 109"/>
          <p:cNvSpPr>
            <a:spLocks noChangeShapeType="1"/>
          </p:cNvSpPr>
          <p:nvPr/>
        </p:nvSpPr>
        <p:spPr bwMode="auto">
          <a:xfrm flipV="1">
            <a:off x="2895600" y="3048000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57" name="Line 110"/>
          <p:cNvSpPr>
            <a:spLocks noChangeShapeType="1"/>
          </p:cNvSpPr>
          <p:nvPr/>
        </p:nvSpPr>
        <p:spPr bwMode="auto">
          <a:xfrm flipV="1">
            <a:off x="3048000" y="3048000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58" name="Line 111"/>
          <p:cNvSpPr>
            <a:spLocks noChangeShapeType="1"/>
          </p:cNvSpPr>
          <p:nvPr/>
        </p:nvSpPr>
        <p:spPr bwMode="auto">
          <a:xfrm flipV="1">
            <a:off x="3352800" y="3048000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59" name="Line 112"/>
          <p:cNvSpPr>
            <a:spLocks noChangeShapeType="1"/>
          </p:cNvSpPr>
          <p:nvPr/>
        </p:nvSpPr>
        <p:spPr bwMode="auto">
          <a:xfrm flipV="1">
            <a:off x="3505200" y="3048000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60" name="Line 113"/>
          <p:cNvSpPr>
            <a:spLocks noChangeShapeType="1"/>
          </p:cNvSpPr>
          <p:nvPr/>
        </p:nvSpPr>
        <p:spPr bwMode="auto">
          <a:xfrm flipV="1">
            <a:off x="3657600" y="3048000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61" name="Line 114"/>
          <p:cNvSpPr>
            <a:spLocks noChangeShapeType="1"/>
          </p:cNvSpPr>
          <p:nvPr/>
        </p:nvSpPr>
        <p:spPr bwMode="auto">
          <a:xfrm flipV="1">
            <a:off x="2438400" y="5105400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62" name="Line 115"/>
          <p:cNvSpPr>
            <a:spLocks noChangeShapeType="1"/>
          </p:cNvSpPr>
          <p:nvPr/>
        </p:nvSpPr>
        <p:spPr bwMode="auto">
          <a:xfrm flipV="1">
            <a:off x="2590800" y="5105400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63" name="Line 116"/>
          <p:cNvSpPr>
            <a:spLocks noChangeShapeType="1"/>
          </p:cNvSpPr>
          <p:nvPr/>
        </p:nvSpPr>
        <p:spPr bwMode="auto">
          <a:xfrm flipV="1">
            <a:off x="3200400" y="3048000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64" name="Line 117"/>
          <p:cNvSpPr>
            <a:spLocks noChangeShapeType="1"/>
          </p:cNvSpPr>
          <p:nvPr/>
        </p:nvSpPr>
        <p:spPr bwMode="auto">
          <a:xfrm flipV="1">
            <a:off x="3200400" y="5105400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65" name="Line 118"/>
          <p:cNvSpPr>
            <a:spLocks noChangeShapeType="1"/>
          </p:cNvSpPr>
          <p:nvPr/>
        </p:nvSpPr>
        <p:spPr bwMode="auto">
          <a:xfrm flipV="1">
            <a:off x="3048000" y="5105400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66" name="Line 119"/>
          <p:cNvSpPr>
            <a:spLocks noChangeShapeType="1"/>
          </p:cNvSpPr>
          <p:nvPr/>
        </p:nvSpPr>
        <p:spPr bwMode="auto">
          <a:xfrm flipV="1">
            <a:off x="2895600" y="5105400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67" name="Line 120"/>
          <p:cNvSpPr>
            <a:spLocks noChangeShapeType="1"/>
          </p:cNvSpPr>
          <p:nvPr/>
        </p:nvSpPr>
        <p:spPr bwMode="auto">
          <a:xfrm flipV="1">
            <a:off x="2743200" y="5105400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68" name="Line 121"/>
          <p:cNvSpPr>
            <a:spLocks noChangeShapeType="1"/>
          </p:cNvSpPr>
          <p:nvPr/>
        </p:nvSpPr>
        <p:spPr bwMode="auto">
          <a:xfrm flipV="1">
            <a:off x="3352800" y="5105400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69" name="Line 122"/>
          <p:cNvSpPr>
            <a:spLocks noChangeShapeType="1"/>
          </p:cNvSpPr>
          <p:nvPr/>
        </p:nvSpPr>
        <p:spPr bwMode="auto">
          <a:xfrm flipV="1">
            <a:off x="4114800" y="3048000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70" name="Line 123"/>
          <p:cNvSpPr>
            <a:spLocks noChangeShapeType="1"/>
          </p:cNvSpPr>
          <p:nvPr/>
        </p:nvSpPr>
        <p:spPr bwMode="auto">
          <a:xfrm flipV="1">
            <a:off x="3962400" y="3048000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71" name="Line 124"/>
          <p:cNvSpPr>
            <a:spLocks noChangeShapeType="1"/>
          </p:cNvSpPr>
          <p:nvPr/>
        </p:nvSpPr>
        <p:spPr bwMode="auto">
          <a:xfrm flipV="1">
            <a:off x="3810000" y="3048000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72" name="Line 125"/>
          <p:cNvSpPr>
            <a:spLocks noChangeShapeType="1"/>
          </p:cNvSpPr>
          <p:nvPr/>
        </p:nvSpPr>
        <p:spPr bwMode="auto">
          <a:xfrm flipV="1">
            <a:off x="3505200" y="5105400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73" name="Text Box 126"/>
          <p:cNvSpPr txBox="1">
            <a:spLocks noChangeArrowheads="1"/>
          </p:cNvSpPr>
          <p:nvPr/>
        </p:nvSpPr>
        <p:spPr bwMode="auto">
          <a:xfrm>
            <a:off x="2057400" y="3200401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000"/>
              <a:t>2</a:t>
            </a:r>
          </a:p>
        </p:txBody>
      </p:sp>
      <p:sp>
        <p:nvSpPr>
          <p:cNvPr id="12374" name="Text Box 127"/>
          <p:cNvSpPr txBox="1">
            <a:spLocks noChangeArrowheads="1"/>
          </p:cNvSpPr>
          <p:nvPr/>
        </p:nvSpPr>
        <p:spPr bwMode="auto">
          <a:xfrm>
            <a:off x="4114800" y="3124201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000"/>
              <a:t>х</a:t>
            </a:r>
          </a:p>
        </p:txBody>
      </p:sp>
      <p:sp>
        <p:nvSpPr>
          <p:cNvPr id="12375" name="Text Box 128"/>
          <p:cNvSpPr txBox="1">
            <a:spLocks noChangeArrowheads="1"/>
          </p:cNvSpPr>
          <p:nvPr/>
        </p:nvSpPr>
        <p:spPr bwMode="auto">
          <a:xfrm>
            <a:off x="4114800" y="5181601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000"/>
              <a:t>х</a:t>
            </a:r>
          </a:p>
        </p:txBody>
      </p:sp>
      <p:sp>
        <p:nvSpPr>
          <p:cNvPr id="12376" name="Text Box 129"/>
          <p:cNvSpPr txBox="1">
            <a:spLocks noChangeArrowheads="1"/>
          </p:cNvSpPr>
          <p:nvPr/>
        </p:nvSpPr>
        <p:spPr bwMode="auto">
          <a:xfrm>
            <a:off x="2133600" y="5257801"/>
            <a:ext cx="45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000"/>
              <a:t>-2</a:t>
            </a:r>
          </a:p>
        </p:txBody>
      </p:sp>
      <p:sp>
        <p:nvSpPr>
          <p:cNvPr id="12377" name="Text Box 130"/>
          <p:cNvSpPr txBox="1">
            <a:spLocks noChangeArrowheads="1"/>
          </p:cNvSpPr>
          <p:nvPr/>
        </p:nvSpPr>
        <p:spPr bwMode="auto">
          <a:xfrm>
            <a:off x="3581400" y="5257801"/>
            <a:ext cx="311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ru-RU" sz="2000"/>
              <a:t>2</a:t>
            </a:r>
          </a:p>
        </p:txBody>
      </p:sp>
      <p:grpSp>
        <p:nvGrpSpPr>
          <p:cNvPr id="2" name="Группа 101"/>
          <p:cNvGrpSpPr>
            <a:grpSpLocks/>
          </p:cNvGrpSpPr>
          <p:nvPr/>
        </p:nvGrpSpPr>
        <p:grpSpPr bwMode="auto">
          <a:xfrm>
            <a:off x="1919288" y="2339976"/>
            <a:ext cx="2590800" cy="549275"/>
            <a:chOff x="395536" y="2340496"/>
            <a:chExt cx="2590800" cy="549275"/>
          </a:xfrm>
        </p:grpSpPr>
        <p:sp>
          <p:nvSpPr>
            <p:cNvPr id="12457" name="Line 100"/>
            <p:cNvSpPr>
              <a:spLocks noChangeShapeType="1"/>
            </p:cNvSpPr>
            <p:nvPr/>
          </p:nvSpPr>
          <p:spPr bwMode="auto">
            <a:xfrm>
              <a:off x="395536" y="2492896"/>
              <a:ext cx="24384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458" name="AutoShape 102"/>
            <p:cNvSpPr>
              <a:spLocks noChangeArrowheads="1"/>
            </p:cNvSpPr>
            <p:nvPr/>
          </p:nvSpPr>
          <p:spPr bwMode="auto">
            <a:xfrm>
              <a:off x="624136" y="2416696"/>
              <a:ext cx="152400" cy="152400"/>
            </a:xfrm>
            <a:prstGeom prst="flowChartConnector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2459" name="Line 105"/>
            <p:cNvSpPr>
              <a:spLocks noChangeShapeType="1"/>
            </p:cNvSpPr>
            <p:nvPr/>
          </p:nvSpPr>
          <p:spPr bwMode="auto">
            <a:xfrm flipV="1">
              <a:off x="776536" y="2340496"/>
              <a:ext cx="1524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460" name="Line 106"/>
            <p:cNvSpPr>
              <a:spLocks noChangeShapeType="1"/>
            </p:cNvSpPr>
            <p:nvPr/>
          </p:nvSpPr>
          <p:spPr bwMode="auto">
            <a:xfrm flipV="1">
              <a:off x="928936" y="2340496"/>
              <a:ext cx="1524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461" name="Line 107"/>
            <p:cNvSpPr>
              <a:spLocks noChangeShapeType="1"/>
            </p:cNvSpPr>
            <p:nvPr/>
          </p:nvSpPr>
          <p:spPr bwMode="auto">
            <a:xfrm flipV="1">
              <a:off x="1081336" y="2340496"/>
              <a:ext cx="1524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462" name="Line 108"/>
            <p:cNvSpPr>
              <a:spLocks noChangeShapeType="1"/>
            </p:cNvSpPr>
            <p:nvPr/>
          </p:nvSpPr>
          <p:spPr bwMode="auto">
            <a:xfrm flipV="1">
              <a:off x="1233736" y="2340496"/>
              <a:ext cx="1524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463" name="Line 109"/>
            <p:cNvSpPr>
              <a:spLocks noChangeShapeType="1"/>
            </p:cNvSpPr>
            <p:nvPr/>
          </p:nvSpPr>
          <p:spPr bwMode="auto">
            <a:xfrm flipV="1">
              <a:off x="1386136" y="2340496"/>
              <a:ext cx="1524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464" name="Line 110"/>
            <p:cNvSpPr>
              <a:spLocks noChangeShapeType="1"/>
            </p:cNvSpPr>
            <p:nvPr/>
          </p:nvSpPr>
          <p:spPr bwMode="auto">
            <a:xfrm flipV="1">
              <a:off x="1538536" y="2340496"/>
              <a:ext cx="1524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465" name="Line 111"/>
            <p:cNvSpPr>
              <a:spLocks noChangeShapeType="1"/>
            </p:cNvSpPr>
            <p:nvPr/>
          </p:nvSpPr>
          <p:spPr bwMode="auto">
            <a:xfrm flipV="1">
              <a:off x="1843336" y="2340496"/>
              <a:ext cx="1524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466" name="Line 112"/>
            <p:cNvSpPr>
              <a:spLocks noChangeShapeType="1"/>
            </p:cNvSpPr>
            <p:nvPr/>
          </p:nvSpPr>
          <p:spPr bwMode="auto">
            <a:xfrm flipV="1">
              <a:off x="1995736" y="2340496"/>
              <a:ext cx="1524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467" name="Line 116"/>
            <p:cNvSpPr>
              <a:spLocks noChangeShapeType="1"/>
            </p:cNvSpPr>
            <p:nvPr/>
          </p:nvSpPr>
          <p:spPr bwMode="auto">
            <a:xfrm flipV="1">
              <a:off x="1690936" y="2340496"/>
              <a:ext cx="1524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468" name="Text Box 126"/>
            <p:cNvSpPr txBox="1">
              <a:spLocks noChangeArrowheads="1"/>
            </p:cNvSpPr>
            <p:nvPr/>
          </p:nvSpPr>
          <p:spPr bwMode="auto">
            <a:xfrm>
              <a:off x="539552" y="2492896"/>
              <a:ext cx="3810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altLang="ru-RU" sz="2000"/>
                <a:t>1</a:t>
              </a:r>
            </a:p>
          </p:txBody>
        </p:sp>
        <p:sp>
          <p:nvSpPr>
            <p:cNvPr id="12469" name="Text Box 127"/>
            <p:cNvSpPr txBox="1">
              <a:spLocks noChangeArrowheads="1"/>
            </p:cNvSpPr>
            <p:nvPr/>
          </p:nvSpPr>
          <p:spPr bwMode="auto">
            <a:xfrm>
              <a:off x="2605336" y="2416696"/>
              <a:ext cx="3810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altLang="ru-RU" sz="2000"/>
                <a:t>х</a:t>
              </a:r>
            </a:p>
          </p:txBody>
        </p:sp>
        <p:sp>
          <p:nvSpPr>
            <p:cNvPr id="12470" name="Text Box 126"/>
            <p:cNvSpPr txBox="1">
              <a:spLocks noChangeArrowheads="1"/>
            </p:cNvSpPr>
            <p:nvPr/>
          </p:nvSpPr>
          <p:spPr bwMode="auto">
            <a:xfrm>
              <a:off x="1907704" y="2492896"/>
              <a:ext cx="3810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altLang="ru-RU" sz="2000"/>
                <a:t>3</a:t>
              </a:r>
            </a:p>
          </p:txBody>
        </p:sp>
        <p:sp>
          <p:nvSpPr>
            <p:cNvPr id="12471" name="AutoShape 102"/>
            <p:cNvSpPr>
              <a:spLocks noChangeArrowheads="1"/>
            </p:cNvSpPr>
            <p:nvPr/>
          </p:nvSpPr>
          <p:spPr bwMode="auto">
            <a:xfrm>
              <a:off x="1979712" y="2420888"/>
              <a:ext cx="152400" cy="152400"/>
            </a:xfrm>
            <a:prstGeom prst="flowChartConnector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sp>
        <p:nvSpPr>
          <p:cNvPr id="82" name="Oval 252"/>
          <p:cNvSpPr>
            <a:spLocks noChangeArrowheads="1"/>
          </p:cNvSpPr>
          <p:nvPr/>
        </p:nvSpPr>
        <p:spPr bwMode="auto">
          <a:xfrm>
            <a:off x="1992314" y="2133601"/>
            <a:ext cx="2232025" cy="574675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ru-RU" sz="2800" b="1" i="1">
                <a:solidFill>
                  <a:srgbClr val="009900"/>
                </a:solidFill>
                <a:cs typeface="Arial" panose="020B0604020202020204" pitchFamily="34" charset="0"/>
              </a:rPr>
              <a:t>?</a:t>
            </a:r>
          </a:p>
        </p:txBody>
      </p:sp>
      <p:sp>
        <p:nvSpPr>
          <p:cNvPr id="103" name="Text Box 221"/>
          <p:cNvSpPr txBox="1">
            <a:spLocks noChangeArrowheads="1"/>
          </p:cNvSpPr>
          <p:nvPr/>
        </p:nvSpPr>
        <p:spPr bwMode="auto">
          <a:xfrm>
            <a:off x="6527800" y="2276476"/>
            <a:ext cx="1752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000"/>
              <a:t>Отрезок</a:t>
            </a:r>
          </a:p>
        </p:txBody>
      </p:sp>
      <p:sp>
        <p:nvSpPr>
          <p:cNvPr id="104" name="Oval 252"/>
          <p:cNvSpPr>
            <a:spLocks noChangeArrowheads="1"/>
          </p:cNvSpPr>
          <p:nvPr/>
        </p:nvSpPr>
        <p:spPr bwMode="auto">
          <a:xfrm>
            <a:off x="6456364" y="2133600"/>
            <a:ext cx="2016125" cy="6477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ru-RU" sz="2800" b="1" i="1">
                <a:solidFill>
                  <a:srgbClr val="009900"/>
                </a:solidFill>
                <a:cs typeface="Arial" panose="020B0604020202020204" pitchFamily="34" charset="0"/>
              </a:rPr>
              <a:t>?</a:t>
            </a:r>
          </a:p>
        </p:txBody>
      </p:sp>
      <p:sp>
        <p:nvSpPr>
          <p:cNvPr id="105" name="Oval 252"/>
          <p:cNvSpPr>
            <a:spLocks noChangeArrowheads="1"/>
          </p:cNvSpPr>
          <p:nvPr/>
        </p:nvSpPr>
        <p:spPr bwMode="auto">
          <a:xfrm>
            <a:off x="8543925" y="2205038"/>
            <a:ext cx="1728788" cy="576262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ru-RU" sz="2800" b="1" i="1">
                <a:solidFill>
                  <a:srgbClr val="009900"/>
                </a:solidFill>
                <a:cs typeface="Arial" panose="020B0604020202020204" pitchFamily="34" charset="0"/>
              </a:rPr>
              <a:t>?</a:t>
            </a:r>
          </a:p>
        </p:txBody>
      </p:sp>
      <p:graphicFrame>
        <p:nvGraphicFramePr>
          <p:cNvPr id="5252" name="Object 132"/>
          <p:cNvGraphicFramePr>
            <a:graphicFrameLocks noChangeAspect="1"/>
          </p:cNvGraphicFramePr>
          <p:nvPr/>
        </p:nvGraphicFramePr>
        <p:xfrm>
          <a:off x="4800601" y="2852738"/>
          <a:ext cx="1230313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3" name="Equation" r:id="rId13" imgW="482400" imgH="253800" progId="Equation.DSMT4">
                  <p:embed/>
                </p:oleObj>
              </mc:Choice>
              <mc:Fallback>
                <p:oleObj name="Equation" r:id="rId13" imgW="48240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1" y="2852738"/>
                        <a:ext cx="1230313" cy="647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6" name="Oval 252"/>
          <p:cNvSpPr>
            <a:spLocks noChangeArrowheads="1"/>
          </p:cNvSpPr>
          <p:nvPr/>
        </p:nvSpPr>
        <p:spPr bwMode="auto">
          <a:xfrm>
            <a:off x="4511676" y="2852738"/>
            <a:ext cx="1871663" cy="6477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ru-RU" sz="2800" b="1" i="1" dirty="0">
                <a:solidFill>
                  <a:srgbClr val="009900"/>
                </a:solidFill>
                <a:cs typeface="Arial" panose="020B0604020202020204" pitchFamily="34" charset="0"/>
              </a:rPr>
              <a:t>?</a:t>
            </a:r>
          </a:p>
        </p:txBody>
      </p:sp>
      <p:sp>
        <p:nvSpPr>
          <p:cNvPr id="123" name="Text Box 216"/>
          <p:cNvSpPr txBox="1">
            <a:spLocks noChangeArrowheads="1"/>
          </p:cNvSpPr>
          <p:nvPr/>
        </p:nvSpPr>
        <p:spPr bwMode="auto">
          <a:xfrm>
            <a:off x="6527800" y="2997201"/>
            <a:ext cx="1752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000"/>
              <a:t>Луч</a:t>
            </a:r>
          </a:p>
        </p:txBody>
      </p:sp>
      <p:sp>
        <p:nvSpPr>
          <p:cNvPr id="107" name="Oval 252"/>
          <p:cNvSpPr>
            <a:spLocks noChangeArrowheads="1"/>
          </p:cNvSpPr>
          <p:nvPr/>
        </p:nvSpPr>
        <p:spPr bwMode="auto">
          <a:xfrm>
            <a:off x="6383338" y="2852738"/>
            <a:ext cx="1873250" cy="576262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ru-RU" sz="2800" b="1" i="1">
                <a:solidFill>
                  <a:srgbClr val="009900"/>
                </a:solidFill>
                <a:cs typeface="Arial" panose="020B0604020202020204" pitchFamily="34" charset="0"/>
              </a:rPr>
              <a:t>?</a:t>
            </a:r>
          </a:p>
        </p:txBody>
      </p:sp>
      <p:graphicFrame>
        <p:nvGraphicFramePr>
          <p:cNvPr id="5253" name="Object 133"/>
          <p:cNvGraphicFramePr>
            <a:graphicFrameLocks noChangeAspect="1"/>
          </p:cNvGraphicFramePr>
          <p:nvPr/>
        </p:nvGraphicFramePr>
        <p:xfrm>
          <a:off x="8850314" y="2982913"/>
          <a:ext cx="1030287" cy="417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4" name="Equation" r:id="rId15" imgW="355320" imgH="177480" progId="Equation.DSMT4">
                  <p:embed/>
                </p:oleObj>
              </mc:Choice>
              <mc:Fallback>
                <p:oleObj name="Equation" r:id="rId15" imgW="35532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50314" y="2982913"/>
                        <a:ext cx="1030287" cy="417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8" name="Oval 252"/>
          <p:cNvSpPr>
            <a:spLocks noChangeArrowheads="1"/>
          </p:cNvSpPr>
          <p:nvPr/>
        </p:nvSpPr>
        <p:spPr bwMode="auto">
          <a:xfrm>
            <a:off x="8616950" y="2852738"/>
            <a:ext cx="1727200" cy="576262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ru-RU" sz="2800" b="1" i="1">
                <a:solidFill>
                  <a:srgbClr val="009900"/>
                </a:solidFill>
                <a:cs typeface="Arial" panose="020B0604020202020204" pitchFamily="34" charset="0"/>
              </a:rPr>
              <a:t>?</a:t>
            </a:r>
          </a:p>
        </p:txBody>
      </p:sp>
      <p:grpSp>
        <p:nvGrpSpPr>
          <p:cNvPr id="3" name="Группа 162"/>
          <p:cNvGrpSpPr>
            <a:grpSpLocks/>
          </p:cNvGrpSpPr>
          <p:nvPr/>
        </p:nvGrpSpPr>
        <p:grpSpPr bwMode="auto">
          <a:xfrm>
            <a:off x="1847851" y="3502025"/>
            <a:ext cx="2684463" cy="768350"/>
            <a:chOff x="323528" y="3501256"/>
            <a:chExt cx="2684463" cy="768350"/>
          </a:xfrm>
        </p:grpSpPr>
        <p:grpSp>
          <p:nvGrpSpPr>
            <p:cNvPr id="12439" name="Group 79"/>
            <p:cNvGrpSpPr>
              <a:grpSpLocks/>
            </p:cNvGrpSpPr>
            <p:nvPr/>
          </p:nvGrpSpPr>
          <p:grpSpPr bwMode="auto">
            <a:xfrm>
              <a:off x="323528" y="3933056"/>
              <a:ext cx="2684463" cy="336550"/>
              <a:chOff x="288" y="1344"/>
              <a:chExt cx="1691" cy="212"/>
            </a:xfrm>
          </p:grpSpPr>
          <p:sp>
            <p:nvSpPr>
              <p:cNvPr id="12455" name="Line 80"/>
              <p:cNvSpPr>
                <a:spLocks noChangeShapeType="1"/>
              </p:cNvSpPr>
              <p:nvPr/>
            </p:nvSpPr>
            <p:spPr bwMode="auto">
              <a:xfrm flipV="1">
                <a:off x="288" y="1389"/>
                <a:ext cx="1588" cy="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456" name="Text Box 81"/>
              <p:cNvSpPr txBox="1">
                <a:spLocks noChangeArrowheads="1"/>
              </p:cNvSpPr>
              <p:nvPr/>
            </p:nvSpPr>
            <p:spPr bwMode="auto">
              <a:xfrm>
                <a:off x="1739" y="1344"/>
                <a:ext cx="240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ru-RU" altLang="ru-RU" sz="1600"/>
                  <a:t>х</a:t>
                </a:r>
              </a:p>
            </p:txBody>
          </p:sp>
        </p:grpSp>
        <p:grpSp>
          <p:nvGrpSpPr>
            <p:cNvPr id="12440" name="Group 132"/>
            <p:cNvGrpSpPr>
              <a:grpSpLocks/>
            </p:cNvGrpSpPr>
            <p:nvPr/>
          </p:nvGrpSpPr>
          <p:grpSpPr bwMode="auto">
            <a:xfrm>
              <a:off x="1005136" y="3856856"/>
              <a:ext cx="1219200" cy="152400"/>
              <a:chOff x="672" y="3024"/>
              <a:chExt cx="768" cy="96"/>
            </a:xfrm>
          </p:grpSpPr>
          <p:sp>
            <p:nvSpPr>
              <p:cNvPr id="12447" name="Line 110"/>
              <p:cNvSpPr>
                <a:spLocks noChangeShapeType="1"/>
              </p:cNvSpPr>
              <p:nvPr/>
            </p:nvSpPr>
            <p:spPr bwMode="auto">
              <a:xfrm flipV="1">
                <a:off x="672" y="3024"/>
                <a:ext cx="96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448" name="Line 125"/>
              <p:cNvSpPr>
                <a:spLocks noChangeShapeType="1"/>
              </p:cNvSpPr>
              <p:nvPr/>
            </p:nvSpPr>
            <p:spPr bwMode="auto">
              <a:xfrm flipV="1">
                <a:off x="768" y="3024"/>
                <a:ext cx="96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449" name="Line 126"/>
              <p:cNvSpPr>
                <a:spLocks noChangeShapeType="1"/>
              </p:cNvSpPr>
              <p:nvPr/>
            </p:nvSpPr>
            <p:spPr bwMode="auto">
              <a:xfrm flipV="1">
                <a:off x="864" y="3024"/>
                <a:ext cx="96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450" name="Line 127"/>
              <p:cNvSpPr>
                <a:spLocks noChangeShapeType="1"/>
              </p:cNvSpPr>
              <p:nvPr/>
            </p:nvSpPr>
            <p:spPr bwMode="auto">
              <a:xfrm flipV="1">
                <a:off x="960" y="3024"/>
                <a:ext cx="96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451" name="Line 128"/>
              <p:cNvSpPr>
                <a:spLocks noChangeShapeType="1"/>
              </p:cNvSpPr>
              <p:nvPr/>
            </p:nvSpPr>
            <p:spPr bwMode="auto">
              <a:xfrm flipV="1">
                <a:off x="1056" y="3024"/>
                <a:ext cx="96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452" name="Line 129"/>
              <p:cNvSpPr>
                <a:spLocks noChangeShapeType="1"/>
              </p:cNvSpPr>
              <p:nvPr/>
            </p:nvSpPr>
            <p:spPr bwMode="auto">
              <a:xfrm flipV="1">
                <a:off x="1152" y="3024"/>
                <a:ext cx="96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453" name="Line 130"/>
              <p:cNvSpPr>
                <a:spLocks noChangeShapeType="1"/>
              </p:cNvSpPr>
              <p:nvPr/>
            </p:nvSpPr>
            <p:spPr bwMode="auto">
              <a:xfrm flipV="1">
                <a:off x="1248" y="3024"/>
                <a:ext cx="96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454" name="Line 131"/>
              <p:cNvSpPr>
                <a:spLocks noChangeShapeType="1"/>
              </p:cNvSpPr>
              <p:nvPr/>
            </p:nvSpPr>
            <p:spPr bwMode="auto">
              <a:xfrm flipV="1">
                <a:off x="1344" y="3024"/>
                <a:ext cx="96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2441" name="Group 193"/>
            <p:cNvGrpSpPr>
              <a:grpSpLocks/>
            </p:cNvGrpSpPr>
            <p:nvPr/>
          </p:nvGrpSpPr>
          <p:grpSpPr bwMode="auto">
            <a:xfrm>
              <a:off x="755900" y="3501256"/>
              <a:ext cx="338138" cy="584200"/>
              <a:chOff x="515" y="2800"/>
              <a:chExt cx="213" cy="368"/>
            </a:xfrm>
          </p:grpSpPr>
          <p:sp>
            <p:nvSpPr>
              <p:cNvPr id="12445" name="AutoShape 92"/>
              <p:cNvSpPr>
                <a:spLocks noChangeArrowheads="1"/>
              </p:cNvSpPr>
              <p:nvPr/>
            </p:nvSpPr>
            <p:spPr bwMode="auto">
              <a:xfrm>
                <a:off x="576" y="3072"/>
                <a:ext cx="96" cy="96"/>
              </a:xfrm>
              <a:prstGeom prst="flowChartConnector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2446" name="Text Box 183"/>
              <p:cNvSpPr txBox="1">
                <a:spLocks noChangeArrowheads="1"/>
              </p:cNvSpPr>
              <p:nvPr/>
            </p:nvSpPr>
            <p:spPr bwMode="auto">
              <a:xfrm>
                <a:off x="515" y="2800"/>
                <a:ext cx="213" cy="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r>
                  <a:rPr lang="ru-RU" altLang="ru-RU"/>
                  <a:t>2</a:t>
                </a:r>
              </a:p>
            </p:txBody>
          </p:sp>
        </p:grpSp>
        <p:grpSp>
          <p:nvGrpSpPr>
            <p:cNvPr id="12442" name="Group 194"/>
            <p:cNvGrpSpPr>
              <a:grpSpLocks/>
            </p:cNvGrpSpPr>
            <p:nvPr/>
          </p:nvGrpSpPr>
          <p:grpSpPr bwMode="auto">
            <a:xfrm>
              <a:off x="2051299" y="3501256"/>
              <a:ext cx="320675" cy="584200"/>
              <a:chOff x="1331" y="2800"/>
              <a:chExt cx="202" cy="368"/>
            </a:xfrm>
          </p:grpSpPr>
          <p:sp>
            <p:nvSpPr>
              <p:cNvPr id="12443" name="AutoShape 93"/>
              <p:cNvSpPr>
                <a:spLocks noChangeArrowheads="1"/>
              </p:cNvSpPr>
              <p:nvPr/>
            </p:nvSpPr>
            <p:spPr bwMode="auto">
              <a:xfrm>
                <a:off x="1392" y="3072"/>
                <a:ext cx="96" cy="96"/>
              </a:xfrm>
              <a:prstGeom prst="flowChartConnector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2444" name="Text Box 184"/>
              <p:cNvSpPr txBox="1">
                <a:spLocks noChangeArrowheads="1"/>
              </p:cNvSpPr>
              <p:nvPr/>
            </p:nvSpPr>
            <p:spPr bwMode="auto">
              <a:xfrm>
                <a:off x="1331" y="2800"/>
                <a:ext cx="202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ru-RU" altLang="ru-RU"/>
                  <a:t>5</a:t>
                </a:r>
              </a:p>
            </p:txBody>
          </p:sp>
        </p:grpSp>
      </p:grpSp>
      <p:sp>
        <p:nvSpPr>
          <p:cNvPr id="109" name="Oval 252"/>
          <p:cNvSpPr>
            <a:spLocks noChangeArrowheads="1"/>
          </p:cNvSpPr>
          <p:nvPr/>
        </p:nvSpPr>
        <p:spPr bwMode="auto">
          <a:xfrm>
            <a:off x="1919289" y="3573463"/>
            <a:ext cx="2232025" cy="576262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ru-RU" sz="2800" b="1" i="1">
                <a:solidFill>
                  <a:srgbClr val="009900"/>
                </a:solidFill>
                <a:cs typeface="Arial" panose="020B0604020202020204" pitchFamily="34" charset="0"/>
              </a:rPr>
              <a:t>?</a:t>
            </a:r>
          </a:p>
        </p:txBody>
      </p:sp>
      <p:graphicFrame>
        <p:nvGraphicFramePr>
          <p:cNvPr id="5254" name="Object 134"/>
          <p:cNvGraphicFramePr>
            <a:graphicFrameLocks noChangeAspect="1"/>
          </p:cNvGraphicFramePr>
          <p:nvPr/>
        </p:nvGraphicFramePr>
        <p:xfrm>
          <a:off x="4956175" y="3644901"/>
          <a:ext cx="788988" cy="43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5" name="Equation" r:id="rId17" imgW="368280" imgH="203040" progId="Equation.DSMT4">
                  <p:embed/>
                </p:oleObj>
              </mc:Choice>
              <mc:Fallback>
                <p:oleObj name="Equation" r:id="rId17" imgW="36828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6175" y="3644901"/>
                        <a:ext cx="788988" cy="434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0" name="Oval 252"/>
          <p:cNvSpPr>
            <a:spLocks noChangeArrowheads="1"/>
          </p:cNvSpPr>
          <p:nvPr/>
        </p:nvSpPr>
        <p:spPr bwMode="auto">
          <a:xfrm>
            <a:off x="4511676" y="3573463"/>
            <a:ext cx="1871663" cy="576262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ru-RU" sz="2800" b="1" i="1" dirty="0">
                <a:solidFill>
                  <a:srgbClr val="009900"/>
                </a:solidFill>
                <a:cs typeface="Arial" panose="020B0604020202020204" pitchFamily="34" charset="0"/>
              </a:rPr>
              <a:t>?</a:t>
            </a:r>
          </a:p>
        </p:txBody>
      </p:sp>
      <p:sp>
        <p:nvSpPr>
          <p:cNvPr id="165" name="Text Box 220"/>
          <p:cNvSpPr txBox="1">
            <a:spLocks noChangeArrowheads="1"/>
          </p:cNvSpPr>
          <p:nvPr/>
        </p:nvSpPr>
        <p:spPr bwMode="auto">
          <a:xfrm>
            <a:off x="6600825" y="3644901"/>
            <a:ext cx="1828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000"/>
              <a:t>Интервал</a:t>
            </a:r>
          </a:p>
        </p:txBody>
      </p:sp>
      <p:sp>
        <p:nvSpPr>
          <p:cNvPr id="111" name="Oval 252"/>
          <p:cNvSpPr>
            <a:spLocks noChangeArrowheads="1"/>
          </p:cNvSpPr>
          <p:nvPr/>
        </p:nvSpPr>
        <p:spPr bwMode="auto">
          <a:xfrm>
            <a:off x="6456364" y="3573463"/>
            <a:ext cx="1944687" cy="576262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ru-RU" sz="2800" b="1" i="1">
                <a:solidFill>
                  <a:srgbClr val="009900"/>
                </a:solidFill>
                <a:cs typeface="Arial" panose="020B0604020202020204" pitchFamily="34" charset="0"/>
              </a:rPr>
              <a:t>?</a:t>
            </a:r>
          </a:p>
        </p:txBody>
      </p:sp>
      <p:grpSp>
        <p:nvGrpSpPr>
          <p:cNvPr id="8" name="Группа 184"/>
          <p:cNvGrpSpPr>
            <a:grpSpLocks/>
          </p:cNvGrpSpPr>
          <p:nvPr/>
        </p:nvGrpSpPr>
        <p:grpSpPr bwMode="auto">
          <a:xfrm>
            <a:off x="1847851" y="4200525"/>
            <a:ext cx="2684463" cy="717550"/>
            <a:chOff x="323528" y="4200128"/>
            <a:chExt cx="2684463" cy="717551"/>
          </a:xfrm>
        </p:grpSpPr>
        <p:grpSp>
          <p:nvGrpSpPr>
            <p:cNvPr id="12421" name="Group 73"/>
            <p:cNvGrpSpPr>
              <a:grpSpLocks/>
            </p:cNvGrpSpPr>
            <p:nvPr/>
          </p:nvGrpSpPr>
          <p:grpSpPr bwMode="auto">
            <a:xfrm>
              <a:off x="323528" y="4581129"/>
              <a:ext cx="2684463" cy="336550"/>
              <a:chOff x="288" y="1344"/>
              <a:chExt cx="1691" cy="212"/>
            </a:xfrm>
          </p:grpSpPr>
          <p:sp>
            <p:nvSpPr>
              <p:cNvPr id="12437" name="Line 74"/>
              <p:cNvSpPr>
                <a:spLocks noChangeShapeType="1"/>
              </p:cNvSpPr>
              <p:nvPr/>
            </p:nvSpPr>
            <p:spPr bwMode="auto">
              <a:xfrm flipV="1">
                <a:off x="288" y="1389"/>
                <a:ext cx="1588" cy="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438" name="Text Box 75"/>
              <p:cNvSpPr txBox="1">
                <a:spLocks noChangeArrowheads="1"/>
              </p:cNvSpPr>
              <p:nvPr/>
            </p:nvSpPr>
            <p:spPr bwMode="auto">
              <a:xfrm>
                <a:off x="1739" y="1344"/>
                <a:ext cx="240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ru-RU" altLang="ru-RU" sz="1600"/>
                  <a:t>х</a:t>
                </a:r>
              </a:p>
            </p:txBody>
          </p:sp>
        </p:grpSp>
        <p:grpSp>
          <p:nvGrpSpPr>
            <p:cNvPr id="12422" name="Group 163"/>
            <p:cNvGrpSpPr>
              <a:grpSpLocks/>
            </p:cNvGrpSpPr>
            <p:nvPr/>
          </p:nvGrpSpPr>
          <p:grpSpPr bwMode="auto">
            <a:xfrm>
              <a:off x="399728" y="4504928"/>
              <a:ext cx="1676400" cy="152400"/>
              <a:chOff x="336" y="2160"/>
              <a:chExt cx="1056" cy="96"/>
            </a:xfrm>
          </p:grpSpPr>
          <p:sp>
            <p:nvSpPr>
              <p:cNvPr id="12426" name="Line 151"/>
              <p:cNvSpPr>
                <a:spLocks noChangeShapeType="1"/>
              </p:cNvSpPr>
              <p:nvPr/>
            </p:nvSpPr>
            <p:spPr bwMode="auto">
              <a:xfrm flipH="1" flipV="1">
                <a:off x="1296" y="2160"/>
                <a:ext cx="96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427" name="Line 152"/>
              <p:cNvSpPr>
                <a:spLocks noChangeShapeType="1"/>
              </p:cNvSpPr>
              <p:nvPr/>
            </p:nvSpPr>
            <p:spPr bwMode="auto">
              <a:xfrm flipH="1" flipV="1">
                <a:off x="1200" y="2160"/>
                <a:ext cx="96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428" name="Line 153"/>
              <p:cNvSpPr>
                <a:spLocks noChangeShapeType="1"/>
              </p:cNvSpPr>
              <p:nvPr/>
            </p:nvSpPr>
            <p:spPr bwMode="auto">
              <a:xfrm flipH="1" flipV="1">
                <a:off x="1104" y="2160"/>
                <a:ext cx="96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429" name="Line 154"/>
              <p:cNvSpPr>
                <a:spLocks noChangeShapeType="1"/>
              </p:cNvSpPr>
              <p:nvPr/>
            </p:nvSpPr>
            <p:spPr bwMode="auto">
              <a:xfrm flipH="1" flipV="1">
                <a:off x="1008" y="2160"/>
                <a:ext cx="96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430" name="Line 155"/>
              <p:cNvSpPr>
                <a:spLocks noChangeShapeType="1"/>
              </p:cNvSpPr>
              <p:nvPr/>
            </p:nvSpPr>
            <p:spPr bwMode="auto">
              <a:xfrm flipH="1" flipV="1">
                <a:off x="912" y="2160"/>
                <a:ext cx="96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431" name="Line 156"/>
              <p:cNvSpPr>
                <a:spLocks noChangeShapeType="1"/>
              </p:cNvSpPr>
              <p:nvPr/>
            </p:nvSpPr>
            <p:spPr bwMode="auto">
              <a:xfrm flipH="1" flipV="1">
                <a:off x="816" y="2160"/>
                <a:ext cx="96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432" name="Line 157"/>
              <p:cNvSpPr>
                <a:spLocks noChangeShapeType="1"/>
              </p:cNvSpPr>
              <p:nvPr/>
            </p:nvSpPr>
            <p:spPr bwMode="auto">
              <a:xfrm flipH="1" flipV="1">
                <a:off x="720" y="2160"/>
                <a:ext cx="96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433" name="Line 158"/>
              <p:cNvSpPr>
                <a:spLocks noChangeShapeType="1"/>
              </p:cNvSpPr>
              <p:nvPr/>
            </p:nvSpPr>
            <p:spPr bwMode="auto">
              <a:xfrm flipH="1" flipV="1">
                <a:off x="624" y="2160"/>
                <a:ext cx="96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434" name="Line 160"/>
              <p:cNvSpPr>
                <a:spLocks noChangeShapeType="1"/>
              </p:cNvSpPr>
              <p:nvPr/>
            </p:nvSpPr>
            <p:spPr bwMode="auto">
              <a:xfrm flipH="1" flipV="1">
                <a:off x="336" y="2160"/>
                <a:ext cx="96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435" name="Line 161"/>
              <p:cNvSpPr>
                <a:spLocks noChangeShapeType="1"/>
              </p:cNvSpPr>
              <p:nvPr/>
            </p:nvSpPr>
            <p:spPr bwMode="auto">
              <a:xfrm flipH="1" flipV="1">
                <a:off x="432" y="2160"/>
                <a:ext cx="96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436" name="Line 162"/>
              <p:cNvSpPr>
                <a:spLocks noChangeShapeType="1"/>
              </p:cNvSpPr>
              <p:nvPr/>
            </p:nvSpPr>
            <p:spPr bwMode="auto">
              <a:xfrm flipH="1" flipV="1">
                <a:off x="528" y="2160"/>
                <a:ext cx="96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2423" name="Group 191"/>
            <p:cNvGrpSpPr>
              <a:grpSpLocks/>
            </p:cNvGrpSpPr>
            <p:nvPr/>
          </p:nvGrpSpPr>
          <p:grpSpPr bwMode="auto">
            <a:xfrm>
              <a:off x="1979293" y="4200128"/>
              <a:ext cx="477838" cy="533400"/>
              <a:chOff x="1331" y="1968"/>
              <a:chExt cx="301" cy="336"/>
            </a:xfrm>
          </p:grpSpPr>
          <p:sp>
            <p:nvSpPr>
              <p:cNvPr id="12424" name="AutoShape 97"/>
              <p:cNvSpPr>
                <a:spLocks noChangeArrowheads="1"/>
              </p:cNvSpPr>
              <p:nvPr/>
            </p:nvSpPr>
            <p:spPr bwMode="auto">
              <a:xfrm>
                <a:off x="1392" y="2208"/>
                <a:ext cx="96" cy="96"/>
              </a:xfrm>
              <a:prstGeom prst="flowChartConnector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2425" name="Text Box 181"/>
              <p:cNvSpPr txBox="1">
                <a:spLocks noChangeArrowheads="1"/>
              </p:cNvSpPr>
              <p:nvPr/>
            </p:nvSpPr>
            <p:spPr bwMode="auto">
              <a:xfrm>
                <a:off x="1331" y="1968"/>
                <a:ext cx="301" cy="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ru-RU" altLang="ru-RU"/>
                  <a:t>-3</a:t>
                </a:r>
              </a:p>
            </p:txBody>
          </p:sp>
        </p:grpSp>
      </p:grpSp>
      <p:sp>
        <p:nvSpPr>
          <p:cNvPr id="112" name="Oval 252"/>
          <p:cNvSpPr>
            <a:spLocks noChangeArrowheads="1"/>
          </p:cNvSpPr>
          <p:nvPr/>
        </p:nvSpPr>
        <p:spPr bwMode="auto">
          <a:xfrm>
            <a:off x="1847850" y="4221163"/>
            <a:ext cx="2376488" cy="576262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ru-RU" sz="2800" b="1" i="1">
                <a:solidFill>
                  <a:srgbClr val="009900"/>
                </a:solidFill>
                <a:cs typeface="Arial" panose="020B0604020202020204" pitchFamily="34" charset="0"/>
              </a:rPr>
              <a:t>?</a:t>
            </a:r>
          </a:p>
        </p:txBody>
      </p:sp>
      <p:graphicFrame>
        <p:nvGraphicFramePr>
          <p:cNvPr id="5255" name="Object 135"/>
          <p:cNvGraphicFramePr>
            <a:graphicFrameLocks noChangeAspect="1"/>
          </p:cNvGraphicFramePr>
          <p:nvPr/>
        </p:nvGraphicFramePr>
        <p:xfrm>
          <a:off x="4727575" y="4292601"/>
          <a:ext cx="1277938" cy="43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6" name="Equation" r:id="rId19" imgW="596880" imgH="203040" progId="Equation.DSMT4">
                  <p:embed/>
                </p:oleObj>
              </mc:Choice>
              <mc:Fallback>
                <p:oleObj name="Equation" r:id="rId19" imgW="59688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7575" y="4292601"/>
                        <a:ext cx="1277938" cy="434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3" name="Oval 252"/>
          <p:cNvSpPr>
            <a:spLocks noChangeArrowheads="1"/>
          </p:cNvSpPr>
          <p:nvPr/>
        </p:nvSpPr>
        <p:spPr bwMode="auto">
          <a:xfrm>
            <a:off x="4440238" y="4221163"/>
            <a:ext cx="1943100" cy="576262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ru-RU" sz="2800" b="1" i="1" dirty="0">
                <a:solidFill>
                  <a:srgbClr val="009900"/>
                </a:solidFill>
                <a:cs typeface="Arial" panose="020B0604020202020204" pitchFamily="34" charset="0"/>
              </a:rPr>
              <a:t>?</a:t>
            </a:r>
          </a:p>
        </p:txBody>
      </p:sp>
      <p:graphicFrame>
        <p:nvGraphicFramePr>
          <p:cNvPr id="5256" name="Object 136"/>
          <p:cNvGraphicFramePr>
            <a:graphicFrameLocks noChangeAspect="1"/>
          </p:cNvGraphicFramePr>
          <p:nvPr/>
        </p:nvGraphicFramePr>
        <p:xfrm>
          <a:off x="8759825" y="4292601"/>
          <a:ext cx="1250950" cy="417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" name="Equation" r:id="rId21" imgW="431640" imgH="177480" progId="Equation.DSMT4">
                  <p:embed/>
                </p:oleObj>
              </mc:Choice>
              <mc:Fallback>
                <p:oleObj name="Equation" r:id="rId21" imgW="43164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59825" y="4292601"/>
                        <a:ext cx="1250950" cy="417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4" name="Oval 252"/>
          <p:cNvSpPr>
            <a:spLocks noChangeArrowheads="1"/>
          </p:cNvSpPr>
          <p:nvPr/>
        </p:nvSpPr>
        <p:spPr bwMode="auto">
          <a:xfrm>
            <a:off x="8472488" y="4221163"/>
            <a:ext cx="1871662" cy="576262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ru-RU" sz="2800" b="1" i="1">
                <a:solidFill>
                  <a:srgbClr val="009900"/>
                </a:solidFill>
                <a:cs typeface="Arial" panose="020B0604020202020204" pitchFamily="34" charset="0"/>
              </a:rPr>
              <a:t>?</a:t>
            </a:r>
          </a:p>
        </p:txBody>
      </p:sp>
      <p:graphicFrame>
        <p:nvGraphicFramePr>
          <p:cNvPr id="5257" name="Object 137"/>
          <p:cNvGraphicFramePr>
            <a:graphicFrameLocks noChangeAspect="1"/>
          </p:cNvGraphicFramePr>
          <p:nvPr/>
        </p:nvGraphicFramePr>
        <p:xfrm>
          <a:off x="4856163" y="4941888"/>
          <a:ext cx="97155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8" name="Equation" r:id="rId23" imgW="380880" imgH="253800" progId="Equation.DSMT4">
                  <p:embed/>
                </p:oleObj>
              </mc:Choice>
              <mc:Fallback>
                <p:oleObj name="Equation" r:id="rId23" imgW="38088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6163" y="4941888"/>
                        <a:ext cx="971550" cy="647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5" name="Oval 252"/>
          <p:cNvSpPr>
            <a:spLocks noChangeArrowheads="1"/>
          </p:cNvSpPr>
          <p:nvPr/>
        </p:nvSpPr>
        <p:spPr bwMode="auto">
          <a:xfrm>
            <a:off x="4511676" y="4941889"/>
            <a:ext cx="1871663" cy="574675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ru-RU" sz="2800" b="1" i="1">
                <a:solidFill>
                  <a:srgbClr val="009900"/>
                </a:solidFill>
                <a:cs typeface="Arial" panose="020B0604020202020204" pitchFamily="34" charset="0"/>
              </a:rPr>
              <a:t>?</a:t>
            </a:r>
          </a:p>
        </p:txBody>
      </p:sp>
      <p:sp>
        <p:nvSpPr>
          <p:cNvPr id="189" name="Text Box 223"/>
          <p:cNvSpPr txBox="1">
            <a:spLocks noChangeArrowheads="1"/>
          </p:cNvSpPr>
          <p:nvPr/>
        </p:nvSpPr>
        <p:spPr bwMode="auto">
          <a:xfrm>
            <a:off x="6600825" y="5013326"/>
            <a:ext cx="1752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000"/>
              <a:t>Полуинтервал</a:t>
            </a:r>
          </a:p>
        </p:txBody>
      </p:sp>
      <p:sp>
        <p:nvSpPr>
          <p:cNvPr id="116" name="Oval 252"/>
          <p:cNvSpPr>
            <a:spLocks noChangeArrowheads="1"/>
          </p:cNvSpPr>
          <p:nvPr/>
        </p:nvSpPr>
        <p:spPr bwMode="auto">
          <a:xfrm>
            <a:off x="6527800" y="4941889"/>
            <a:ext cx="1873250" cy="574675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ru-RU" sz="2800" b="1" i="1">
                <a:solidFill>
                  <a:srgbClr val="009900"/>
                </a:solidFill>
                <a:cs typeface="Arial" panose="020B0604020202020204" pitchFamily="34" charset="0"/>
              </a:rPr>
              <a:t>?</a:t>
            </a:r>
          </a:p>
        </p:txBody>
      </p:sp>
      <p:graphicFrame>
        <p:nvGraphicFramePr>
          <p:cNvPr id="5258" name="Object 138"/>
          <p:cNvGraphicFramePr>
            <a:graphicFrameLocks noChangeAspect="1"/>
          </p:cNvGraphicFramePr>
          <p:nvPr/>
        </p:nvGraphicFramePr>
        <p:xfrm>
          <a:off x="8472489" y="5013325"/>
          <a:ext cx="1912937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9" name="Equation" r:id="rId25" imgW="660240" imgH="177480" progId="Equation.DSMT4">
                  <p:embed/>
                </p:oleObj>
              </mc:Choice>
              <mc:Fallback>
                <p:oleObj name="Equation" r:id="rId25" imgW="66024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72489" y="5013325"/>
                        <a:ext cx="1912937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7" name="Oval 252"/>
          <p:cNvSpPr>
            <a:spLocks noChangeArrowheads="1"/>
          </p:cNvSpPr>
          <p:nvPr/>
        </p:nvSpPr>
        <p:spPr bwMode="auto">
          <a:xfrm>
            <a:off x="8543925" y="4941889"/>
            <a:ext cx="1728788" cy="574675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ru-RU" sz="2800" b="1" i="1">
                <a:solidFill>
                  <a:srgbClr val="009900"/>
                </a:solidFill>
                <a:cs typeface="Arial" panose="020B0604020202020204" pitchFamily="34" charset="0"/>
              </a:rPr>
              <a:t>?</a:t>
            </a:r>
          </a:p>
        </p:txBody>
      </p:sp>
      <p:grpSp>
        <p:nvGrpSpPr>
          <p:cNvPr id="12" name="Группа 207"/>
          <p:cNvGrpSpPr>
            <a:grpSpLocks/>
          </p:cNvGrpSpPr>
          <p:nvPr/>
        </p:nvGrpSpPr>
        <p:grpSpPr bwMode="auto">
          <a:xfrm>
            <a:off x="1911351" y="5797551"/>
            <a:ext cx="2620963" cy="549275"/>
            <a:chOff x="387152" y="5796880"/>
            <a:chExt cx="2621632" cy="549275"/>
          </a:xfrm>
        </p:grpSpPr>
        <p:sp>
          <p:nvSpPr>
            <p:cNvPr id="12404" name="Line 100"/>
            <p:cNvSpPr>
              <a:spLocks noChangeShapeType="1"/>
            </p:cNvSpPr>
            <p:nvPr/>
          </p:nvSpPr>
          <p:spPr bwMode="auto">
            <a:xfrm>
              <a:off x="387152" y="5949280"/>
              <a:ext cx="24384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405" name="AutoShape 102"/>
            <p:cNvSpPr>
              <a:spLocks noChangeArrowheads="1"/>
            </p:cNvSpPr>
            <p:nvPr/>
          </p:nvSpPr>
          <p:spPr bwMode="auto">
            <a:xfrm>
              <a:off x="615752" y="5873080"/>
              <a:ext cx="152400" cy="152400"/>
            </a:xfrm>
            <a:prstGeom prst="flowChartConnector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2406" name="Line 105"/>
            <p:cNvSpPr>
              <a:spLocks noChangeShapeType="1"/>
            </p:cNvSpPr>
            <p:nvPr/>
          </p:nvSpPr>
          <p:spPr bwMode="auto">
            <a:xfrm flipV="1">
              <a:off x="768152" y="5796880"/>
              <a:ext cx="1524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407" name="Line 106"/>
            <p:cNvSpPr>
              <a:spLocks noChangeShapeType="1"/>
            </p:cNvSpPr>
            <p:nvPr/>
          </p:nvSpPr>
          <p:spPr bwMode="auto">
            <a:xfrm flipV="1">
              <a:off x="920552" y="5796880"/>
              <a:ext cx="1524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408" name="Line 107"/>
            <p:cNvSpPr>
              <a:spLocks noChangeShapeType="1"/>
            </p:cNvSpPr>
            <p:nvPr/>
          </p:nvSpPr>
          <p:spPr bwMode="auto">
            <a:xfrm flipV="1">
              <a:off x="1072952" y="5796880"/>
              <a:ext cx="1524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409" name="Line 108"/>
            <p:cNvSpPr>
              <a:spLocks noChangeShapeType="1"/>
            </p:cNvSpPr>
            <p:nvPr/>
          </p:nvSpPr>
          <p:spPr bwMode="auto">
            <a:xfrm flipV="1">
              <a:off x="1225352" y="5796880"/>
              <a:ext cx="1524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410" name="Line 109"/>
            <p:cNvSpPr>
              <a:spLocks noChangeShapeType="1"/>
            </p:cNvSpPr>
            <p:nvPr/>
          </p:nvSpPr>
          <p:spPr bwMode="auto">
            <a:xfrm flipV="1">
              <a:off x="1377752" y="5796880"/>
              <a:ext cx="1524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411" name="Line 110"/>
            <p:cNvSpPr>
              <a:spLocks noChangeShapeType="1"/>
            </p:cNvSpPr>
            <p:nvPr/>
          </p:nvSpPr>
          <p:spPr bwMode="auto">
            <a:xfrm flipV="1">
              <a:off x="1530152" y="5796880"/>
              <a:ext cx="1524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412" name="Line 111"/>
            <p:cNvSpPr>
              <a:spLocks noChangeShapeType="1"/>
            </p:cNvSpPr>
            <p:nvPr/>
          </p:nvSpPr>
          <p:spPr bwMode="auto">
            <a:xfrm flipV="1">
              <a:off x="1834952" y="5796880"/>
              <a:ext cx="1524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413" name="Line 112"/>
            <p:cNvSpPr>
              <a:spLocks noChangeShapeType="1"/>
            </p:cNvSpPr>
            <p:nvPr/>
          </p:nvSpPr>
          <p:spPr bwMode="auto">
            <a:xfrm flipV="1">
              <a:off x="1987352" y="5796880"/>
              <a:ext cx="1524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414" name="Line 113"/>
            <p:cNvSpPr>
              <a:spLocks noChangeShapeType="1"/>
            </p:cNvSpPr>
            <p:nvPr/>
          </p:nvSpPr>
          <p:spPr bwMode="auto">
            <a:xfrm flipV="1">
              <a:off x="2139752" y="5796880"/>
              <a:ext cx="1524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415" name="Line 116"/>
            <p:cNvSpPr>
              <a:spLocks noChangeShapeType="1"/>
            </p:cNvSpPr>
            <p:nvPr/>
          </p:nvSpPr>
          <p:spPr bwMode="auto">
            <a:xfrm flipV="1">
              <a:off x="1682552" y="5796880"/>
              <a:ext cx="1524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416" name="Line 122"/>
            <p:cNvSpPr>
              <a:spLocks noChangeShapeType="1"/>
            </p:cNvSpPr>
            <p:nvPr/>
          </p:nvSpPr>
          <p:spPr bwMode="auto">
            <a:xfrm flipV="1">
              <a:off x="2596952" y="5796880"/>
              <a:ext cx="1524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417" name="Line 123"/>
            <p:cNvSpPr>
              <a:spLocks noChangeShapeType="1"/>
            </p:cNvSpPr>
            <p:nvPr/>
          </p:nvSpPr>
          <p:spPr bwMode="auto">
            <a:xfrm flipV="1">
              <a:off x="2444552" y="5796880"/>
              <a:ext cx="1524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418" name="Line 124"/>
            <p:cNvSpPr>
              <a:spLocks noChangeShapeType="1"/>
            </p:cNvSpPr>
            <p:nvPr/>
          </p:nvSpPr>
          <p:spPr bwMode="auto">
            <a:xfrm flipV="1">
              <a:off x="2292152" y="5796880"/>
              <a:ext cx="1524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419" name="Text Box 126"/>
            <p:cNvSpPr txBox="1">
              <a:spLocks noChangeArrowheads="1"/>
            </p:cNvSpPr>
            <p:nvPr/>
          </p:nvSpPr>
          <p:spPr bwMode="auto">
            <a:xfrm>
              <a:off x="539552" y="5949280"/>
              <a:ext cx="3810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altLang="ru-RU" sz="2000"/>
                <a:t>2</a:t>
              </a:r>
            </a:p>
          </p:txBody>
        </p:sp>
        <p:sp>
          <p:nvSpPr>
            <p:cNvPr id="12420" name="Text Box 127"/>
            <p:cNvSpPr txBox="1">
              <a:spLocks noChangeArrowheads="1"/>
            </p:cNvSpPr>
            <p:nvPr/>
          </p:nvSpPr>
          <p:spPr bwMode="auto">
            <a:xfrm>
              <a:off x="2627784" y="5877272"/>
              <a:ext cx="3810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altLang="ru-RU" sz="2000"/>
                <a:t>х</a:t>
              </a:r>
            </a:p>
          </p:txBody>
        </p:sp>
      </p:grpSp>
      <p:sp>
        <p:nvSpPr>
          <p:cNvPr id="118" name="Oval 252"/>
          <p:cNvSpPr>
            <a:spLocks noChangeArrowheads="1"/>
          </p:cNvSpPr>
          <p:nvPr/>
        </p:nvSpPr>
        <p:spPr bwMode="auto">
          <a:xfrm>
            <a:off x="1847850" y="5661026"/>
            <a:ext cx="2376488" cy="576263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ru-RU" sz="2800" b="1" i="1">
                <a:solidFill>
                  <a:srgbClr val="009900"/>
                </a:solidFill>
                <a:cs typeface="Arial" panose="020B0604020202020204" pitchFamily="34" charset="0"/>
              </a:rPr>
              <a:t>?</a:t>
            </a:r>
          </a:p>
        </p:txBody>
      </p:sp>
      <p:graphicFrame>
        <p:nvGraphicFramePr>
          <p:cNvPr id="5259" name="Object 139"/>
          <p:cNvGraphicFramePr>
            <a:graphicFrameLocks noChangeAspect="1"/>
          </p:cNvGraphicFramePr>
          <p:nvPr/>
        </p:nvGraphicFramePr>
        <p:xfrm>
          <a:off x="6527801" y="5589589"/>
          <a:ext cx="1909763" cy="74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0" name="Equation" r:id="rId27" imgW="1104840" imgH="431640" progId="Equation.DSMT4">
                  <p:embed/>
                </p:oleObj>
              </mc:Choice>
              <mc:Fallback>
                <p:oleObj name="Equation" r:id="rId27" imgW="110484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27801" y="5589589"/>
                        <a:ext cx="1909763" cy="746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9" name="Oval 252"/>
          <p:cNvSpPr>
            <a:spLocks noChangeArrowheads="1"/>
          </p:cNvSpPr>
          <p:nvPr/>
        </p:nvSpPr>
        <p:spPr bwMode="auto">
          <a:xfrm>
            <a:off x="6383338" y="5661026"/>
            <a:ext cx="2017712" cy="576263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ru-RU" sz="2800" b="1" i="1">
                <a:solidFill>
                  <a:srgbClr val="009900"/>
                </a:solidFill>
                <a:cs typeface="Arial" panose="020B0604020202020204" pitchFamily="34" charset="0"/>
              </a:rPr>
              <a:t>?</a:t>
            </a:r>
          </a:p>
        </p:txBody>
      </p:sp>
      <p:graphicFrame>
        <p:nvGraphicFramePr>
          <p:cNvPr id="5260" name="Object 140"/>
          <p:cNvGraphicFramePr>
            <a:graphicFrameLocks noChangeAspect="1"/>
          </p:cNvGraphicFramePr>
          <p:nvPr/>
        </p:nvGraphicFramePr>
        <p:xfrm>
          <a:off x="8904289" y="5732463"/>
          <a:ext cx="1030287" cy="417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1" name="Equation" r:id="rId29" imgW="355320" imgH="177480" progId="Equation.DSMT4">
                  <p:embed/>
                </p:oleObj>
              </mc:Choice>
              <mc:Fallback>
                <p:oleObj name="Equation" r:id="rId29" imgW="35532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04289" y="5732463"/>
                        <a:ext cx="1030287" cy="417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0" name="Oval 252"/>
          <p:cNvSpPr>
            <a:spLocks noChangeArrowheads="1"/>
          </p:cNvSpPr>
          <p:nvPr/>
        </p:nvSpPr>
        <p:spPr bwMode="auto">
          <a:xfrm>
            <a:off x="8472488" y="5661026"/>
            <a:ext cx="1871662" cy="576263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ru-RU" sz="2800" b="1" i="1">
                <a:solidFill>
                  <a:srgbClr val="009900"/>
                </a:solidFill>
                <a:cs typeface="Arial" panose="020B060402020202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478824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 nodeType="clickPar">
                      <p:stCondLst>
                        <p:cond delay="0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2000"/>
                                        <p:tgtEl>
                                          <p:spTgt spid="5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 nodeType="clickPar">
                      <p:stCondLst>
                        <p:cond delay="0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5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 nodeType="clickPar">
                      <p:stCondLst>
                        <p:cond delay="0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2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 nodeType="clickPar">
                      <p:stCondLst>
                        <p:cond delay="0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2000"/>
                                        <p:tgtEl>
                                          <p:spTgt spid="5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 nodeType="clickPar">
                      <p:stCondLst>
                        <p:cond delay="0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 nodeType="clickPar">
                      <p:stCondLst>
                        <p:cond delay="0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2000"/>
                                        <p:tgtEl>
                                          <p:spTgt spid="5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2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1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 nodeType="clickPar">
                      <p:stCondLst>
                        <p:cond delay="0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 nodeType="clickPar">
                      <p:stCondLst>
                        <p:cond delay="0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2000"/>
                                        <p:tgtEl>
                                          <p:spTgt spid="5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1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 nodeType="clickPar">
                      <p:stCondLst>
                        <p:cond delay="0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2000"/>
                                        <p:tgtEl>
                                          <p:spTgt spid="5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4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 nodeType="clickPar">
                      <p:stCondLst>
                        <p:cond delay="0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2000"/>
                                        <p:tgtEl>
                                          <p:spTgt spid="5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5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1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 nodeType="clickPar">
                      <p:stCondLst>
                        <p:cond delay="0"/>
                      </p:stCondLst>
                      <p:childTnLst>
                        <p:par>
                          <p:cTn id="1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2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6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1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 nodeType="clickPar">
                      <p:stCondLst>
                        <p:cond delay="0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2000"/>
                                        <p:tgtEl>
                                          <p:spTgt spid="5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7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1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 nodeType="clickPar">
                      <p:stCondLst>
                        <p:cond delay="0"/>
                      </p:stCondLst>
                      <p:childTnLst>
                        <p:par>
                          <p:cTn id="1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8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 nodeType="clickPar">
                      <p:stCondLst>
                        <p:cond delay="0"/>
                      </p:stCondLst>
                      <p:childTnLst>
                        <p:par>
                          <p:cTn id="1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4" dur="2000"/>
                                        <p:tgtEl>
                                          <p:spTgt spid="5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9"/>
                  </p:tgtEl>
                </p:cond>
              </p:nextCondLst>
            </p:seq>
            <p:seq concurrent="1" nextAc="seek">
              <p:cTn id="155" restart="whenNotActive" fill="hold" evtFilter="cancelBubble" nodeType="interactiveSeq">
                <p:stCondLst>
                  <p:cond evt="onClick" delay="0">
                    <p:tgtEl>
                      <p:spTgt spid="1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6" fill="hold" nodeType="clickPar">
                      <p:stCondLst>
                        <p:cond delay="0"/>
                      </p:stCondLst>
                      <p:childTnLst>
                        <p:par>
                          <p:cTn id="1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3" dur="2000"/>
                                        <p:tgtEl>
                                          <p:spTgt spid="5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"/>
                  </p:tgtEl>
                </p:cond>
              </p:nextCondLst>
            </p:seq>
          </p:childTnLst>
        </p:cTn>
      </p:par>
    </p:tnLst>
    <p:bldLst>
      <p:bldP spid="82" grpId="0" animBg="1"/>
      <p:bldP spid="103" grpId="0"/>
      <p:bldP spid="104" grpId="0" animBg="1"/>
      <p:bldP spid="105" grpId="0" animBg="1"/>
      <p:bldP spid="106" grpId="0" animBg="1"/>
      <p:bldP spid="123" grpId="0" autoUpdateAnimBg="0"/>
      <p:bldP spid="107" grpId="0" animBg="1"/>
      <p:bldP spid="108" grpId="0" animBg="1"/>
      <p:bldP spid="109" grpId="0" animBg="1"/>
      <p:bldP spid="110" grpId="0" animBg="1"/>
      <p:bldP spid="165" grpId="0" autoUpdateAnimBg="0"/>
      <p:bldP spid="111" grpId="0" animBg="1"/>
      <p:bldP spid="112" grpId="0" animBg="1"/>
      <p:bldP spid="113" grpId="0" animBg="1"/>
      <p:bldP spid="114" grpId="0" animBg="1"/>
      <p:bldP spid="115" grpId="0" animBg="1"/>
      <p:bldP spid="189" grpId="0" autoUpdateAnimBg="0"/>
      <p:bldP spid="116" grpId="0" animBg="1"/>
      <p:bldP spid="117" grpId="0" animBg="1"/>
      <p:bldP spid="118" grpId="0" animBg="1"/>
      <p:bldP spid="119" grpId="0" animBg="1"/>
      <p:bldP spid="1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8057" y="1246632"/>
            <a:ext cx="9535886" cy="4364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335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14400" y="373488"/>
            <a:ext cx="7907628" cy="914399"/>
          </a:xfrm>
        </p:spPr>
        <p:txBody>
          <a:bodyPr/>
          <a:lstStyle/>
          <a:p>
            <a:r>
              <a:rPr lang="ru-RU" dirty="0" smtClean="0"/>
              <a:t>Выдержки из газетных статей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785610" y="1609859"/>
            <a:ext cx="10895527" cy="4384541"/>
          </a:xfrm>
        </p:spPr>
        <p:txBody>
          <a:bodyPr>
            <a:normAutofit fontScale="92500" lnSpcReduction="20000"/>
          </a:bodyPr>
          <a:lstStyle/>
          <a:p>
            <a:endParaRPr lang="ru-RU" b="1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chemeClr val="bg1"/>
                </a:solidFill>
              </a:rPr>
              <a:t>Музеи Петербурга посетили свыше 7,8 миллионов </a:t>
            </a:r>
            <a:r>
              <a:rPr lang="ru-RU" b="1" dirty="0" smtClean="0">
                <a:solidFill>
                  <a:schemeClr val="bg1"/>
                </a:solidFill>
              </a:rPr>
              <a:t>человек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b="1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chemeClr val="bg1"/>
                </a:solidFill>
              </a:rPr>
              <a:t>До выборов президента России осталось менее 3дней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b="1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chemeClr val="bg1"/>
                </a:solidFill>
              </a:rPr>
              <a:t>СВЫШЕ 4 ТЫСЯЧ ЧЕЛОВЕК ОСТАЛИСЬ БЕЗ ТЕПЛА ПОД </a:t>
            </a:r>
            <a:r>
              <a:rPr lang="ru-RU" b="1" dirty="0" smtClean="0">
                <a:solidFill>
                  <a:schemeClr val="bg1"/>
                </a:solidFill>
              </a:rPr>
              <a:t>ВОЛОГДОЙ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b="1" dirty="0" smtClean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chemeClr val="bg1"/>
                </a:solidFill>
              </a:rPr>
              <a:t>Углубленную </a:t>
            </a:r>
            <a:r>
              <a:rPr lang="ru-RU" b="1" dirty="0">
                <a:solidFill>
                  <a:schemeClr val="bg1"/>
                </a:solidFill>
              </a:rPr>
              <a:t>диспансеризацию пройдут дети следующих годов рождения: 2001, 2002, 2003, 2004... </a:t>
            </a:r>
            <a:endParaRPr lang="ru-RU" b="1" dirty="0" smtClean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b="1" dirty="0" smtClean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chemeClr val="bg1"/>
                </a:solidFill>
              </a:rPr>
              <a:t>У </a:t>
            </a:r>
            <a:r>
              <a:rPr lang="ru-RU" b="1" dirty="0">
                <a:solidFill>
                  <a:schemeClr val="bg1"/>
                </a:solidFill>
              </a:rPr>
              <a:t>ребенка младших классов сон должен составлять не менее 11 </a:t>
            </a:r>
            <a:r>
              <a:rPr lang="ru-RU" b="1" dirty="0" smtClean="0">
                <a:solidFill>
                  <a:schemeClr val="bg1"/>
                </a:solidFill>
              </a:rPr>
              <a:t>часов. Спать </a:t>
            </a:r>
            <a:r>
              <a:rPr lang="ru-RU" b="1" dirty="0">
                <a:solidFill>
                  <a:schemeClr val="bg1"/>
                </a:solidFill>
              </a:rPr>
              <a:t>лучше ложиться в 10 или 11 вечера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b="1" dirty="0" smtClean="0">
              <a:solidFill>
                <a:schemeClr val="bg1"/>
              </a:solidFill>
            </a:endParaRPr>
          </a:p>
          <a:p>
            <a:endParaRPr lang="ru-RU" b="1" dirty="0">
              <a:solidFill>
                <a:schemeClr val="bg1"/>
              </a:solidFill>
            </a:endParaRPr>
          </a:p>
          <a:p>
            <a:endParaRPr lang="ru-RU" b="1" dirty="0" smtClean="0">
              <a:solidFill>
                <a:schemeClr val="bg1"/>
              </a:solidFill>
            </a:endParaRPr>
          </a:p>
          <a:p>
            <a:endParaRPr lang="ru-RU" b="1" dirty="0">
              <a:solidFill>
                <a:schemeClr val="bg1"/>
              </a:solidFill>
            </a:endParaRPr>
          </a:p>
          <a:p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103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8257" y="3463774"/>
            <a:ext cx="2590800" cy="27432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8124" y="3462060"/>
            <a:ext cx="2895600" cy="27188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5585" y="3489159"/>
            <a:ext cx="2926080" cy="266461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7043" y="155160"/>
            <a:ext cx="3432048" cy="268833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811" y="3468404"/>
            <a:ext cx="2779776" cy="2706130"/>
          </a:xfrm>
          <a:prstGeom prst="rect">
            <a:avLst/>
          </a:prstGeom>
        </p:spPr>
      </p:pic>
      <p:pic>
        <p:nvPicPr>
          <p:cNvPr id="4" name="Picture 2781"/>
          <p:cNvPicPr/>
          <p:nvPr/>
        </p:nvPicPr>
        <p:blipFill rotWithShape="1">
          <a:blip r:embed="rId7"/>
          <a:srcRect l="14507" t="12574" r="2354" b="59203"/>
          <a:stretch/>
        </p:blipFill>
        <p:spPr bwMode="auto">
          <a:xfrm>
            <a:off x="81585" y="155160"/>
            <a:ext cx="8327956" cy="285915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8409541" y="336443"/>
            <a:ext cx="35095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Каспийское море (371 </a:t>
            </a:r>
            <a:r>
              <a:rPr lang="ru-RU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тыс.кв.км</a:t>
            </a: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02809" y="3567499"/>
            <a:ext cx="26936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212121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Байкал (31,7 </a:t>
            </a:r>
            <a:r>
              <a:rPr lang="ru-RU" dirty="0" err="1">
                <a:solidFill>
                  <a:srgbClr val="212121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тыс.кв.км</a:t>
            </a:r>
            <a:r>
              <a:rPr lang="ru-RU" dirty="0">
                <a:solidFill>
                  <a:srgbClr val="212121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)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181679" y="3659832"/>
            <a:ext cx="25790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Ладожское озеро (17,9 </a:t>
            </a:r>
            <a:r>
              <a:rPr lang="ru-RU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тыс.кв.км</a:t>
            </a:r>
            <a:r>
              <a:rPr lang="ru-RU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258179" y="3382833"/>
            <a:ext cx="17487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Онежское озеро (9,7 </a:t>
            </a:r>
            <a:r>
              <a:rPr lang="ru-RU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тыс.кв.км</a:t>
            </a:r>
            <a:r>
              <a:rPr lang="ru-RU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9183724" y="3480295"/>
            <a:ext cx="2464937" cy="8695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150"/>
              </a:lnSpc>
              <a:spcAft>
                <a:spcPts val="1875"/>
              </a:spcAft>
            </a:pPr>
            <a:r>
              <a:rPr lang="ru-RU" dirty="0">
                <a:solidFill>
                  <a:srgbClr val="212121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Озеро </a:t>
            </a:r>
            <a:r>
              <a:rPr lang="ru-RU" dirty="0" smtClean="0">
                <a:solidFill>
                  <a:srgbClr val="212121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Таймыр </a:t>
            </a:r>
            <a:r>
              <a:rPr lang="ru-RU" dirty="0">
                <a:solidFill>
                  <a:srgbClr val="212121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(4,56 </a:t>
            </a:r>
            <a:r>
              <a:rPr lang="ru-RU" dirty="0" err="1">
                <a:solidFill>
                  <a:srgbClr val="212121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тыс.кв.км</a:t>
            </a:r>
            <a:r>
              <a:rPr lang="ru-RU" dirty="0">
                <a:solidFill>
                  <a:srgbClr val="212121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)</a:t>
            </a:r>
            <a:endParaRPr lang="ru-RU" sz="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8163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  <p:bldP spid="14" grpId="0"/>
      <p:bldP spid="16" grpId="0"/>
    </p:bldLst>
  </p:timing>
</p:sld>
</file>

<file path=ppt/theme/theme1.xml><?xml version="1.0" encoding="utf-8"?>
<a:theme xmlns:a="http://schemas.openxmlformats.org/drawingml/2006/main" name="Сектор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291</TotalTime>
  <Words>275</Words>
  <Application>Microsoft Office PowerPoint</Application>
  <PresentationFormat>Широкоэкранный</PresentationFormat>
  <Paragraphs>71</Paragraphs>
  <Slides>11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21" baseType="lpstr">
      <vt:lpstr>Arial</vt:lpstr>
      <vt:lpstr>Calibri</vt:lpstr>
      <vt:lpstr>Century Gothic</vt:lpstr>
      <vt:lpstr>Helvetica</vt:lpstr>
      <vt:lpstr>Times New Roman</vt:lpstr>
      <vt:lpstr>Wingdings</vt:lpstr>
      <vt:lpstr>Wingdings 3</vt:lpstr>
      <vt:lpstr>Сектор</vt:lpstr>
      <vt:lpstr>Equation</vt:lpstr>
      <vt:lpstr>Формула</vt:lpstr>
      <vt:lpstr>Примеры числовых Неравенств из жизни человека</vt:lpstr>
      <vt:lpstr>Числовые неравенства вокруг нас</vt:lpstr>
      <vt:lpstr>Числовые неравенства в Объявлениях</vt:lpstr>
      <vt:lpstr>Презентация PowerPoint</vt:lpstr>
      <vt:lpstr>Презентация PowerPoint</vt:lpstr>
      <vt:lpstr>Презентация PowerPoint</vt:lpstr>
      <vt:lpstr>Презентация PowerPoint</vt:lpstr>
      <vt:lpstr>Выдержки из газетных статей</vt:lpstr>
      <vt:lpstr>Презентация PowerPoint</vt:lpstr>
      <vt:lpstr>Презентация PowerPoint</vt:lpstr>
      <vt:lpstr>Изобразите на координатной прямой промежутки и назовите их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user1</dc:creator>
  <cp:lastModifiedBy>Admin</cp:lastModifiedBy>
  <cp:revision>23</cp:revision>
  <dcterms:created xsi:type="dcterms:W3CDTF">2018-02-19T02:14:14Z</dcterms:created>
  <dcterms:modified xsi:type="dcterms:W3CDTF">2019-10-06T16:12:22Z</dcterms:modified>
</cp:coreProperties>
</file>