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8" r:id="rId3"/>
    <p:sldId id="260" r:id="rId4"/>
    <p:sldId id="261" r:id="rId5"/>
    <p:sldId id="263" r:id="rId6"/>
    <p:sldId id="265" r:id="rId7"/>
    <p:sldId id="266" r:id="rId8"/>
    <p:sldId id="268" r:id="rId9"/>
    <p:sldId id="270" r:id="rId10"/>
    <p:sldId id="281" r:id="rId11"/>
    <p:sldId id="284" r:id="rId12"/>
    <p:sldId id="282" r:id="rId13"/>
    <p:sldId id="285" r:id="rId14"/>
    <p:sldId id="286" r:id="rId15"/>
    <p:sldId id="277" r:id="rId16"/>
    <p:sldId id="278" r:id="rId17"/>
    <p:sldId id="287" r:id="rId18"/>
    <p:sldId id="304" r:id="rId19"/>
    <p:sldId id="289" r:id="rId20"/>
    <p:sldId id="297" r:id="rId21"/>
    <p:sldId id="298" r:id="rId22"/>
    <p:sldId id="301" r:id="rId23"/>
    <p:sldId id="303" r:id="rId24"/>
    <p:sldId id="302" r:id="rId25"/>
    <p:sldId id="295" r:id="rId26"/>
  </p:sldIdLst>
  <p:sldSz cx="11522075" cy="6480175"/>
  <p:notesSz cx="9144000" cy="6858000"/>
  <p:defaultTextStyle>
    <a:defPPr>
      <a:defRPr lang="ru-RU"/>
    </a:defPPr>
    <a:lvl1pPr marL="0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8908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57815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36723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915629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94537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73444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52352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31258" algn="l" defTabSz="9578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" y="-198"/>
      </p:cViewPr>
      <p:guideLst>
        <p:guide orient="horz" pos="2042"/>
        <p:guide pos="36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013062"/>
            <a:ext cx="9793764" cy="13890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9" y="3672102"/>
            <a:ext cx="8065454" cy="1656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10" y="259511"/>
            <a:ext cx="2592468" cy="55291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12" y="259511"/>
            <a:ext cx="7585365" cy="552914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164119"/>
            <a:ext cx="9793764" cy="1287033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746579"/>
            <a:ext cx="9793764" cy="141753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789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578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7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6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5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4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3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2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7" y="1512042"/>
            <a:ext cx="5088915" cy="4276616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9" y="1512042"/>
            <a:ext cx="5088915" cy="4276616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6" y="1450541"/>
            <a:ext cx="5090917" cy="60451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200" b="1"/>
            </a:lvl2pPr>
            <a:lvl3pPr marL="957815" indent="0">
              <a:buNone/>
              <a:defRPr sz="1800" b="1"/>
            </a:lvl3pPr>
            <a:lvl4pPr marL="1436723" indent="0">
              <a:buNone/>
              <a:defRPr sz="1600" b="1"/>
            </a:lvl4pPr>
            <a:lvl5pPr marL="1915629" indent="0">
              <a:buNone/>
              <a:defRPr sz="1600" b="1"/>
            </a:lvl5pPr>
            <a:lvl6pPr marL="2394537" indent="0">
              <a:buNone/>
              <a:defRPr sz="1600" b="1"/>
            </a:lvl6pPr>
            <a:lvl7pPr marL="2873444" indent="0">
              <a:buNone/>
              <a:defRPr sz="1600" b="1"/>
            </a:lvl7pPr>
            <a:lvl8pPr marL="3352352" indent="0">
              <a:buNone/>
              <a:defRPr sz="1600" b="1"/>
            </a:lvl8pPr>
            <a:lvl9pPr marL="383125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6" y="2055057"/>
            <a:ext cx="5090917" cy="373360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63" y="1450541"/>
            <a:ext cx="5092918" cy="60451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08" indent="0">
              <a:buNone/>
              <a:defRPr sz="2200" b="1"/>
            </a:lvl2pPr>
            <a:lvl3pPr marL="957815" indent="0">
              <a:buNone/>
              <a:defRPr sz="1800" b="1"/>
            </a:lvl3pPr>
            <a:lvl4pPr marL="1436723" indent="0">
              <a:buNone/>
              <a:defRPr sz="1600" b="1"/>
            </a:lvl4pPr>
            <a:lvl5pPr marL="1915629" indent="0">
              <a:buNone/>
              <a:defRPr sz="1600" b="1"/>
            </a:lvl5pPr>
            <a:lvl6pPr marL="2394537" indent="0">
              <a:buNone/>
              <a:defRPr sz="1600" b="1"/>
            </a:lvl6pPr>
            <a:lvl7pPr marL="2873444" indent="0">
              <a:buNone/>
              <a:defRPr sz="1600" b="1"/>
            </a:lvl7pPr>
            <a:lvl8pPr marL="3352352" indent="0">
              <a:buNone/>
              <a:defRPr sz="1600" b="1"/>
            </a:lvl8pPr>
            <a:lvl9pPr marL="383125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63" y="2055057"/>
            <a:ext cx="5092918" cy="373360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12" y="258007"/>
            <a:ext cx="3790684" cy="109803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2" y="258010"/>
            <a:ext cx="6441160" cy="5530649"/>
          </a:xfrm>
        </p:spPr>
        <p:txBody>
          <a:bodyPr/>
          <a:lstStyle>
            <a:lvl1pPr>
              <a:defRPr sz="3400"/>
            </a:lvl1pPr>
            <a:lvl2pPr>
              <a:defRPr sz="31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12" y="1356041"/>
            <a:ext cx="3790684" cy="4432620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5" indent="0">
              <a:buNone/>
              <a:defRPr sz="1000"/>
            </a:lvl3pPr>
            <a:lvl4pPr marL="1436723" indent="0">
              <a:buNone/>
              <a:defRPr sz="1000"/>
            </a:lvl4pPr>
            <a:lvl5pPr marL="1915629" indent="0">
              <a:buNone/>
              <a:defRPr sz="1000"/>
            </a:lvl5pPr>
            <a:lvl6pPr marL="2394537" indent="0">
              <a:buNone/>
              <a:defRPr sz="1000"/>
            </a:lvl6pPr>
            <a:lvl7pPr marL="2873444" indent="0">
              <a:buNone/>
              <a:defRPr sz="1000"/>
            </a:lvl7pPr>
            <a:lvl8pPr marL="3352352" indent="0">
              <a:buNone/>
              <a:defRPr sz="1000"/>
            </a:lvl8pPr>
            <a:lvl9pPr marL="383125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9" y="4536124"/>
            <a:ext cx="6913245" cy="53551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9" y="579017"/>
            <a:ext cx="6913245" cy="3888105"/>
          </a:xfrm>
        </p:spPr>
        <p:txBody>
          <a:bodyPr/>
          <a:lstStyle>
            <a:lvl1pPr marL="0" indent="0">
              <a:buNone/>
              <a:defRPr sz="3400"/>
            </a:lvl1pPr>
            <a:lvl2pPr marL="478908" indent="0">
              <a:buNone/>
              <a:defRPr sz="3100"/>
            </a:lvl2pPr>
            <a:lvl3pPr marL="957815" indent="0">
              <a:buNone/>
              <a:defRPr sz="2500"/>
            </a:lvl3pPr>
            <a:lvl4pPr marL="1436723" indent="0">
              <a:buNone/>
              <a:defRPr sz="2200"/>
            </a:lvl4pPr>
            <a:lvl5pPr marL="1915629" indent="0">
              <a:buNone/>
              <a:defRPr sz="2200"/>
            </a:lvl5pPr>
            <a:lvl6pPr marL="2394537" indent="0">
              <a:buNone/>
              <a:defRPr sz="2200"/>
            </a:lvl6pPr>
            <a:lvl7pPr marL="2873444" indent="0">
              <a:buNone/>
              <a:defRPr sz="2200"/>
            </a:lvl7pPr>
            <a:lvl8pPr marL="3352352" indent="0">
              <a:buNone/>
              <a:defRPr sz="2200"/>
            </a:lvl8pPr>
            <a:lvl9pPr marL="3831258" indent="0">
              <a:buNone/>
              <a:defRPr sz="2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9" y="5071641"/>
            <a:ext cx="6913245" cy="760519"/>
          </a:xfrm>
        </p:spPr>
        <p:txBody>
          <a:bodyPr/>
          <a:lstStyle>
            <a:lvl1pPr marL="0" indent="0">
              <a:buNone/>
              <a:defRPr sz="1500"/>
            </a:lvl1pPr>
            <a:lvl2pPr marL="478908" indent="0">
              <a:buNone/>
              <a:defRPr sz="1300"/>
            </a:lvl2pPr>
            <a:lvl3pPr marL="957815" indent="0">
              <a:buNone/>
              <a:defRPr sz="1000"/>
            </a:lvl3pPr>
            <a:lvl4pPr marL="1436723" indent="0">
              <a:buNone/>
              <a:defRPr sz="1000"/>
            </a:lvl4pPr>
            <a:lvl5pPr marL="1915629" indent="0">
              <a:buNone/>
              <a:defRPr sz="1000"/>
            </a:lvl5pPr>
            <a:lvl6pPr marL="2394537" indent="0">
              <a:buNone/>
              <a:defRPr sz="1000"/>
            </a:lvl6pPr>
            <a:lvl7pPr marL="2873444" indent="0">
              <a:buNone/>
              <a:defRPr sz="1000"/>
            </a:lvl7pPr>
            <a:lvl8pPr marL="3352352" indent="0">
              <a:buNone/>
              <a:defRPr sz="1000"/>
            </a:lvl8pPr>
            <a:lvl9pPr marL="383125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59513"/>
            <a:ext cx="10369868" cy="1080030"/>
          </a:xfrm>
          <a:prstGeom prst="rect">
            <a:avLst/>
          </a:prstGeom>
        </p:spPr>
        <p:txBody>
          <a:bodyPr vert="horz" lIns="95782" tIns="47892" rIns="95782" bIns="4789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12042"/>
            <a:ext cx="10369868" cy="4276616"/>
          </a:xfrm>
          <a:prstGeom prst="rect">
            <a:avLst/>
          </a:prstGeom>
        </p:spPr>
        <p:txBody>
          <a:bodyPr vert="horz" lIns="95782" tIns="47892" rIns="95782" bIns="4789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006166"/>
            <a:ext cx="2688484" cy="345009"/>
          </a:xfrm>
          <a:prstGeom prst="rect">
            <a:avLst/>
          </a:prstGeom>
        </p:spPr>
        <p:txBody>
          <a:bodyPr vert="horz" lIns="95782" tIns="47892" rIns="95782" bIns="4789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87E86-2078-4249-9772-8833CD75BD6D}" type="datetimeFigureOut">
              <a:rPr lang="ru-RU" smtClean="0"/>
              <a:pPr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11" y="6006166"/>
            <a:ext cx="3648657" cy="345009"/>
          </a:xfrm>
          <a:prstGeom prst="rect">
            <a:avLst/>
          </a:prstGeom>
        </p:spPr>
        <p:txBody>
          <a:bodyPr vert="horz" lIns="95782" tIns="47892" rIns="95782" bIns="4789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006166"/>
            <a:ext cx="2688484" cy="345009"/>
          </a:xfrm>
          <a:prstGeom prst="rect">
            <a:avLst/>
          </a:prstGeom>
        </p:spPr>
        <p:txBody>
          <a:bodyPr vert="horz" lIns="95782" tIns="47892" rIns="95782" bIns="4789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230EF-29F6-4EA3-ABDA-4D2515ABA0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815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1" indent="-359181" algn="l" defTabSz="957815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25" indent="-299318" algn="l" defTabSz="95781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69" indent="-239454" algn="l" defTabSz="9578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175" indent="-239454" algn="l" defTabSz="95781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083" indent="-239454" algn="l" defTabSz="95781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990" indent="-239454" algn="l" defTabSz="95781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898" indent="-239454" algn="l" defTabSz="95781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06" indent="-239454" algn="l" defTabSz="95781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12" indent="-239454" algn="l" defTabSz="95781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08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15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23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29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37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444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352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258" algn="l" defTabSz="9578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025" y="1811234"/>
            <a:ext cx="8628117" cy="46689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" y="547443"/>
            <a:ext cx="2631317" cy="4928811"/>
          </a:xfrm>
          <a:prstGeom prst="rect">
            <a:avLst/>
          </a:prstGeom>
          <a:noFill/>
        </p:spPr>
        <p:txBody>
          <a:bodyPr wrap="square" lIns="95782" tIns="47892" rIns="95782" bIns="47892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1400" b="1" dirty="0" smtClean="0">
                <a:ln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</a:t>
            </a:r>
            <a:endParaRPr lang="ru-RU" sz="31400" b="1" dirty="0">
              <a:ln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53007" y="547443"/>
            <a:ext cx="2059330" cy="4928811"/>
          </a:xfrm>
          <a:prstGeom prst="rect">
            <a:avLst/>
          </a:prstGeom>
        </p:spPr>
        <p:txBody>
          <a:bodyPr wrap="none" lIns="95782" tIns="47892" rIns="95782" bIns="47892">
            <a:spAutoFit/>
          </a:bodyPr>
          <a:lstStyle/>
          <a:p>
            <a:pPr algn="ctr"/>
            <a:r>
              <a:rPr lang="ru-RU" sz="31400" b="1" dirty="0" smtClean="0">
                <a:ln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?</a:t>
            </a:r>
            <a:endParaRPr lang="ru-RU" sz="31400" b="1" dirty="0">
              <a:ln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2605" y="0"/>
            <a:ext cx="7685357" cy="1635602"/>
          </a:xfrm>
          <a:prstGeom prst="rect">
            <a:avLst/>
          </a:prstGeom>
          <a:noFill/>
        </p:spPr>
        <p:txBody>
          <a:bodyPr wrap="none" lIns="95782" tIns="47892" rIns="95782" bIns="47892" rtlCol="0">
            <a:spAutoFit/>
          </a:bodyPr>
          <a:lstStyle/>
          <a:p>
            <a:r>
              <a:rPr lang="ru-RU" sz="10000" b="1" dirty="0" smtClean="0">
                <a:solidFill>
                  <a:srgbClr val="0070C0"/>
                </a:solidFill>
              </a:rPr>
              <a:t>КОГДА и ГДЕ?</a:t>
            </a:r>
            <a:endParaRPr lang="ru-RU" sz="10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1522075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u="sng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ЛЕТОСЧИСЛЕНИЕ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–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система определения времени по годам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от какого-нибудь условленного момента.</a:t>
            </a:r>
          </a:p>
          <a:p>
            <a:pPr algn="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(Толковый словарь С.И.Ожегова)</a:t>
            </a:r>
          </a:p>
          <a:p>
            <a:pPr algn="ctr"/>
            <a:endParaRPr lang="ru-RU" sz="72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1522075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u="sng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7200" b="1" u="sng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ЭРА</a:t>
            </a: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–</a:t>
            </a:r>
          </a:p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начальный момент, </a:t>
            </a:r>
          </a:p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от которого ведется летосчисление.</a:t>
            </a:r>
          </a:p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        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(Малый академический словарь)</a:t>
            </a:r>
          </a:p>
          <a:p>
            <a:pPr algn="ctr"/>
            <a:endParaRPr lang="ru-RU" sz="72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петр 1 фото"/>
          <p:cNvSpPr>
            <a:spLocks noChangeAspect="1" noChangeArrowheads="1"/>
          </p:cNvSpPr>
          <p:nvPr/>
        </p:nvSpPr>
        <p:spPr bwMode="auto">
          <a:xfrm>
            <a:off x="155575" y="-2636838"/>
            <a:ext cx="3952875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петр 1 фото"/>
          <p:cNvSpPr>
            <a:spLocks noChangeAspect="1" noChangeArrowheads="1"/>
          </p:cNvSpPr>
          <p:nvPr/>
        </p:nvSpPr>
        <p:spPr bwMode="auto">
          <a:xfrm>
            <a:off x="155575" y="-2636838"/>
            <a:ext cx="3952875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петр 1 фото"/>
          <p:cNvSpPr>
            <a:spLocks noChangeAspect="1" noChangeArrowheads="1"/>
          </p:cNvSpPr>
          <p:nvPr/>
        </p:nvSpPr>
        <p:spPr bwMode="auto">
          <a:xfrm>
            <a:off x="155575" y="-2636838"/>
            <a:ext cx="3952875" cy="549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петр 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44813" cy="4680247"/>
          </a:xfrm>
          <a:prstGeom prst="rect">
            <a:avLst/>
          </a:prstGeom>
          <a:noFill/>
        </p:spPr>
      </p:pic>
      <p:pic>
        <p:nvPicPr>
          <p:cNvPr id="1036" name="Picture 12" descr="http://goloseevo.com.ua/wp-content/uploads/2014/01/0_18735_6f853668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3285" y="0"/>
            <a:ext cx="3528790" cy="468024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3002300"/>
            <a:ext cx="1152207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в России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царь Петр I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ввел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летосчисление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</a:rPr>
              <a:t>от Рождества Христова.</a:t>
            </a:r>
            <a:endParaRPr lang="ru-RU" sz="4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1" name="Picture 2" descr="- дата рождения Иисуса Христа Наша эра До нашей эры РХ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4813" y="0"/>
            <a:ext cx="4248472" cy="3096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uchebnik.mos.ru/css2/api/v1/books/00000314.1.1/static?path=Data/images/37_1.jpg"/>
          <p:cNvSpPr>
            <a:spLocks noChangeAspect="1" noChangeArrowheads="1"/>
          </p:cNvSpPr>
          <p:nvPr/>
        </p:nvSpPr>
        <p:spPr bwMode="auto">
          <a:xfrm>
            <a:off x="155575" y="-868363"/>
            <a:ext cx="11010900" cy="1809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C:\Users\1\Desktop\st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80047"/>
            <a:ext cx="11522074" cy="2664296"/>
          </a:xfrm>
          <a:prstGeom prst="rect">
            <a:avLst/>
          </a:prstGeom>
          <a:noFill/>
        </p:spPr>
      </p:pic>
      <p:sp>
        <p:nvSpPr>
          <p:cNvPr id="9" name="Стрелка вниз 8"/>
          <p:cNvSpPr/>
          <p:nvPr/>
        </p:nvSpPr>
        <p:spPr>
          <a:xfrm>
            <a:off x="5400997" y="1943943"/>
            <a:ext cx="792088" cy="9784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" y="287759"/>
            <a:ext cx="11522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Arial Black" pitchFamily="34" charset="0"/>
              </a:rPr>
              <a:t>Рождение 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Arial Black" pitchFamily="34" charset="0"/>
              </a:rPr>
              <a:t>Иисуса Христа</a:t>
            </a:r>
            <a:endParaRPr lang="ru-RU" sz="48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1039" name="Picture 15" descr="Картинки по запросу древние люди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91815"/>
            <a:ext cx="2857500" cy="2143125"/>
          </a:xfrm>
          <a:prstGeom prst="rect">
            <a:avLst/>
          </a:prstGeom>
          <a:noFill/>
        </p:spPr>
      </p:pic>
      <p:pic>
        <p:nvPicPr>
          <p:cNvPr id="1041" name="Picture 17" descr="Картинки по запросу современный мир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85771" y="791815"/>
            <a:ext cx="2736304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 descr="modal_pic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3" name="Picture 3" descr="C:\Users\1\Desktop\stat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872"/>
            <a:ext cx="11522075" cy="51843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215751"/>
            <a:ext cx="11522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</a:rPr>
              <a:t>1 ВЕК = 100 ЛЕТ</a:t>
            </a:r>
            <a:endParaRPr lang="ru-RU" sz="66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mypresentation.ru/documents/a5b65cd1702d8b68c87ef7e04e15aea3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" y="-12700"/>
            <a:ext cx="11522068" cy="649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mypresentation.ru/documents/a5b65cd1702d8b68c87ef7e04e15aea3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" y="-12700"/>
            <a:ext cx="11522068" cy="649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6621" y="1295871"/>
            <a:ext cx="746229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>
                <a:solidFill>
                  <a:srgbClr val="0070C0"/>
                </a:solidFill>
                <a:latin typeface="Arial Black" pitchFamily="34" charset="0"/>
              </a:rPr>
              <a:t>ГДЕ?</a:t>
            </a:r>
            <a:endParaRPr lang="ru-RU" sz="20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-1"/>
            <a:ext cx="1152207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Рассмотрите карту штурма русскими войсками крепости Измаил.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Какую информацию в ней можно прочитать?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1\Desktop\stat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1522075" cy="648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95871"/>
            <a:ext cx="116156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>
                <a:solidFill>
                  <a:srgbClr val="0070C0"/>
                </a:solidFill>
                <a:latin typeface="Arial Black" pitchFamily="34" charset="0"/>
              </a:rPr>
              <a:t>КОГДА?</a:t>
            </a:r>
            <a:endParaRPr lang="ru-RU" sz="20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фото событ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0"/>
            <a:ext cx="1152207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Ответьте на вопросы.</a:t>
            </a:r>
          </a:p>
          <a:p>
            <a:pPr algn="ctr"/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В какой день Россия отмечает «старый» 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Новый год?</a:t>
            </a:r>
          </a:p>
          <a:p>
            <a:pPr algn="ctr"/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Почему этот праздник 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важен для россиян?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522074" cy="31908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168079"/>
            <a:ext cx="1152207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Прикоснитесь к великой истории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на сайте Музея-заповедника «Куликово поле».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Ежегодно музей организует празднование Куликовской битвы.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25630"/>
            <a:ext cx="115220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На сайте музея-заповедника «Куликово поле» узнайте,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сколько человек принимает участие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в реконструкции битвы. 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1\Desktop\Где и когда\kulikovskaya_bitva5_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40957" cy="39601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40957" y="0"/>
            <a:ext cx="64811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В каком году состоялась Куликовская битва?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Сколько лет прошло от этой исторической даты?</a:t>
            </a: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29011" cy="3312096"/>
          </a:xfrm>
          <a:prstGeom prst="rect">
            <a:avLst/>
          </a:prstGeom>
          <a:noFill/>
        </p:spPr>
      </p:pic>
      <p:pic>
        <p:nvPicPr>
          <p:cNvPr id="3" name="Picture 3" descr="C:\Users\1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0226" y="0"/>
            <a:ext cx="3361849" cy="33120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24733" y="863823"/>
            <a:ext cx="51125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Что известно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о битве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из летописей?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56111"/>
            <a:ext cx="115220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Выбор места сражения: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почему Куликово поле?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Найдите ответы на сайте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музея-заповедника «Куликово поле».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11522075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Что означают слова и выражения «век»,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«тысячелетие»,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«летосчисление»,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«наша эра», </a:t>
            </a: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«до нашей эры»?</a:t>
            </a:r>
          </a:p>
          <a:p>
            <a:pPr algn="ctr"/>
            <a:endParaRPr lang="ru-RU" sz="44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 помощью какой карты можно узнать об исторических событиях?</a:t>
            </a:r>
            <a:r>
              <a:rPr lang="ru-RU" sz="4400" dirty="0" smtClean="0">
                <a:latin typeface="Arial Black" pitchFamily="34" charset="0"/>
              </a:rPr>
              <a:t> </a:t>
            </a:r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877" y="790618"/>
            <a:ext cx="6908606" cy="1020049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5782" tIns="47892" rIns="95782" bIns="47892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12 апреля 1961 года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4493" y="3456111"/>
            <a:ext cx="6574733" cy="1020049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  <p:txBody>
          <a:bodyPr wrap="none" lIns="95782" tIns="47892" rIns="95782" bIns="47892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1 ноября 1851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24933" y="1871935"/>
            <a:ext cx="6526643" cy="1020049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txBody>
          <a:bodyPr wrap="none" lIns="95782" tIns="47892" rIns="95782" bIns="47892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22 июня 1941 года 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52925" y="4824263"/>
            <a:ext cx="5853382" cy="1020049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  <p:txBody>
          <a:bodyPr wrap="none" lIns="95782" tIns="47892" rIns="95782" bIns="47892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15 мая 1867 года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1522075" cy="665236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5782" tIns="47892" rIns="95782" bIns="47892" rtlCol="0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9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ВЕК</a:t>
            </a:r>
          </a:p>
          <a:p>
            <a:pPr algn="ctr">
              <a:lnSpc>
                <a:spcPct val="150000"/>
              </a:lnSpc>
            </a:pPr>
            <a:r>
              <a:rPr lang="ru-RU" sz="9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СТОЛЕТИЕ</a:t>
            </a:r>
          </a:p>
          <a:p>
            <a:pPr algn="ctr">
              <a:lnSpc>
                <a:spcPct val="150000"/>
              </a:lnSpc>
            </a:pPr>
            <a:r>
              <a:rPr lang="ru-RU" sz="91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ТЫСЯЧЕЛЕТИЕ</a:t>
            </a:r>
          </a:p>
          <a:p>
            <a:pPr algn="ctr">
              <a:lnSpc>
                <a:spcPct val="150000"/>
              </a:lnSpc>
            </a:pPr>
            <a:endParaRPr lang="ru-RU" sz="20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арабская и римская нумерация до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"/>
            <a:ext cx="11522075" cy="864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"/>
            <a:ext cx="11522075" cy="1389381"/>
          </a:xfrm>
          <a:prstGeom prst="rect">
            <a:avLst/>
          </a:prstGeom>
        </p:spPr>
        <p:txBody>
          <a:bodyPr wrap="square" lIns="95782" tIns="47892" rIns="95782" bIns="47892">
            <a:spAutoFit/>
          </a:bodyPr>
          <a:lstStyle/>
          <a:p>
            <a:pPr algn="ctr"/>
            <a:r>
              <a:rPr lang="ru-RU" sz="4200" b="1" dirty="0" smtClean="0"/>
              <a:t>СООТВЕТСТВИЕ МЕЖДУ </a:t>
            </a:r>
          </a:p>
          <a:p>
            <a:pPr algn="ctr"/>
            <a:r>
              <a:rPr lang="ru-RU" sz="4200" b="1" dirty="0" smtClean="0"/>
              <a:t>АРАБСКОЙ И РИМСКОЙ НУМЕРАЦИЕЙ</a:t>
            </a:r>
            <a:endParaRPr lang="ru-RU" sz="42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4055189"/>
          <a:ext cx="11522082" cy="1993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208"/>
                <a:gridCol w="1152208"/>
                <a:gridCol w="1152208"/>
                <a:gridCol w="1152208"/>
                <a:gridCol w="970738"/>
                <a:gridCol w="1088822"/>
                <a:gridCol w="1270292"/>
                <a:gridCol w="1451762"/>
                <a:gridCol w="1088822"/>
                <a:gridCol w="1042814"/>
              </a:tblGrid>
              <a:tr h="827050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11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12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13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14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15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16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17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18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19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20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</a:tr>
              <a:tr h="1116006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XIII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XIV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XV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XVI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XVII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XVIII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XIX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XX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439887"/>
          <a:ext cx="11522080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208"/>
                <a:gridCol w="1152208"/>
                <a:gridCol w="1152208"/>
                <a:gridCol w="1152208"/>
                <a:gridCol w="936181"/>
                <a:gridCol w="1152128"/>
                <a:gridCol w="1224136"/>
                <a:gridCol w="1440160"/>
                <a:gridCol w="1080120"/>
                <a:gridCol w="1080523"/>
              </a:tblGrid>
              <a:tr h="907212"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1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2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3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4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5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6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7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8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9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ru-RU" sz="5000" dirty="0" smtClean="0"/>
                        <a:t>10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</a:tr>
              <a:tr h="964996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III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IV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V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VI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VII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VIII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IX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X</a:t>
                      </a:r>
                      <a:endParaRPr lang="ru-RU" sz="5000" dirty="0"/>
                    </a:p>
                  </a:txBody>
                  <a:tcPr marL="115220" marR="115220" marT="57602" marB="57602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newsbuzz.ru/wp-content/uploads/2017/03/mini.-did-egyptians-build-sphinx-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1522075" cy="64551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320207"/>
            <a:ext cx="11522075" cy="2312711"/>
          </a:xfrm>
          <a:prstGeom prst="rect">
            <a:avLst/>
          </a:prstGeom>
          <a:noFill/>
        </p:spPr>
        <p:txBody>
          <a:bodyPr wrap="square" lIns="95782" tIns="47892" rIns="95782" bIns="47892" rtlCol="0">
            <a:spAutoFit/>
          </a:bodyPr>
          <a:lstStyle/>
          <a:p>
            <a:r>
              <a:rPr lang="ru-RU" sz="4200" b="1" dirty="0" smtClean="0"/>
              <a:t>Древние египтяне вели счёт лет </a:t>
            </a:r>
          </a:p>
          <a:p>
            <a:r>
              <a:rPr lang="ru-RU" sz="4200" b="1" dirty="0" smtClean="0"/>
              <a:t>     по годам правления царей. </a:t>
            </a:r>
          </a:p>
          <a:p>
            <a:r>
              <a:rPr lang="ru-RU" sz="4200" b="1" dirty="0" smtClean="0"/>
              <a:t>                      Новый царь - новый счёт 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wikiyours.com/Upload/Warticle/21/198/382/O/%D0%A7%D1%83%D0%B4%D0%BE-%D1%81%D0%B2%D0%B5%D1%82%D0%B0-%D0%9A%D0%BE%D0%BB%D0%B8%D0%B7%D0%B5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1522077" cy="64801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11522075" cy="2220378"/>
          </a:xfrm>
          <a:prstGeom prst="rect">
            <a:avLst/>
          </a:prstGeom>
          <a:noFill/>
        </p:spPr>
        <p:txBody>
          <a:bodyPr wrap="square" lIns="95782" tIns="47892" rIns="95782" bIns="47892" rtlCol="0">
            <a:spAutoFit/>
          </a:bodyPr>
          <a:lstStyle/>
          <a:p>
            <a:r>
              <a:rPr lang="ru-RU" sz="4600" b="1" dirty="0" smtClean="0"/>
              <a:t>Жители Древнего Рима считали первым годом своей истории год основания города Рима.</a:t>
            </a:r>
            <a:endParaRPr lang="ru-RU" sz="4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древняя греция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4801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11522075" cy="1327826"/>
          </a:xfrm>
          <a:prstGeom prst="rect">
            <a:avLst/>
          </a:prstGeom>
        </p:spPr>
        <p:txBody>
          <a:bodyPr wrap="square" lIns="95782" tIns="47892" rIns="95782" bIns="47892">
            <a:spAutoFit/>
          </a:bodyPr>
          <a:lstStyle/>
          <a:p>
            <a:pPr algn="ctr"/>
            <a:r>
              <a:rPr lang="ru-RU" sz="4000" b="1" dirty="0" smtClean="0"/>
              <a:t>Древние греки вели счет по олимпийским играм, </a:t>
            </a:r>
          </a:p>
          <a:p>
            <a:pPr algn="ctr"/>
            <a:r>
              <a:rPr lang="ru-RU" sz="4000" b="1" dirty="0" smtClean="0"/>
              <a:t>которые проходили один раз в 4 года.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2143</TotalTime>
  <Words>322</Words>
  <Application>Microsoft Office PowerPoint</Application>
  <PresentationFormat>Произвольный</PresentationFormat>
  <Paragraphs>115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174</cp:revision>
  <dcterms:created xsi:type="dcterms:W3CDTF">2019-07-02T20:01:06Z</dcterms:created>
  <dcterms:modified xsi:type="dcterms:W3CDTF">2019-10-06T14:02:56Z</dcterms:modified>
</cp:coreProperties>
</file>