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44" r:id="rId5"/>
    <p:sldMasterId id="2147483756" r:id="rId6"/>
    <p:sldMasterId id="2147483768" r:id="rId7"/>
    <p:sldMasterId id="2147483780" r:id="rId8"/>
    <p:sldMasterId id="2147483792" r:id="rId9"/>
  </p:sldMasterIdLst>
  <p:sldIdLst>
    <p:sldId id="256" r:id="rId10"/>
    <p:sldId id="279" r:id="rId11"/>
    <p:sldId id="280" r:id="rId12"/>
    <p:sldId id="281" r:id="rId13"/>
    <p:sldId id="276" r:id="rId14"/>
    <p:sldId id="283" r:id="rId15"/>
    <p:sldId id="270" r:id="rId16"/>
    <p:sldId id="284" r:id="rId17"/>
    <p:sldId id="285" r:id="rId18"/>
    <p:sldId id="290" r:id="rId19"/>
    <p:sldId id="292" r:id="rId20"/>
    <p:sldId id="295" r:id="rId21"/>
    <p:sldId id="296" r:id="rId22"/>
    <p:sldId id="297" r:id="rId23"/>
    <p:sldId id="293" r:id="rId24"/>
    <p:sldId id="294" r:id="rId25"/>
    <p:sldId id="287" r:id="rId26"/>
    <p:sldId id="288" r:id="rId27"/>
    <p:sldId id="289" r:id="rId28"/>
    <p:sldId id="29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967D8-CFE3-4616-8882-36BF5D46B4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9422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061343-84B5-4D0C-ABD9-F91C2708EE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8978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BB0A0-86C2-49FC-8590-AF31EB688E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0601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F3BFD2-8D49-4E7B-92F1-BCE02D96D2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718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FF7259-196F-49E3-9BCC-7DF48A38E2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8006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CB14D8-51E1-4F06-8235-A2C83B586D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8655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3F0395-AFE0-4973-B9D6-2732E55865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3123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>
                <a:solidFill>
                  <a:srgbClr val="434342"/>
                </a:solidFill>
              </a:rPr>
              <a:t>Е.П.Калиниченко  2009 год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D604A8-ADD9-4496-A10D-75CE8834BAA6}" type="slidenum">
              <a:rPr lang="ru-RU" altLang="ru-RU">
                <a:solidFill>
                  <a:srgbClr val="434342"/>
                </a:solidFill>
              </a:rPr>
              <a:pPr/>
              <a:t>‹#›</a:t>
            </a:fld>
            <a:endParaRPr lang="ru-RU" altLang="ru-RU">
              <a:solidFill>
                <a:srgbClr val="4343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77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121A569-CC68-43E9-AEBA-D44648FCA5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9867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384F2-3DC9-46BE-A44C-D4CDDFF6CB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69162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Е.П.Калиниченко  2009 год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5C4AE3-C41F-41E1-BBCA-3767D43747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1237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372-AD95-4490-8C9F-7B4F320D5AC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3E8BF-D6DC-4D54-B037-E5B2BB719E2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14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F249-BC82-4D3E-8514-704AA3CE2A6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64EE-E22F-4432-9F1F-3BC14960D28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5517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4ABA-E346-4FB0-889A-5AD1E13EE5B9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86A0-0CBC-434C-8ED1-4B1750111DC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302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145-8291-4448-9239-B365F7A6C372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07C61-D508-47C3-899B-317923B2691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28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F98B2B-23DE-47F4-8355-DE5730BAE6A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32B7-2BB0-40FC-B7AB-8D41AC856C15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6337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55DA-BD8F-4E29-97F4-BEACB7A2327C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64C68-871E-4C7C-B9AB-8E7FBC0BB6BD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167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D157-DDD8-4C1D-8AA9-B984E643D26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923B-A355-467C-BF1A-AAD80387B475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6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CA05-394D-4E9D-8A51-ED1C699FDE8B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E563-4F52-4B97-A918-BA6EEC8A2DF4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977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D5FF5-20E4-4AD1-9ED5-4E15590AFFC8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9BAF-5F00-43BB-AF48-DF044397ED08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1985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4CF4-45A3-4923-A17D-224156094CD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3A857-08E4-4C0D-9D4A-312DE96B5C0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717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ECD1-E0A7-4061-9BBD-2B099E74C2B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0E742-5553-4A19-9FC1-36E480BC603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682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372-AD95-4490-8C9F-7B4F320D5AC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3E8BF-D6DC-4D54-B037-E5B2BB719E2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2159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F249-BC82-4D3E-8514-704AA3CE2A6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64EE-E22F-4432-9F1F-3BC14960D28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9047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4ABA-E346-4FB0-889A-5AD1E13EE5B9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86A0-0CBC-434C-8ED1-4B1750111DC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7827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145-8291-4448-9239-B365F7A6C372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07C61-D508-47C3-899B-317923B2691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58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F98B2B-23DE-47F4-8355-DE5730BAE6A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32B7-2BB0-40FC-B7AB-8D41AC856C15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0858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55DA-BD8F-4E29-97F4-BEACB7A2327C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64C68-871E-4C7C-B9AB-8E7FBC0BB6BD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6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D157-DDD8-4C1D-8AA9-B984E643D26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923B-A355-467C-BF1A-AAD80387B475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375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CA05-394D-4E9D-8A51-ED1C699FDE8B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E563-4F52-4B97-A918-BA6EEC8A2DF4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4814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D5FF5-20E4-4AD1-9ED5-4E15590AFFC8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9BAF-5F00-43BB-AF48-DF044397ED08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7423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4CF4-45A3-4923-A17D-224156094CD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3A857-08E4-4C0D-9D4A-312DE96B5C0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4754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ECD1-E0A7-4061-9BBD-2B099E74C2B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0E742-5553-4A19-9FC1-36E480BC603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811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372-AD95-4490-8C9F-7B4F320D5AC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3E8BF-D6DC-4D54-B037-E5B2BB719E2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923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F249-BC82-4D3E-8514-704AA3CE2A6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64EE-E22F-4432-9F1F-3BC14960D28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140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4ABA-E346-4FB0-889A-5AD1E13EE5B9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86A0-0CBC-434C-8ED1-4B1750111DC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043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145-8291-4448-9239-B365F7A6C372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07C61-D508-47C3-899B-317923B2691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1455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F98B2B-23DE-47F4-8355-DE5730BAE6A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32B7-2BB0-40FC-B7AB-8D41AC856C15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57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55DA-BD8F-4E29-97F4-BEACB7A2327C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64C68-871E-4C7C-B9AB-8E7FBC0BB6BD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271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D157-DDD8-4C1D-8AA9-B984E643D26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923B-A355-467C-BF1A-AAD80387B475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88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CA05-394D-4E9D-8A51-ED1C699FDE8B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E563-4F52-4B97-A918-BA6EEC8A2DF4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751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D5FF5-20E4-4AD1-9ED5-4E15590AFFC8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9BAF-5F00-43BB-AF48-DF044397ED08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4761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4CF4-45A3-4923-A17D-224156094CD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3A857-08E4-4C0D-9D4A-312DE96B5C0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3543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ECD1-E0A7-4061-9BBD-2B099E74C2B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0E742-5553-4A19-9FC1-36E480BC603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7580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372-AD95-4490-8C9F-7B4F320D5AC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3E8BF-D6DC-4D54-B037-E5B2BB719E2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6548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F249-BC82-4D3E-8514-704AA3CE2A6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64EE-E22F-4432-9F1F-3BC14960D28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9682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4ABA-E346-4FB0-889A-5AD1E13EE5B9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86A0-0CBC-434C-8ED1-4B1750111DC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1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145-8291-4448-9239-B365F7A6C372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07C61-D508-47C3-899B-317923B2691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815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F98B2B-23DE-47F4-8355-DE5730BAE6A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32B7-2BB0-40FC-B7AB-8D41AC856C15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84367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55DA-BD8F-4E29-97F4-BEACB7A2327C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64C68-871E-4C7C-B9AB-8E7FBC0BB6BD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8156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D157-DDD8-4C1D-8AA9-B984E643D26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923B-A355-467C-BF1A-AAD80387B475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8318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CA05-394D-4E9D-8A51-ED1C699FDE8B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E563-4F52-4B97-A918-BA6EEC8A2DF4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574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D5FF5-20E4-4AD1-9ED5-4E15590AFFC8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9BAF-5F00-43BB-AF48-DF044397ED08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047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4CF4-45A3-4923-A17D-224156094CD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3A857-08E4-4C0D-9D4A-312DE96B5C0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88155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ECD1-E0A7-4061-9BBD-2B099E74C2B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0E742-5553-4A19-9FC1-36E480BC603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372-AD95-4490-8C9F-7B4F320D5AC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3E8BF-D6DC-4D54-B037-E5B2BB719E2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8336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F249-BC82-4D3E-8514-704AA3CE2A6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64EE-E22F-4432-9F1F-3BC14960D28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1262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4ABA-E346-4FB0-889A-5AD1E13EE5B9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86A0-0CBC-434C-8ED1-4B1750111DC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6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145-8291-4448-9239-B365F7A6C372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07C61-D508-47C3-899B-317923B2691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6254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F98B2B-23DE-47F4-8355-DE5730BAE6A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32B7-2BB0-40FC-B7AB-8D41AC856C15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263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55DA-BD8F-4E29-97F4-BEACB7A2327C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64C68-871E-4C7C-B9AB-8E7FBC0BB6BD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1184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D157-DDD8-4C1D-8AA9-B984E643D26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923B-A355-467C-BF1A-AAD80387B475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205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CA05-394D-4E9D-8A51-ED1C699FDE8B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E563-4F52-4B97-A918-BA6EEC8A2DF4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7113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D5FF5-20E4-4AD1-9ED5-4E15590AFFC8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9BAF-5F00-43BB-AF48-DF044397ED08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5393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4CF4-45A3-4923-A17D-224156094CD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3A857-08E4-4C0D-9D4A-312DE96B5C0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9233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ECD1-E0A7-4061-9BBD-2B099E74C2B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0E742-5553-4A19-9FC1-36E480BC603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27834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372-AD95-4490-8C9F-7B4F320D5AC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3E8BF-D6DC-4D54-B037-E5B2BB719E2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614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F249-BC82-4D3E-8514-704AA3CE2A6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64EE-E22F-4432-9F1F-3BC14960D28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44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4ABA-E346-4FB0-889A-5AD1E13EE5B9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86A0-0CBC-434C-8ED1-4B1750111DC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1354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145-8291-4448-9239-B365F7A6C372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07C61-D508-47C3-899B-317923B2691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1906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F98B2B-23DE-47F4-8355-DE5730BAE6A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32B7-2BB0-40FC-B7AB-8D41AC856C15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5643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55DA-BD8F-4E29-97F4-BEACB7A2327C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64C68-871E-4C7C-B9AB-8E7FBC0BB6BD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381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D157-DDD8-4C1D-8AA9-B984E643D26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923B-A355-467C-BF1A-AAD80387B475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649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CA05-394D-4E9D-8A51-ED1C699FDE8B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E563-4F52-4B97-A918-BA6EEC8A2DF4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9173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D5FF5-20E4-4AD1-9ED5-4E15590AFFC8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9BAF-5F00-43BB-AF48-DF044397ED08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83783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4CF4-45A3-4923-A17D-224156094CD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3A857-08E4-4C0D-9D4A-312DE96B5C0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25359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ECD1-E0A7-4061-9BBD-2B099E74C2B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0E742-5553-4A19-9FC1-36E480BC603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20869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372-AD95-4490-8C9F-7B4F320D5AC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C3E8BF-D6DC-4D54-B037-E5B2BB719E2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08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FF249-BC82-4D3E-8514-704AA3CE2A6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764EE-E22F-4432-9F1F-3BC14960D28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415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14ABA-E346-4FB0-889A-5AD1E13EE5B9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86A0-0CBC-434C-8ED1-4B1750111DC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72752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D145-8291-4448-9239-B365F7A6C372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07C61-D508-47C3-899B-317923B2691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37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F98B2B-23DE-47F4-8355-DE5730BAE6A6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32B7-2BB0-40FC-B7AB-8D41AC856C15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7716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255DA-BD8F-4E29-97F4-BEACB7A2327C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64C68-871E-4C7C-B9AB-8E7FBC0BB6BD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7998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D157-DDD8-4C1D-8AA9-B984E643D26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3923B-A355-467C-BF1A-AAD80387B475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9544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CA05-394D-4E9D-8A51-ED1C699FDE8B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E563-4F52-4B97-A918-BA6EEC8A2DF4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5185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D5FF5-20E4-4AD1-9ED5-4E15590AFFC8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9BAF-5F00-43BB-AF48-DF044397ED08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240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4CF4-45A3-4923-A17D-224156094CDD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3A857-08E4-4C0D-9D4A-312DE96B5C07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75669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ECD1-E0A7-4061-9BBD-2B099E74C2B7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0E742-5553-4A19-9FC1-36E480BC603C}" type="slidenum">
              <a:rPr lang="ru-RU" altLang="ru-RU">
                <a:solidFill>
                  <a:srgbClr val="EEECE1"/>
                </a:solidFill>
              </a:rPr>
              <a:pPr/>
              <a:t>‹#›</a:t>
            </a:fld>
            <a:endParaRPr lang="ru-RU" altLang="ru-RU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6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Verdan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latin typeface="Verdana" panose="020B0604030504040204" pitchFamily="34" charset="0"/>
              </a:rPr>
              <a:t>Е.П.Калиниченко  2009 год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0538BE-9384-4A53-A700-D4390A5DE8F5}" type="slidenum">
              <a:rPr lang="ru-RU" altLang="ru-RU" smtClean="0">
                <a:latin typeface="Verdan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47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B89E9-583B-44AE-B2F4-751694F80E06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F6957F-702E-4968-8F9A-EBC2188FAAC7}" type="slidenum">
              <a:rPr lang="ru-RU" altLang="ru-RU" smtClean="0">
                <a:solidFill>
                  <a:srgbClr val="EEECE1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EEECE1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33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B89E9-583B-44AE-B2F4-751694F80E06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F6957F-702E-4968-8F9A-EBC2188FAAC7}" type="slidenum">
              <a:rPr lang="ru-RU" altLang="ru-RU" smtClean="0">
                <a:solidFill>
                  <a:srgbClr val="EEECE1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EEECE1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452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B89E9-583B-44AE-B2F4-751694F80E06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F6957F-702E-4968-8F9A-EBC2188FAAC7}" type="slidenum">
              <a:rPr lang="ru-RU" altLang="ru-RU" smtClean="0">
                <a:solidFill>
                  <a:srgbClr val="EEECE1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EEECE1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05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B89E9-583B-44AE-B2F4-751694F80E06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F6957F-702E-4968-8F9A-EBC2188FAAC7}" type="slidenum">
              <a:rPr lang="ru-RU" altLang="ru-RU" smtClean="0">
                <a:solidFill>
                  <a:srgbClr val="EEECE1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EEECE1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365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B89E9-583B-44AE-B2F4-751694F80E06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F6957F-702E-4968-8F9A-EBC2188FAAC7}" type="slidenum">
              <a:rPr lang="ru-RU" altLang="ru-RU" smtClean="0">
                <a:solidFill>
                  <a:srgbClr val="EEECE1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EEECE1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684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B89E9-583B-44AE-B2F4-751694F80E06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F6957F-702E-4968-8F9A-EBC2188FAAC7}" type="slidenum">
              <a:rPr lang="ru-RU" altLang="ru-RU" smtClean="0">
                <a:solidFill>
                  <a:srgbClr val="EEECE1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EEECE1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924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B89E9-583B-44AE-B2F4-751694F80E06}" type="datetimeFigureOut">
              <a:rPr lang="ru-RU">
                <a:solidFill>
                  <a:srgbClr val="EEECE1"/>
                </a:solidFill>
              </a:rPr>
              <a:pPr>
                <a:defRPr/>
              </a:pPr>
              <a:t>03.04.2016</a:t>
            </a:fld>
            <a:endParaRPr lang="ru-RU">
              <a:solidFill>
                <a:srgbClr val="EEECE1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EEECE1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  <a:latin typeface="Constantia" panose="0203060205030603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F6957F-702E-4968-8F9A-EBC2188FAAC7}" type="slidenum">
              <a:rPr lang="ru-RU" altLang="ru-RU" smtClean="0">
                <a:solidFill>
                  <a:srgbClr val="EEECE1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EEECE1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793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205" y="1535599"/>
            <a:ext cx="6840759" cy="20661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Возрастные особенности подросткового </a:t>
            </a:r>
            <a:r>
              <a:rPr lang="ru-RU" dirty="0" smtClean="0"/>
              <a:t>возраста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/>
              <a:t>п</a:t>
            </a:r>
            <a:r>
              <a:rPr lang="ru-RU" sz="2700" dirty="0" smtClean="0"/>
              <a:t>одготовила педагог-психолог Вальчук О.В.</a:t>
            </a:r>
            <a:endParaRPr lang="ru-RU" sz="2700" dirty="0"/>
          </a:p>
        </p:txBody>
      </p:sp>
      <p:pic>
        <p:nvPicPr>
          <p:cNvPr id="4" name="Picture 9" descr="30 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8433"/>
            <a:ext cx="1636769" cy="194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56"/>
          <a:stretch>
            <a:fillRect/>
          </a:stretch>
        </p:blipFill>
        <p:spPr bwMode="auto">
          <a:xfrm>
            <a:off x="4067944" y="3951874"/>
            <a:ext cx="1247430" cy="174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310187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ru-RU" altLang="ru-RU" sz="3200" b="1" i="1" dirty="0" smtClean="0">
                <a:latin typeface="Book Antiqua" panose="02040602050305030304" pitchFamily="18" charset="0"/>
              </a:rPr>
              <a:t>ВАЖНО!</a:t>
            </a:r>
          </a:p>
          <a:p>
            <a:pPr algn="just">
              <a:buFont typeface="Wingdings 2" panose="05020102010507070707" pitchFamily="18" charset="2"/>
              <a:buNone/>
            </a:pPr>
            <a:endParaRPr lang="ru-RU" altLang="ru-RU" sz="2400" b="1" i="1" dirty="0" smtClean="0">
              <a:latin typeface="Book Antiqua" panose="02040602050305030304" pitchFamily="18" charset="0"/>
            </a:endParaRPr>
          </a:p>
          <a:p>
            <a:pPr algn="just">
              <a:buFont typeface="Wingdings 2" panose="05020102010507070707" pitchFamily="18" charset="2"/>
              <a:buNone/>
            </a:pPr>
            <a:r>
              <a:rPr lang="ru-RU" altLang="ru-RU" sz="2800" b="1" smtClean="0">
                <a:solidFill>
                  <a:schemeClr val="bg1"/>
                </a:solidFill>
                <a:latin typeface="Bookman Old Style" panose="02050604050505020204" pitchFamily="18" charset="0"/>
              </a:rPr>
              <a:t>В воспитании </a:t>
            </a:r>
            <a:r>
              <a:rPr lang="ru-RU" altLang="ru-RU" sz="28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положительные переживания должны преобладать над отрицательными, поэтому все же хвалить и поощрять ребенка надо чаще, чем ругать.</a:t>
            </a:r>
          </a:p>
          <a:p>
            <a:endParaRPr lang="ru-RU" altLang="ru-RU" dirty="0" smtClean="0"/>
          </a:p>
        </p:txBody>
      </p:sp>
      <p:pic>
        <p:nvPicPr>
          <p:cNvPr id="13315" name="Picture 6" descr="C:\Users\Anton\AppData\Local\Microsoft\Windows\Temporary Internet Files\Content.IE5\3MB08MY2\MC90043731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856461"/>
            <a:ext cx="1576189" cy="155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8135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3812962"/>
              </p:ext>
            </p:extLst>
          </p:nvPr>
        </p:nvGraphicFramePr>
        <p:xfrm>
          <a:off x="611560" y="1772816"/>
          <a:ext cx="7920880" cy="3419654"/>
        </p:xfrm>
        <a:graphic>
          <a:graphicData uri="http://schemas.openxmlformats.org/drawingml/2006/table">
            <a:tbl>
              <a:tblPr/>
              <a:tblGrid>
                <a:gridCol w="3888432"/>
                <a:gridCol w="4032448"/>
              </a:tblGrid>
              <a:tr h="1456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внимания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 форма: делает все, чтобы оказаться в центре внимания.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Пассивная форма: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демонстрирует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поведение «в час по чайной ложке».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Власть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 форма: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вспышки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негодования, конфронтация.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Пассивная форма: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обещание сделать,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 в реальности — тихое непослушание.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Месть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 форма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прямые физические и непрямые психологические акты насилия.</a:t>
                      </a:r>
                      <a:b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Пассивная форма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полное игнорирование попыток контакта.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Избегание неудачи </a:t>
                      </a:r>
                      <a:b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 форма: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эмоциональный взрыв,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отчаяние, слезы.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Пассивная форма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откладывание на потом,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недоведение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 конца, уход в болезнь.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271972"/>
            <a:ext cx="756084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Четыре мотива» поведения</a:t>
            </a: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Американский педагог Рудольф Дрейкурс выделил 4 мотива нарушения правил учениками. </a:t>
            </a:r>
            <a:br>
              <a:rPr kumimoji="0" lang="ru-RU" altLang="ru-RU" sz="2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Обратимся к таблице: </a:t>
            </a: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256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756320"/>
            <a:ext cx="8229600" cy="4572000"/>
          </a:xfrm>
        </p:spPr>
        <p:txBody>
          <a:bodyPr/>
          <a:lstStyle/>
          <a:p>
            <a:r>
              <a:rPr lang="ru-RU" sz="2250" dirty="0" smtClean="0">
                <a:solidFill>
                  <a:schemeClr val="bg1"/>
                </a:solidFill>
              </a:rPr>
              <a:t>Вы </a:t>
            </a:r>
            <a:r>
              <a:rPr lang="ru-RU" sz="2250" dirty="0">
                <a:solidFill>
                  <a:schemeClr val="bg1"/>
                </a:solidFill>
              </a:rPr>
              <a:t>приступили к проведению урока, все учащиеся успокоились, настала тишина, и вдруг в классе кто-то громко засмеялся. Когда вы, не успев ничего сказать, вопросительно и удивленно посмотрели на учащегося, который засмеялся, он, смотря вам прямо в глаза, заявил: «Мне всегда смешно глядеть на вас, и хочется смеяться, когда вы начинаете вести занятия». Как вы отреагируете на это? Выберите подходящий вариант словесной реакции из числа предложенных ниже.</a:t>
            </a:r>
          </a:p>
          <a:p>
            <a:pPr lvl="0"/>
            <a:r>
              <a:rPr lang="ru-RU" sz="2250" dirty="0" smtClean="0">
                <a:solidFill>
                  <a:schemeClr val="bg1"/>
                </a:solidFill>
              </a:rPr>
              <a:t>1.«Вот </a:t>
            </a:r>
            <a:r>
              <a:rPr lang="ru-RU" sz="2250" dirty="0">
                <a:solidFill>
                  <a:schemeClr val="bg1"/>
                </a:solidFill>
              </a:rPr>
              <a:t>тебе и на!»</a:t>
            </a:r>
          </a:p>
          <a:p>
            <a:pPr lvl="0"/>
            <a:r>
              <a:rPr lang="ru-RU" sz="2250" dirty="0" smtClean="0">
                <a:solidFill>
                  <a:schemeClr val="bg1"/>
                </a:solidFill>
              </a:rPr>
              <a:t>2.«А </a:t>
            </a:r>
            <a:r>
              <a:rPr lang="ru-RU" sz="2250" dirty="0">
                <a:solidFill>
                  <a:schemeClr val="bg1"/>
                </a:solidFill>
              </a:rPr>
              <a:t>что тебе смешно?»</a:t>
            </a:r>
          </a:p>
          <a:p>
            <a:pPr lvl="0"/>
            <a:r>
              <a:rPr lang="ru-RU" sz="2250" dirty="0" smtClean="0">
                <a:solidFill>
                  <a:schemeClr val="bg1"/>
                </a:solidFill>
              </a:rPr>
              <a:t>3.«Ну</a:t>
            </a:r>
            <a:r>
              <a:rPr lang="ru-RU" sz="2250" dirty="0">
                <a:solidFill>
                  <a:schemeClr val="bg1"/>
                </a:solidFill>
              </a:rPr>
              <a:t>, и ради бога!»</a:t>
            </a:r>
          </a:p>
          <a:p>
            <a:pPr lvl="0"/>
            <a:r>
              <a:rPr lang="ru-RU" sz="2250" dirty="0" smtClean="0">
                <a:solidFill>
                  <a:schemeClr val="bg1"/>
                </a:solidFill>
              </a:rPr>
              <a:t>4.«Ты </a:t>
            </a:r>
            <a:r>
              <a:rPr lang="ru-RU" sz="2250" dirty="0">
                <a:solidFill>
                  <a:schemeClr val="bg1"/>
                </a:solidFill>
              </a:rPr>
              <a:t>что, дурачок?»</a:t>
            </a:r>
          </a:p>
          <a:p>
            <a:pPr lvl="0"/>
            <a:r>
              <a:rPr lang="ru-RU" sz="2250" dirty="0" smtClean="0">
                <a:solidFill>
                  <a:schemeClr val="bg1"/>
                </a:solidFill>
              </a:rPr>
              <a:t>5.«Люблю </a:t>
            </a:r>
            <a:r>
              <a:rPr lang="ru-RU" sz="2250" dirty="0">
                <a:solidFill>
                  <a:schemeClr val="bg1"/>
                </a:solidFill>
              </a:rPr>
              <a:t>веселых людей».</a:t>
            </a:r>
          </a:p>
          <a:p>
            <a:pPr lvl="0"/>
            <a:r>
              <a:rPr lang="ru-RU" sz="2250" dirty="0" smtClean="0">
                <a:solidFill>
                  <a:schemeClr val="bg1"/>
                </a:solidFill>
              </a:rPr>
              <a:t>6.«Я </a:t>
            </a:r>
            <a:r>
              <a:rPr lang="ru-RU" sz="2250" dirty="0">
                <a:solidFill>
                  <a:schemeClr val="bg1"/>
                </a:solidFill>
              </a:rPr>
              <a:t>рад (а), что создаю у тебя веселое настроение».</a:t>
            </a:r>
          </a:p>
          <a:p>
            <a:pPr lvl="0"/>
            <a:r>
              <a:rPr lang="ru-RU" sz="2000" dirty="0">
                <a:solidFill>
                  <a:schemeClr val="bg1"/>
                </a:solidFill>
              </a:rPr>
              <a:t> </a:t>
            </a:r>
            <a:r>
              <a:rPr lang="ru-RU" sz="2000" dirty="0" smtClean="0">
                <a:solidFill>
                  <a:schemeClr val="bg1"/>
                </a:solidFill>
              </a:rPr>
              <a:t>7….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Ситуация 1</a:t>
            </a:r>
            <a:br>
              <a:rPr lang="ru-RU" b="1" i="1" dirty="0">
                <a:solidFill>
                  <a:schemeClr val="bg1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006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7608" y="980728"/>
            <a:ext cx="8229600" cy="4572000"/>
          </a:xfrm>
        </p:spPr>
        <p:txBody>
          <a:bodyPr/>
          <a:lstStyle/>
          <a:p>
            <a:r>
              <a:rPr lang="ru-RU" sz="2250" dirty="0" smtClean="0">
                <a:solidFill>
                  <a:schemeClr val="bg1"/>
                </a:solidFill>
              </a:rPr>
              <a:t>В </a:t>
            </a:r>
            <a:r>
              <a:rPr lang="ru-RU" sz="2250" dirty="0">
                <a:solidFill>
                  <a:schemeClr val="bg1"/>
                </a:solidFill>
              </a:rPr>
              <a:t>самом начале занятия или уже после того, как вы провели несколько занятий, учащийся заявляет вам: «Я не думаю, что вы, как педагог, сможете нас чему-то научить».</a:t>
            </a:r>
          </a:p>
          <a:p>
            <a:r>
              <a:rPr lang="ru-RU" sz="2250" dirty="0">
                <a:solidFill>
                  <a:schemeClr val="bg1"/>
                </a:solidFill>
              </a:rPr>
              <a:t>Ваша реакция:</a:t>
            </a:r>
          </a:p>
          <a:p>
            <a:r>
              <a:rPr lang="ru-RU" sz="2250" dirty="0">
                <a:solidFill>
                  <a:schemeClr val="bg1"/>
                </a:solidFill>
              </a:rPr>
              <a:t>1.	«Твое дело – учиться, а не учить учителя».</a:t>
            </a:r>
          </a:p>
          <a:p>
            <a:r>
              <a:rPr lang="ru-RU" sz="2250" dirty="0">
                <a:solidFill>
                  <a:schemeClr val="bg1"/>
                </a:solidFill>
              </a:rPr>
              <a:t>2.	«Таких, как ты, я, конечно, ничему не смогу научить».</a:t>
            </a:r>
          </a:p>
          <a:p>
            <a:r>
              <a:rPr lang="ru-RU" sz="2250" dirty="0">
                <a:solidFill>
                  <a:schemeClr val="bg1"/>
                </a:solidFill>
              </a:rPr>
              <a:t>3.	«Может быть, тебе лучше перейти в другой класс или учиться у другого учителя?»</a:t>
            </a:r>
          </a:p>
          <a:p>
            <a:r>
              <a:rPr lang="ru-RU" sz="2250" dirty="0">
                <a:solidFill>
                  <a:schemeClr val="bg1"/>
                </a:solidFill>
              </a:rPr>
              <a:t>4.	«Тебе просто не хочется учиться».</a:t>
            </a:r>
          </a:p>
          <a:p>
            <a:r>
              <a:rPr lang="ru-RU" sz="2250" dirty="0">
                <a:solidFill>
                  <a:schemeClr val="bg1"/>
                </a:solidFill>
              </a:rPr>
              <a:t>5.	«Мне интересно знать, почему ты так думаешь».</a:t>
            </a:r>
          </a:p>
          <a:p>
            <a:r>
              <a:rPr lang="ru-RU" sz="2250" dirty="0">
                <a:solidFill>
                  <a:schemeClr val="bg1"/>
                </a:solidFill>
              </a:rPr>
              <a:t>6.	«Давай поговорим об этом подробнее. В моем поведении, наверное, есть что-то такое, что наводит тебя на подобную мысль».</a:t>
            </a:r>
          </a:p>
          <a:p>
            <a:r>
              <a:rPr lang="ru-RU" sz="2250" dirty="0">
                <a:solidFill>
                  <a:schemeClr val="bg1"/>
                </a:solidFill>
              </a:rPr>
              <a:t>7.</a:t>
            </a:r>
            <a:r>
              <a:rPr lang="ru-RU" sz="1800" dirty="0">
                <a:solidFill>
                  <a:schemeClr val="bg1"/>
                </a:solidFill>
              </a:rPr>
              <a:t>	</a:t>
            </a:r>
            <a:r>
              <a:rPr lang="ru-RU" sz="1800" dirty="0" smtClean="0">
                <a:solidFill>
                  <a:schemeClr val="bg1"/>
                </a:solidFill>
              </a:rPr>
              <a:t>…. </a:t>
            </a:r>
            <a:endParaRPr lang="ru-RU" sz="1800" dirty="0">
              <a:solidFill>
                <a:schemeClr val="bg1"/>
              </a:solidFill>
            </a:endParaRP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Ситуация 2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308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5272"/>
          </a:xfrm>
        </p:spPr>
        <p:txBody>
          <a:bodyPr/>
          <a:lstStyle/>
          <a:p>
            <a:r>
              <a:rPr lang="ru-RU" sz="2250" dirty="0" smtClean="0">
                <a:solidFill>
                  <a:schemeClr val="bg1"/>
                </a:solidFill>
              </a:rPr>
              <a:t>Учитель </a:t>
            </a:r>
            <a:r>
              <a:rPr lang="ru-RU" sz="2250" dirty="0">
                <a:solidFill>
                  <a:schemeClr val="bg1"/>
                </a:solidFill>
              </a:rPr>
              <a:t>дает учащемуся задание, а тот не хочет его выполнять и при этом заявляет: «Я не хочу это делать!» – Какой должна быть реакция учителя?</a:t>
            </a:r>
          </a:p>
          <a:p>
            <a:r>
              <a:rPr lang="ru-RU" sz="2250" dirty="0">
                <a:solidFill>
                  <a:schemeClr val="bg1"/>
                </a:solidFill>
              </a:rPr>
              <a:t>1.	«Не хочешь – заставим!»</a:t>
            </a:r>
          </a:p>
          <a:p>
            <a:r>
              <a:rPr lang="ru-RU" sz="2250" dirty="0">
                <a:solidFill>
                  <a:schemeClr val="bg1"/>
                </a:solidFill>
              </a:rPr>
              <a:t>2.	«Для чего же ты тогда пришел учиться?»</a:t>
            </a:r>
          </a:p>
          <a:p>
            <a:r>
              <a:rPr lang="ru-RU" sz="2250" dirty="0">
                <a:solidFill>
                  <a:schemeClr val="bg1"/>
                </a:solidFill>
              </a:rPr>
              <a:t>3.	«Тем хуже для тебя, оставайся неучем. Твое поведение похоже на поведение человека, который назло своему лицу хотел бы отрезать себе нос».</a:t>
            </a:r>
          </a:p>
          <a:p>
            <a:r>
              <a:rPr lang="ru-RU" sz="2250" dirty="0">
                <a:solidFill>
                  <a:schemeClr val="bg1"/>
                </a:solidFill>
              </a:rPr>
              <a:t>4.	«Ты отдаешь себе отчет в том, чем это может для тебя окончиться?»</a:t>
            </a:r>
          </a:p>
          <a:p>
            <a:r>
              <a:rPr lang="ru-RU" sz="2250" dirty="0">
                <a:solidFill>
                  <a:schemeClr val="bg1"/>
                </a:solidFill>
              </a:rPr>
              <a:t>5.	«Не мог бы ты объяснить, почему?»</a:t>
            </a:r>
          </a:p>
          <a:p>
            <a:r>
              <a:rPr lang="ru-RU" sz="2250" dirty="0">
                <a:solidFill>
                  <a:schemeClr val="bg1"/>
                </a:solidFill>
              </a:rPr>
              <a:t>6.	«Давай сядем и обсудим – может быть, ты и прав».</a:t>
            </a:r>
          </a:p>
          <a:p>
            <a:r>
              <a:rPr lang="ru-RU" sz="2250" dirty="0" smtClean="0">
                <a:solidFill>
                  <a:schemeClr val="bg1"/>
                </a:solidFill>
              </a:rPr>
              <a:t>7….</a:t>
            </a:r>
            <a:r>
              <a:rPr lang="ru-RU" sz="2250" dirty="0"/>
              <a:t>	 </a:t>
            </a:r>
          </a:p>
          <a:p>
            <a:endParaRPr lang="ru-RU" sz="225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2068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Ситуация 3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116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782092"/>
            <a:ext cx="8229600" cy="45720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Учащийся </a:t>
            </a:r>
            <a:r>
              <a:rPr lang="ru-RU" sz="2400" dirty="0">
                <a:solidFill>
                  <a:schemeClr val="bg1"/>
                </a:solidFill>
              </a:rPr>
              <a:t>говорит учителю, демонстрируя излишнюю самоуверенность: «Нет ничего такого, что я не сумел бы сделать, если бы захотел. В том числе мне ничего не стоит усвоить и преподаваемый вами предмет». – Какой должна быть на это реплика учителя?</a:t>
            </a:r>
          </a:p>
          <a:p>
            <a:r>
              <a:rPr lang="ru-RU" sz="2400" dirty="0">
                <a:solidFill>
                  <a:schemeClr val="bg1"/>
                </a:solidFill>
              </a:rPr>
              <a:t>1.	«Ты слишком хорошо думаешь о себе».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2.	«С твоими-то способностями? – Сомневаюсь!»</a:t>
            </a:r>
          </a:p>
          <a:p>
            <a:r>
              <a:rPr lang="ru-RU" sz="2400" dirty="0">
                <a:solidFill>
                  <a:schemeClr val="bg1"/>
                </a:solidFill>
              </a:rPr>
              <a:t>3.	«Ты, наверное, чувствуешь себя достаточно уверенно, если заявляешь так?»</a:t>
            </a:r>
          </a:p>
          <a:p>
            <a:r>
              <a:rPr lang="ru-RU" sz="2400" dirty="0">
                <a:solidFill>
                  <a:schemeClr val="bg1"/>
                </a:solidFill>
              </a:rPr>
              <a:t>4.	«Не сомневаюсь в этом, так как знаю, что если ты захочешь, то у тебя все получится».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5.	«Это, наверное, потребует от тебя большого напряжения».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6.	«Излишняя самоуверенность вредит делу».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7.	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Ситуация 8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038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8692" y="692696"/>
            <a:ext cx="8229600" cy="45720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Ученик</a:t>
            </a:r>
            <a:r>
              <a:rPr lang="ru-RU" sz="2400" dirty="0">
                <a:solidFill>
                  <a:schemeClr val="bg1"/>
                </a:solidFill>
              </a:rPr>
              <a:t>, увидев учителя, когда тот вошел в класс, говорит ему: «Вы выглядите очень усталым и утомленным». – Как на это должен отреагировать учитель?</a:t>
            </a:r>
          </a:p>
          <a:p>
            <a:r>
              <a:rPr lang="ru-RU" sz="2400" dirty="0">
                <a:solidFill>
                  <a:schemeClr val="bg1"/>
                </a:solidFill>
              </a:rPr>
              <a:t>1.	«Я думаю, что с твоей стороны не очень прилично делать мне такие замечания».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2.	«Да, я плохо себя чувствую».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3.	«Не волнуйся обо мне, лучше на себя посмотри».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4.	«Я сегодня плохо спал, у меня немало работы».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5.	«Не беспокойся, это не помешает нашим занятиям».</a:t>
            </a:r>
          </a:p>
          <a:p>
            <a:r>
              <a:rPr lang="ru-RU" sz="2400" dirty="0">
                <a:solidFill>
                  <a:schemeClr val="bg1"/>
                </a:solidFill>
              </a:rPr>
              <a:t>6.	«Ты – очень внимательный, спасибо за заботу!»</a:t>
            </a:r>
          </a:p>
          <a:p>
            <a:r>
              <a:rPr lang="ru-RU" sz="2400" dirty="0">
                <a:solidFill>
                  <a:schemeClr val="bg1"/>
                </a:solidFill>
              </a:rPr>
              <a:t>7.	 </a:t>
            </a:r>
          </a:p>
          <a:p>
            <a:r>
              <a:rPr lang="ru-RU" dirty="0">
                <a:solidFill>
                  <a:schemeClr val="bg1"/>
                </a:solidFill>
              </a:rPr>
              <a:t>	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Ситуация 6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599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1"/>
          <p:cNvSpPr>
            <a:spLocks noGrp="1"/>
          </p:cNvSpPr>
          <p:nvPr>
            <p:ph idx="1"/>
          </p:nvPr>
        </p:nvSpPr>
        <p:spPr>
          <a:xfrm>
            <a:off x="285750" y="1143000"/>
            <a:ext cx="8572500" cy="4953000"/>
          </a:xfrm>
        </p:spPr>
        <p:txBody>
          <a:bodyPr/>
          <a:lstStyle/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проявление доброты, внимания, заботы;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просьба;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поощрение (одобрение, похвала, награда, доверие, удовлетворение определенных интересов и потребностей, выражение положительного отношения). Применяя поощрение, следует руководствоваться такими положениями: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поощряется только тот положительный поступок, который является нерядовым для данного учащегося или в данных условиях;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награда должна быть каждый раз, когда совершается нерядовой поступок;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поощряя ребенка, следует указывать конкретный поступок, являющийся причиной награды;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помните важнейшее положение: что бы ни случилось, не лишайте ребенка заслуженной похвалы и награды;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17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ребенку необходима своя доля свободы от приказаний, распоряжений, уговоров взрослых, особенно однообразных внушений. Будем помнить о внушаемости ребенка. Уважайте тайну ребенка;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>
              <a:defRPr/>
            </a:pPr>
            <a:r>
              <a:rPr lang="ru-RU" sz="3200" b="1" smtClean="0">
                <a:latin typeface="Bookman Old Style" pitchFamily="18" charset="0"/>
              </a:rPr>
              <a:t>Созидательные приемы</a:t>
            </a:r>
            <a:endParaRPr lang="ru-RU" sz="3200" b="1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086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1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38687"/>
          </a:xfrm>
        </p:spPr>
        <p:txBody>
          <a:bodyPr/>
          <a:lstStyle/>
          <a:p>
            <a:pPr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если обстоятельства вынуждают, приказывайте решительно и твердо;</a:t>
            </a:r>
          </a:p>
          <a:p>
            <a:pPr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всегда учитывайте состояние ребенка; 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не унижайте ребенка; 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соблюдайте закон неприкосновенности личности. Определяйте только поступки, только конкретные действия. Не «ты плохой», а «ты сделал плохо», не «ты жестокий», а «ты жестоко поступил».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«авансирование личности» – высказывание положительного мнения о личности, хотя он этого в настоящее время в полной мере еще не заслуживает. Аванс побуждает к лучшему; 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Прощение. Умение прощать — необходимейшее качество для педагога. Самое главное - трезво оценивать факты.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/>
          <a:lstStyle/>
          <a:p>
            <a:pPr algn="ctr">
              <a:defRPr/>
            </a:pPr>
            <a:r>
              <a:rPr lang="ru-RU" sz="3200" b="1" smtClean="0">
                <a:latin typeface="Bookman Old Style" pitchFamily="18" charset="0"/>
              </a:rPr>
              <a:t>Созидательные приемы</a:t>
            </a:r>
            <a:endParaRPr lang="ru-RU" sz="3200" b="1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456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smtClean="0">
                <a:solidFill>
                  <a:schemeClr val="bg1"/>
                </a:solidFill>
                <a:latin typeface="Bookman Old Style" panose="02050604050505020204" pitchFamily="18" charset="0"/>
              </a:rPr>
              <a:t>Опосредование. Учитель достигает желаемых изменений в поведении ученика не прямым указанием, как вести себя, а посредством какого-то промежуточного звена.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smtClean="0">
                <a:solidFill>
                  <a:schemeClr val="bg1"/>
                </a:solidFill>
                <a:latin typeface="Bookman Old Style" panose="02050604050505020204" pitchFamily="18" charset="0"/>
              </a:rPr>
              <a:t>Фланговый подход. Педагог, обнаружив проступок ученика, не всегда осуждает и наказывает его, а умело затрагивает такие чувства, которые активизируют к хорошему поведению. Разговор с учеником не сосредоточивается на совершенном нарушении, а ведется в другом плане, тем не менее он влияет на поведение трудного ребенка. В этом суть флангового подхода.</a:t>
            </a:r>
          </a:p>
          <a:p>
            <a:pPr algn="just">
              <a:buClr>
                <a:schemeClr val="tx1"/>
              </a:buClr>
              <a:buFont typeface="Wingdings 2" panose="05020102010507070707" pitchFamily="18" charset="2"/>
              <a:buChar char="P"/>
            </a:pPr>
            <a:r>
              <a:rPr lang="ru-RU" altLang="ru-RU" sz="2000" smtClean="0">
                <a:solidFill>
                  <a:schemeClr val="bg1"/>
                </a:solidFill>
                <a:latin typeface="Bookman Old Style" panose="02050604050505020204" pitchFamily="18" charset="0"/>
              </a:rPr>
              <a:t>Активизация сокровенных чувств учащегося. Воздействие заключается в создании обстоятельств, вызывающих звучание глубоко скрытых чувств, которые способствуют воспитанию благородных стремлений.</a:t>
            </a:r>
          </a:p>
          <a:p>
            <a:endParaRPr lang="ru-RU" alt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2800" b="1" smtClean="0">
                <a:latin typeface="Bookman Old Style" pitchFamily="18" charset="0"/>
              </a:rPr>
              <a:t>Приемы, строящиеся на понимании динамики чувств и интересов ученика</a:t>
            </a:r>
            <a:endParaRPr lang="ru-RU" sz="280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03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2"/>
            <a:ext cx="6196405" cy="3603812"/>
          </a:xfrm>
        </p:spPr>
        <p:txBody>
          <a:bodyPr/>
          <a:lstStyle/>
          <a:p>
            <a:pPr algn="ctr">
              <a:buNone/>
            </a:pPr>
            <a:r>
              <a:rPr lang="ru-RU" altLang="ru-RU" b="1" dirty="0">
                <a:latin typeface="Comic Sans MS" panose="030F0702030302020204" pitchFamily="66" charset="0"/>
                <a:cs typeface="Tunga" panose="020B0502040204020203" pitchFamily="34" charset="0"/>
              </a:rPr>
              <a:t>СТРУКТУРА ЛИЧНОСТИ ПОДРОСТКА…</a:t>
            </a:r>
          </a:p>
          <a:p>
            <a:pPr algn="ctr">
              <a:buNone/>
            </a:pPr>
            <a:r>
              <a:rPr lang="ru-RU" altLang="ru-RU" b="1" dirty="0">
                <a:latin typeface="Comic Sans MS" panose="030F0702030302020204" pitchFamily="66" charset="0"/>
                <a:cs typeface="Tunga" panose="020B0502040204020203" pitchFamily="34" charset="0"/>
              </a:rPr>
              <a:t>В НЕЙ НЕТ НИЧЕГО УСТОЙЧИВОГО, ОКОНЧАТЕЛЬНОГО И НЕПОДВИЖНОГО</a:t>
            </a:r>
            <a:r>
              <a:rPr lang="ru-RU" altLang="ru-RU" b="1" dirty="0" smtClean="0">
                <a:latin typeface="Comic Sans MS" panose="030F0702030302020204" pitchFamily="66" charset="0"/>
                <a:cs typeface="Tunga" panose="020B0502040204020203" pitchFamily="34" charset="0"/>
              </a:rPr>
              <a:t>.</a:t>
            </a:r>
          </a:p>
          <a:p>
            <a:pPr algn="ctr">
              <a:buNone/>
            </a:pPr>
            <a:r>
              <a:rPr lang="ru-RU" altLang="ru-RU" b="1" dirty="0" smtClean="0">
                <a:latin typeface="Comic Sans MS" panose="030F0702030302020204" pitchFamily="66" charset="0"/>
                <a:cs typeface="Tunga" panose="020B0502040204020203" pitchFamily="34" charset="0"/>
              </a:rPr>
              <a:t> </a:t>
            </a:r>
            <a:r>
              <a:rPr lang="ru-RU" altLang="ru-RU" b="1" dirty="0">
                <a:latin typeface="Comic Sans MS" panose="030F0702030302020204" pitchFamily="66" charset="0"/>
                <a:cs typeface="Tunga" panose="020B0502040204020203" pitchFamily="34" charset="0"/>
              </a:rPr>
              <a:t>ВСЕ В НЕЙ- ПЕРЕХОД, ВСЕ ТЕЧЕТ.</a:t>
            </a:r>
          </a:p>
          <a:p>
            <a:pPr algn="ctr">
              <a:buNone/>
            </a:pPr>
            <a:r>
              <a:rPr lang="ru-RU" altLang="ru-RU" b="1" dirty="0">
                <a:cs typeface="Tunga" panose="020B0502040204020203" pitchFamily="34" charset="0"/>
              </a:rPr>
              <a:t>                                                </a:t>
            </a:r>
          </a:p>
          <a:p>
            <a:pPr algn="r">
              <a:buNone/>
            </a:pPr>
            <a:r>
              <a:rPr lang="ru-RU" altLang="ru-RU" b="1" dirty="0">
                <a:cs typeface="Tunga" panose="020B0502040204020203" pitchFamily="34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(Л.С.ВЫГОТСКИЙ)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082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002060"/>
                </a:solidFill>
              </a:rPr>
              <a:t>Спасибо за внимание!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28675" name="Picture 3" descr="C:\Users\БукаБяка\AppData\Local\Microsoft\Windows\Temporary Internet Files\Content.IE5\33S50O2K\MCj0416028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5875" y="1285875"/>
            <a:ext cx="7358063" cy="4829175"/>
          </a:xfrm>
          <a:noFill/>
        </p:spPr>
      </p:pic>
    </p:spTree>
    <p:extLst>
      <p:ext uri="{BB962C8B-B14F-4D97-AF65-F5344CB8AC3E}">
        <p14:creationId xmlns:p14="http://schemas.microsoft.com/office/powerpoint/2010/main" val="2214715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560840" cy="5112568"/>
          </a:xfrm>
        </p:spPr>
        <p:txBody>
          <a:bodyPr/>
          <a:lstStyle/>
          <a:p>
            <a:pPr algn="ctr">
              <a:buNone/>
            </a:pPr>
            <a:r>
              <a:rPr lang="ru-RU" altLang="ru-RU" i="1" dirty="0" smtClean="0"/>
              <a:t>      Из </a:t>
            </a:r>
            <a:r>
              <a:rPr lang="ru-RU" altLang="ru-RU" i="1" dirty="0"/>
              <a:t>психологического словаря:</a:t>
            </a:r>
            <a:r>
              <a:rPr lang="ru-RU" altLang="ru-RU" dirty="0"/>
              <a:t> </a:t>
            </a:r>
          </a:p>
          <a:p>
            <a:pPr>
              <a:buNone/>
            </a:pPr>
            <a:endParaRPr lang="ru-RU" altLang="ru-RU" dirty="0"/>
          </a:p>
          <a:p>
            <a:pPr>
              <a:buNone/>
            </a:pPr>
            <a:r>
              <a:rPr lang="ru-RU" altLang="ru-RU" dirty="0"/>
              <a:t>    </a:t>
            </a:r>
            <a:r>
              <a:rPr lang="ru-RU" altLang="ru-RU" u="sng" dirty="0"/>
              <a:t>«Подростковый возраст </a:t>
            </a:r>
            <a:r>
              <a:rPr lang="ru-RU" altLang="ru-RU" dirty="0"/>
              <a:t>— стадия онтогенетического развития между детством и взрослостью (от 11–12 до 16–17 лет), которая характеризуется качественными изменениями, связанными с половым созреванием и вхождением во взрослую жизнь». </a:t>
            </a:r>
            <a:endParaRPr lang="ru-RU" altLang="ru-RU" dirty="0" smtClean="0"/>
          </a:p>
          <a:p>
            <a:pPr>
              <a:buNone/>
            </a:pPr>
            <a:r>
              <a:rPr lang="ru-RU" altLang="ru-RU" dirty="0" smtClean="0">
                <a:solidFill>
                  <a:srgbClr val="FF0000"/>
                </a:solidFill>
                <a:latin typeface="Franklin Gothic Book"/>
              </a:rPr>
              <a:t>    Кризис  13 </a:t>
            </a:r>
            <a:r>
              <a:rPr lang="ru-RU" altLang="ru-RU" dirty="0">
                <a:solidFill>
                  <a:srgbClr val="FF0000"/>
                </a:solidFill>
                <a:latin typeface="Franklin Gothic Book"/>
              </a:rPr>
              <a:t>- 15 лет </a:t>
            </a:r>
            <a:r>
              <a:rPr lang="ru-RU" altLang="ru-RU" dirty="0">
                <a:solidFill>
                  <a:srgbClr val="000000"/>
                </a:solidFill>
                <a:latin typeface="Franklin Gothic Book"/>
              </a:rPr>
              <a:t>направлен на освоение социального пространства, пространства человеческих взаимоотношений.</a:t>
            </a:r>
            <a:endParaRPr lang="ru-RU" altLang="ru-RU" dirty="0"/>
          </a:p>
          <a:p>
            <a:pPr>
              <a:buNone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57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cap="all" dirty="0">
                <a:solidFill>
                  <a:srgbClr val="000000"/>
                </a:solidFill>
                <a:latin typeface="Franklin Gothic Medium"/>
              </a:rPr>
              <a:t>Для подростков характерна полярность психики: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7"/>
            <a:ext cx="6912768" cy="360381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  <a:defRPr/>
            </a:pPr>
            <a:endParaRPr lang="ru-RU" sz="1800" dirty="0"/>
          </a:p>
          <a:p>
            <a:pPr marL="457200" indent="-457200">
              <a:lnSpc>
                <a:spcPct val="80000"/>
              </a:lnSpc>
              <a:defRPr/>
            </a:pPr>
            <a:r>
              <a:rPr lang="ru-RU" dirty="0">
                <a:solidFill>
                  <a:srgbClr val="008000"/>
                </a:solidFill>
              </a:rPr>
              <a:t>Целеустремленность, настойчивость</a:t>
            </a:r>
            <a:r>
              <a:rPr lang="ru-RU" dirty="0"/>
              <a:t>  быстро сменяется  </a:t>
            </a:r>
            <a:r>
              <a:rPr lang="ru-RU" dirty="0">
                <a:solidFill>
                  <a:srgbClr val="FF0000"/>
                </a:solidFill>
              </a:rPr>
              <a:t>импульсивностью</a:t>
            </a:r>
            <a:r>
              <a:rPr lang="ru-RU" dirty="0"/>
              <a:t>, 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ru-RU" dirty="0">
                <a:solidFill>
                  <a:srgbClr val="FF0000"/>
                </a:solidFill>
              </a:rPr>
              <a:t>Развязность</a:t>
            </a:r>
            <a:r>
              <a:rPr lang="ru-RU" dirty="0"/>
              <a:t> в поведении порой сочетается с </a:t>
            </a:r>
            <a:r>
              <a:rPr lang="ru-RU" dirty="0">
                <a:solidFill>
                  <a:srgbClr val="008000"/>
                </a:solidFill>
              </a:rPr>
              <a:t>застенчивостью</a:t>
            </a:r>
            <a:r>
              <a:rPr lang="ru-RU" dirty="0"/>
              <a:t>; 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ru-RU" dirty="0">
                <a:solidFill>
                  <a:srgbClr val="008000"/>
                </a:solidFill>
              </a:rPr>
              <a:t>Романтические настроения</a:t>
            </a:r>
            <a:r>
              <a:rPr lang="ru-RU" dirty="0"/>
              <a:t> нередко граничат с </a:t>
            </a:r>
            <a:r>
              <a:rPr lang="ru-RU" dirty="0">
                <a:solidFill>
                  <a:srgbClr val="FF0000"/>
                </a:solidFill>
              </a:rPr>
              <a:t>цинизмом, расчетливостью; 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ru-RU" dirty="0">
                <a:solidFill>
                  <a:srgbClr val="008000"/>
                </a:solidFill>
              </a:rPr>
              <a:t>Нежность, ласковость</a:t>
            </a:r>
            <a:r>
              <a:rPr lang="ru-RU" dirty="0"/>
              <a:t> бывают на фоне </a:t>
            </a:r>
            <a:r>
              <a:rPr lang="ru-RU" dirty="0">
                <a:solidFill>
                  <a:srgbClr val="FF0000"/>
                </a:solidFill>
              </a:rPr>
              <a:t>недетской жестокости,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ru-RU" dirty="0">
                <a:solidFill>
                  <a:srgbClr val="FF0000"/>
                </a:solidFill>
              </a:rPr>
              <a:t>Неустойчивость </a:t>
            </a:r>
            <a:r>
              <a:rPr lang="ru-RU" dirty="0" smtClean="0">
                <a:solidFill>
                  <a:srgbClr val="FF0000"/>
                </a:solidFill>
              </a:rPr>
              <a:t>интересов, мнения</a:t>
            </a:r>
          </a:p>
          <a:p>
            <a:pPr marL="457200" indent="-457200">
              <a:lnSpc>
                <a:spcPct val="80000"/>
              </a:lnSpc>
              <a:defRPr/>
            </a:pPr>
            <a:r>
              <a:rPr lang="ru-RU" altLang="ru-RU" dirty="0">
                <a:solidFill>
                  <a:srgbClr val="008000"/>
                </a:solidFill>
              </a:rPr>
              <a:t>Потребность в общении</a:t>
            </a:r>
            <a:r>
              <a:rPr lang="ru-RU" altLang="ru-RU" dirty="0"/>
              <a:t> сменяется </a:t>
            </a:r>
            <a:r>
              <a:rPr lang="ru-RU" altLang="ru-RU" dirty="0">
                <a:solidFill>
                  <a:srgbClr val="FF0000"/>
                </a:solidFill>
              </a:rPr>
              <a:t>желанием уединиться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902" y="3311510"/>
            <a:ext cx="1042506" cy="12193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96752"/>
            <a:ext cx="1249788" cy="12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04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08576" cy="1080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Основные новообразования возраста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43050"/>
            <a:ext cx="6885978" cy="430623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Развитие самосознания.</a:t>
            </a:r>
          </a:p>
          <a:p>
            <a:r>
              <a:rPr lang="ru-RU" dirty="0" smtClean="0"/>
              <a:t>Формирование самооценки.</a:t>
            </a:r>
          </a:p>
          <a:p>
            <a:r>
              <a:rPr lang="ru-RU" dirty="0" smtClean="0"/>
              <a:t>Формирование внутренней психологической среды.</a:t>
            </a:r>
          </a:p>
          <a:p>
            <a:r>
              <a:rPr lang="ru-RU" dirty="0" smtClean="0"/>
              <a:t>Переживания, связанные с отношением к собственной личности (как правило отрицательные).</a:t>
            </a:r>
          </a:p>
          <a:p>
            <a:r>
              <a:rPr lang="ru-RU" dirty="0" smtClean="0"/>
              <a:t>Подростки находят у себя все новые недостатки.</a:t>
            </a:r>
          </a:p>
          <a:p>
            <a:r>
              <a:rPr lang="ru-RU" dirty="0" smtClean="0"/>
              <a:t>Важно давать положительную обратную связь.</a:t>
            </a:r>
          </a:p>
          <a:p>
            <a:r>
              <a:rPr lang="ru-RU" dirty="0" smtClean="0"/>
              <a:t>Самооценка крайне неустойчива.</a:t>
            </a:r>
          </a:p>
          <a:p>
            <a:r>
              <a:rPr lang="ru-RU" dirty="0" smtClean="0"/>
              <a:t>Появляется чувство «взрослости». Надо уважать это чувство и перестраивать свои отношения с детьми.</a:t>
            </a:r>
          </a:p>
          <a:p>
            <a:r>
              <a:rPr lang="ru-RU" dirty="0" smtClean="0"/>
              <a:t>Формируются нравственные понятия, суждения.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/>
              <a:t>Внутренний</a:t>
            </a:r>
            <a:r>
              <a:rPr lang="ru-RU" sz="4400" b="1" i="1" dirty="0" smtClean="0"/>
              <a:t> </a:t>
            </a:r>
            <a:r>
              <a:rPr lang="ru-RU" sz="4400" b="1" dirty="0" smtClean="0"/>
              <a:t>конфликт</a:t>
            </a:r>
          </a:p>
        </p:txBody>
      </p:sp>
      <p:sp>
        <p:nvSpPr>
          <p:cNvPr id="17411" name="AutoShape 4"/>
          <p:cNvSpPr>
            <a:spLocks noChangeArrowheads="1"/>
          </p:cNvSpPr>
          <p:nvPr/>
        </p:nvSpPr>
        <p:spPr bwMode="auto">
          <a:xfrm>
            <a:off x="4822825" y="1412875"/>
            <a:ext cx="4319588" cy="2592388"/>
          </a:xfrm>
          <a:prstGeom prst="wedgeEllipseCallout">
            <a:avLst>
              <a:gd name="adj1" fmla="val -48273"/>
              <a:gd name="adj2" fmla="val 82764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34342"/>
              </a:buClr>
              <a:buSzPct val="70000"/>
              <a:buFont typeface="Wingdings" panose="05000000000000000000" pitchFamily="2" charset="2"/>
              <a:buNone/>
            </a:pPr>
            <a:r>
              <a:rPr lang="ru-RU" altLang="ru-RU" sz="2000" b="1" smtClean="0">
                <a:solidFill>
                  <a:srgbClr val="FFFFFF"/>
                </a:solidFill>
              </a:rPr>
              <a:t>Я должен выглядеть как все в моей компании. Я не должен выделяться в классе.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b="1" smtClean="0">
              <a:solidFill>
                <a:srgbClr val="FFFFFF"/>
              </a:solidFill>
            </a:endParaRPr>
          </a:p>
        </p:txBody>
      </p:sp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0" y="1628775"/>
            <a:ext cx="4427538" cy="2376488"/>
          </a:xfrm>
          <a:prstGeom prst="wedgeEllipseCallout">
            <a:avLst>
              <a:gd name="adj1" fmla="val 34079"/>
              <a:gd name="adj2" fmla="val 101037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FFFFFF"/>
                </a:solidFill>
              </a:rPr>
              <a:t>Я – это я. Я сам всё знаю! Я буду делать всё  так, как считаю нужным!</a:t>
            </a:r>
          </a:p>
        </p:txBody>
      </p:sp>
      <p:pic>
        <p:nvPicPr>
          <p:cNvPr id="17413" name="Picture 9" descr="AG0031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357688"/>
            <a:ext cx="1836737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54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6724600" cy="13681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Ведущий вид деятельности – интимно-личностное общение.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16832"/>
            <a:ext cx="6580584" cy="4032448"/>
          </a:xfrm>
        </p:spPr>
        <p:txBody>
          <a:bodyPr>
            <a:normAutofit/>
          </a:bodyPr>
          <a:lstStyle/>
          <a:p>
            <a:r>
              <a:rPr lang="ru-RU" dirty="0" smtClean="0"/>
              <a:t>Учение отходит на второй план.</a:t>
            </a:r>
          </a:p>
          <a:p>
            <a:r>
              <a:rPr lang="ru-RU" dirty="0" smtClean="0"/>
              <a:t>Потребность </a:t>
            </a:r>
            <a:r>
              <a:rPr lang="ru-RU" dirty="0"/>
              <a:t>в самоутверждении ( в определенном социометрическом статусе</a:t>
            </a:r>
            <a:r>
              <a:rPr lang="ru-RU" dirty="0" smtClean="0"/>
              <a:t>).</a:t>
            </a:r>
          </a:p>
          <a:p>
            <a:r>
              <a:rPr lang="ru-RU" dirty="0"/>
              <a:t>5-6 класс – появляется мотив занять определенное место в коллективе.</a:t>
            </a:r>
          </a:p>
          <a:p>
            <a:r>
              <a:rPr lang="ru-RU" dirty="0"/>
              <a:t>7-8 класс – стремление к автономии в коллективе сверстников, желание быть значимым в глазах сверстников.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6" descr="CALVIN3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2054407" cy="24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 2" panose="05020102010507070707" pitchFamily="18" charset="2"/>
              <a:buNone/>
            </a:pPr>
            <a:r>
              <a:rPr lang="ru-RU" altLang="ru-RU" smtClean="0">
                <a:solidFill>
                  <a:schemeClr val="bg1"/>
                </a:solidFill>
              </a:rPr>
              <a:t>В тоже время опыт общения в этом возрасте часто бывает недостаточным. Подросток просто не знает как вести себя в той или иной ситуации. Так что помимо повышенной потребности в общении для этого возраста </a:t>
            </a:r>
            <a:r>
              <a:rPr lang="ru-RU" altLang="ru-RU" u="sng" smtClean="0">
                <a:solidFill>
                  <a:schemeClr val="bg1"/>
                </a:solidFill>
              </a:rPr>
              <a:t>характерна и агрессия, замкнутость</a:t>
            </a:r>
            <a:r>
              <a:rPr lang="ru-RU" altLang="ru-RU" smtClean="0">
                <a:solidFill>
                  <a:schemeClr val="bg1"/>
                </a:solidFill>
              </a:rPr>
              <a:t>, вызванные неспособностью объяснить свое поведение, а так же незнанием конструктивных способов решения конфликтных ситуаций. </a:t>
            </a:r>
            <a:r>
              <a:rPr lang="ru-RU" altLang="ru-RU" u="sng" smtClean="0">
                <a:solidFill>
                  <a:schemeClr val="bg1"/>
                </a:solidFill>
              </a:rPr>
              <a:t>Достаточно эффективным в этом случае будет совместный анализ поступков ребенка. </a:t>
            </a:r>
          </a:p>
          <a:p>
            <a:endParaRPr lang="ru-RU" alt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smtClean="0"/>
              <a:t>Недостаточный опыт общения</a:t>
            </a:r>
            <a:endParaRPr lang="ru-RU" b="1"/>
          </a:p>
        </p:txBody>
      </p:sp>
    </p:spTree>
    <p:extLst>
      <p:ext uri="{BB962C8B-B14F-4D97-AF65-F5344CB8AC3E}">
        <p14:creationId xmlns:p14="http://schemas.microsoft.com/office/powerpoint/2010/main" val="101246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Tx/>
              <a:buFont typeface="Wingdings 2" panose="05020102010507070707" pitchFamily="18" charset="2"/>
              <a:buNone/>
            </a:pPr>
            <a:r>
              <a:rPr lang="ru-RU" altLang="ru-RU" smtClean="0">
                <a:solidFill>
                  <a:schemeClr val="bg1"/>
                </a:solidFill>
              </a:rPr>
              <a:t>Помощь педагога</a:t>
            </a:r>
          </a:p>
          <a:p>
            <a:pPr algn="just">
              <a:buClrTx/>
              <a:buFont typeface="Wingdings 2" panose="05020102010507070707" pitchFamily="18" charset="2"/>
              <a:buNone/>
            </a:pPr>
            <a:endParaRPr lang="ru-RU" altLang="ru-RU" sz="1200" smtClean="0">
              <a:solidFill>
                <a:schemeClr val="bg1"/>
              </a:solidFill>
            </a:endParaRPr>
          </a:p>
          <a:p>
            <a:pPr algn="just">
              <a:buClrTx/>
              <a:buFont typeface="Wingdings 2" panose="05020102010507070707" pitchFamily="18" charset="2"/>
              <a:buChar char="P"/>
            </a:pPr>
            <a:r>
              <a:rPr lang="ru-RU" altLang="ru-RU" smtClean="0">
                <a:solidFill>
                  <a:schemeClr val="bg1"/>
                </a:solidFill>
              </a:rPr>
              <a:t>Выделять позитивные качества, а не только негативные</a:t>
            </a:r>
          </a:p>
          <a:p>
            <a:pPr algn="just">
              <a:buClrTx/>
              <a:buFont typeface="Wingdings 2" panose="05020102010507070707" pitchFamily="18" charset="2"/>
              <a:buChar char="P"/>
            </a:pPr>
            <a:r>
              <a:rPr lang="ru-RU" altLang="ru-RU" smtClean="0">
                <a:solidFill>
                  <a:schemeClr val="bg1"/>
                </a:solidFill>
              </a:rPr>
              <a:t>Снижать планку достижений, а точнее давать право на ошибку, признавать ее обучающее воздействие, показывать, что «эталоны» (взрослые) тоже ошибаются</a:t>
            </a:r>
          </a:p>
          <a:p>
            <a:pPr algn="just">
              <a:buClrTx/>
              <a:buFont typeface="Wingdings 2" panose="05020102010507070707" pitchFamily="18" charset="2"/>
              <a:buChar char="P"/>
            </a:pPr>
            <a:r>
              <a:rPr lang="ru-RU" altLang="ru-RU" smtClean="0">
                <a:solidFill>
                  <a:schemeClr val="bg1"/>
                </a:solidFill>
              </a:rPr>
              <a:t>Оказывать эмоциональную поддержку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smtClean="0"/>
              <a:t>Самооценка </a:t>
            </a:r>
            <a:endParaRPr lang="ru-RU" b="1"/>
          </a:p>
        </p:txBody>
      </p:sp>
    </p:spTree>
    <p:extLst>
      <p:ext uri="{BB962C8B-B14F-4D97-AF65-F5344CB8AC3E}">
        <p14:creationId xmlns:p14="http://schemas.microsoft.com/office/powerpoint/2010/main" val="3852410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391</TotalTime>
  <Words>1000</Words>
  <Application>Microsoft Office PowerPoint</Application>
  <PresentationFormat>Экран (4:3)</PresentationFormat>
  <Paragraphs>121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15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20</vt:i4>
      </vt:variant>
    </vt:vector>
  </HeadingPairs>
  <TitlesOfParts>
    <vt:vector size="44" baseType="lpstr">
      <vt:lpstr>Arial</vt:lpstr>
      <vt:lpstr>Book Antiqua</vt:lpstr>
      <vt:lpstr>Bookman Old Style</vt:lpstr>
      <vt:lpstr>Brush Script MT</vt:lpstr>
      <vt:lpstr>Calibri</vt:lpstr>
      <vt:lpstr>Comic Sans MS</vt:lpstr>
      <vt:lpstr>Constantia</vt:lpstr>
      <vt:lpstr>Franklin Gothic Book</vt:lpstr>
      <vt:lpstr>Franklin Gothic Medium</vt:lpstr>
      <vt:lpstr>Rage Italic</vt:lpstr>
      <vt:lpstr>Times New Roman</vt:lpstr>
      <vt:lpstr>Tunga</vt:lpstr>
      <vt:lpstr>Verdana</vt:lpstr>
      <vt:lpstr>Wingdings</vt:lpstr>
      <vt:lpstr>Wingdings 2</vt:lpstr>
      <vt:lpstr>Кнопка</vt:lpstr>
      <vt:lpstr>Углы</vt:lpstr>
      <vt:lpstr>Бумажная</vt:lpstr>
      <vt:lpstr>1_Бумажная</vt:lpstr>
      <vt:lpstr>3_Бумажная</vt:lpstr>
      <vt:lpstr>2_Бумажная</vt:lpstr>
      <vt:lpstr>4_Бумажная</vt:lpstr>
      <vt:lpstr>5_Бумажная</vt:lpstr>
      <vt:lpstr>6_Бумажная</vt:lpstr>
      <vt:lpstr>Возрастные особенности подросткового возраста  подготовила педагог-психолог Вальчук О.В.</vt:lpstr>
      <vt:lpstr>Презентация PowerPoint</vt:lpstr>
      <vt:lpstr>Презентация PowerPoint</vt:lpstr>
      <vt:lpstr>Для подростков характерна полярность психики:</vt:lpstr>
      <vt:lpstr>Основные новообразования возраста </vt:lpstr>
      <vt:lpstr>Внутренний конфликт</vt:lpstr>
      <vt:lpstr>Ведущий вид деятельности – интимно-личностное общение.</vt:lpstr>
      <vt:lpstr>Недостаточный опыт общения</vt:lpstr>
      <vt:lpstr>Самооценка </vt:lpstr>
      <vt:lpstr>Презентация PowerPoint</vt:lpstr>
      <vt:lpstr>Презентация PowerPoint</vt:lpstr>
      <vt:lpstr>Ситуация 1 </vt:lpstr>
      <vt:lpstr>Ситуация 2 </vt:lpstr>
      <vt:lpstr>Ситуация 3 </vt:lpstr>
      <vt:lpstr>Ситуация 8 </vt:lpstr>
      <vt:lpstr>Ситуация 6 </vt:lpstr>
      <vt:lpstr>Созидательные приемы</vt:lpstr>
      <vt:lpstr>Созидательные приемы</vt:lpstr>
      <vt:lpstr>Приемы, строящиеся на понимании динамики чувств и интересов ученика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детей младшего школьного возраста</dc:title>
  <cp:lastModifiedBy>User</cp:lastModifiedBy>
  <cp:revision>44</cp:revision>
  <dcterms:modified xsi:type="dcterms:W3CDTF">2016-04-03T19:56:42Z</dcterms:modified>
</cp:coreProperties>
</file>