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1395" y="3112698"/>
            <a:ext cx="9966960" cy="2926080"/>
          </a:xfrm>
        </p:spPr>
        <p:txBody>
          <a:bodyPr/>
          <a:lstStyle/>
          <a:p>
            <a:r>
              <a:rPr lang="en-US" dirty="0" smtClean="0"/>
              <a:t>School – what’s next?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52730" y="5731092"/>
            <a:ext cx="8767860" cy="13881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jobs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5" y="429533"/>
            <a:ext cx="61722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896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9875520" cy="1356360"/>
          </a:xfrm>
        </p:spPr>
        <p:txBody>
          <a:bodyPr/>
          <a:lstStyle/>
          <a:p>
            <a:r>
              <a:rPr lang="en-US" b="1" dirty="0" smtClean="0"/>
              <a:t>Guess the meanings and write down: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878" y="1846218"/>
            <a:ext cx="9872871" cy="4038600"/>
          </a:xfrm>
        </p:spPr>
        <p:txBody>
          <a:bodyPr/>
          <a:lstStyle/>
          <a:p>
            <a:pPr marL="45720" indent="0">
              <a:buNone/>
            </a:pPr>
            <a:r>
              <a:rPr lang="en-US" sz="2800" dirty="0" smtClean="0"/>
              <a:t>I’m a person with good </a:t>
            </a:r>
            <a:r>
              <a:rPr lang="en-US" sz="2800" b="1" dirty="0" smtClean="0">
                <a:solidFill>
                  <a:srgbClr val="C00000"/>
                </a:solidFill>
              </a:rPr>
              <a:t>communication skills.</a:t>
            </a:r>
          </a:p>
          <a:p>
            <a:pPr marL="45720" indent="0">
              <a:buNone/>
            </a:pPr>
            <a:r>
              <a:rPr lang="en-US" sz="2800" dirty="0"/>
              <a:t>All careers</a:t>
            </a:r>
            <a:r>
              <a:rPr lang="en-US" sz="2800" b="1" dirty="0" smtClean="0">
                <a:solidFill>
                  <a:srgbClr val="C00000"/>
                </a:solidFill>
              </a:rPr>
              <a:t> require </a:t>
            </a:r>
            <a:r>
              <a:rPr lang="en-US" sz="2800" dirty="0" smtClean="0"/>
              <a:t>special </a:t>
            </a:r>
            <a:r>
              <a:rPr lang="en-US" sz="2800" b="1" dirty="0" smtClean="0">
                <a:solidFill>
                  <a:srgbClr val="C00000"/>
                </a:solidFill>
              </a:rPr>
              <a:t>qualifications.</a:t>
            </a:r>
            <a:r>
              <a:rPr lang="en-US" sz="2800" dirty="0" smtClean="0"/>
              <a:t> </a:t>
            </a:r>
            <a:r>
              <a:rPr lang="en-US" sz="2800" dirty="0"/>
              <a:t>(= need) </a:t>
            </a:r>
            <a:endParaRPr lang="en-US" sz="2800" dirty="0"/>
          </a:p>
          <a:p>
            <a:pPr marL="45720" indent="0">
              <a:buNone/>
            </a:pPr>
            <a:r>
              <a:rPr lang="en-US" sz="2800" dirty="0" smtClean="0"/>
              <a:t>This </a:t>
            </a:r>
            <a:r>
              <a:rPr lang="en-US" sz="2800" dirty="0" err="1" smtClean="0"/>
              <a:t>job’ll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allow </a:t>
            </a:r>
            <a:r>
              <a:rPr lang="en-US" sz="2800" dirty="0" smtClean="0"/>
              <a:t>me to</a:t>
            </a:r>
            <a:r>
              <a:rPr lang="ru-RU" sz="2800" dirty="0" smtClean="0"/>
              <a:t> </a:t>
            </a:r>
            <a:r>
              <a:rPr lang="en-US" sz="2800" dirty="0" smtClean="0"/>
              <a:t>succeed in life.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(= let) </a:t>
            </a:r>
            <a:endParaRPr lang="en-US" sz="2800" dirty="0"/>
          </a:p>
          <a:p>
            <a:pPr marL="45720" indent="0">
              <a:buNone/>
            </a:pPr>
            <a:r>
              <a:rPr lang="en-US" sz="2800" dirty="0" smtClean="0"/>
              <a:t>Hard-working people get a good </a:t>
            </a:r>
            <a:r>
              <a:rPr lang="en-US" sz="2800" b="1" dirty="0" smtClean="0">
                <a:solidFill>
                  <a:srgbClr val="C00000"/>
                </a:solidFill>
              </a:rPr>
              <a:t>salary. </a:t>
            </a:r>
            <a:r>
              <a:rPr lang="en-US" sz="2800" dirty="0"/>
              <a:t>(= money for work)</a:t>
            </a:r>
          </a:p>
          <a:p>
            <a:pPr marL="45720" indent="0">
              <a:buNone/>
            </a:pPr>
            <a:r>
              <a:rPr lang="en-US" sz="2800" dirty="0"/>
              <a:t>This</a:t>
            </a:r>
            <a:r>
              <a:rPr lang="en-US" sz="2800" b="1" dirty="0" smtClean="0">
                <a:solidFill>
                  <a:srgbClr val="C00000"/>
                </a:solidFill>
              </a:rPr>
              <a:t> belongs to </a:t>
            </a:r>
            <a:r>
              <a:rPr lang="en-US" sz="2800" dirty="0"/>
              <a:t>me. </a:t>
            </a:r>
            <a:r>
              <a:rPr lang="en-US" sz="2800" dirty="0"/>
              <a:t>= </a:t>
            </a:r>
            <a:r>
              <a:rPr lang="en-US" sz="2800" dirty="0"/>
              <a:t>It’s mine</a:t>
            </a:r>
            <a:r>
              <a:rPr lang="en-US" sz="2800" dirty="0" smtClean="0"/>
              <a:t>.</a:t>
            </a:r>
          </a:p>
          <a:p>
            <a:pPr marL="45720" indent="0">
              <a:buNone/>
            </a:pPr>
            <a:r>
              <a:rPr lang="en-US" sz="2800" dirty="0" smtClean="0"/>
              <a:t>I plan to </a:t>
            </a:r>
            <a:r>
              <a:rPr lang="en-US" sz="2800" b="1" dirty="0" smtClean="0">
                <a:solidFill>
                  <a:srgbClr val="C00000"/>
                </a:solidFill>
              </a:rPr>
              <a:t>go on to </a:t>
            </a:r>
            <a:r>
              <a:rPr lang="en-US" sz="2800" dirty="0" smtClean="0"/>
              <a:t>higher education. (= continue)</a:t>
            </a:r>
          </a:p>
          <a:p>
            <a:pPr marL="45720" indent="0">
              <a:buNone/>
            </a:pPr>
            <a:r>
              <a:rPr lang="en-US" sz="2800" dirty="0" smtClean="0"/>
              <a:t>This dress is of good </a:t>
            </a:r>
            <a:r>
              <a:rPr lang="en-US" sz="2800" b="1" dirty="0" smtClean="0">
                <a:solidFill>
                  <a:srgbClr val="C00000"/>
                </a:solidFill>
              </a:rPr>
              <a:t>quality.</a:t>
            </a:r>
            <a:endParaRPr lang="en-US" sz="28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Картинки по запросу jobs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7379" y="1082280"/>
            <a:ext cx="2200592" cy="210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228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18457" y="575482"/>
            <a:ext cx="4754880" cy="77724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NOUN</a:t>
            </a:r>
            <a:endParaRPr lang="ru-RU" sz="36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269173" y="575482"/>
            <a:ext cx="4754880" cy="77724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VERB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4052746" y="4586745"/>
            <a:ext cx="3320143" cy="424732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lvl="0" algn="ctr" defTabSz="914400">
              <a:lnSpc>
                <a:spcPct val="90000"/>
              </a:lnSpc>
              <a:spcBef>
                <a:spcPts val="1400"/>
              </a:spcBef>
              <a:buClr>
                <a:srgbClr val="1CADE4"/>
              </a:buClr>
              <a:buSzPct val="80000"/>
            </a:pPr>
            <a:r>
              <a:rPr lang="en-US" sz="2400" b="1" dirty="0">
                <a:solidFill>
                  <a:srgbClr val="C00000"/>
                </a:solidFill>
              </a:rPr>
              <a:t>communication </a:t>
            </a:r>
            <a:r>
              <a:rPr lang="en-US" sz="2400" b="1" dirty="0" smtClean="0">
                <a:solidFill>
                  <a:srgbClr val="C00000"/>
                </a:solidFill>
              </a:rPr>
              <a:t>skills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52750" y="3511923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allow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52745" y="1334693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algn="ctr"/>
            <a:r>
              <a:rPr lang="en-US" sz="2400" b="1" dirty="0" smtClean="0">
                <a:solidFill>
                  <a:srgbClr val="C00000"/>
                </a:solidFill>
              </a:rPr>
              <a:t>salary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52751" y="2435825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quality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52751" y="1897138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algn="ctr"/>
            <a:r>
              <a:rPr lang="en-US" sz="2400" b="1" dirty="0" smtClean="0">
                <a:solidFill>
                  <a:srgbClr val="C00000"/>
                </a:solidFill>
              </a:rPr>
              <a:t>require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52751" y="2974512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qualification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52749" y="4049334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belong to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52745" y="5087223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go on to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70991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18457" y="575482"/>
            <a:ext cx="4754880" cy="77724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NOUN</a:t>
            </a:r>
            <a:endParaRPr lang="ru-RU" sz="36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269173" y="575482"/>
            <a:ext cx="4754880" cy="77724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VERB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4052746" y="4586745"/>
            <a:ext cx="3320143" cy="424732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lvl="0" algn="ctr" defTabSz="914400">
              <a:lnSpc>
                <a:spcPct val="90000"/>
              </a:lnSpc>
              <a:spcBef>
                <a:spcPts val="1400"/>
              </a:spcBef>
              <a:buClr>
                <a:srgbClr val="1CADE4"/>
              </a:buClr>
              <a:buSzPct val="80000"/>
            </a:pPr>
            <a:r>
              <a:rPr lang="en-US" sz="2400" b="1" dirty="0">
                <a:solidFill>
                  <a:srgbClr val="C00000"/>
                </a:solidFill>
              </a:rPr>
              <a:t>communication </a:t>
            </a:r>
            <a:r>
              <a:rPr lang="en-US" sz="2400" b="1" dirty="0" smtClean="0">
                <a:solidFill>
                  <a:srgbClr val="C00000"/>
                </a:solidFill>
              </a:rPr>
              <a:t>skills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52750" y="3511923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allow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52745" y="1334693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algn="ctr"/>
            <a:r>
              <a:rPr lang="en-US" sz="2400" b="1" dirty="0" smtClean="0">
                <a:solidFill>
                  <a:srgbClr val="C00000"/>
                </a:solidFill>
              </a:rPr>
              <a:t>salary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52751" y="2435825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quality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52751" y="1897138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algn="ctr"/>
            <a:r>
              <a:rPr lang="en-US" sz="2400" b="1" dirty="0" smtClean="0">
                <a:solidFill>
                  <a:srgbClr val="C00000"/>
                </a:solidFill>
              </a:rPr>
              <a:t>require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52751" y="2974512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qualification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52749" y="4049334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belong to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52745" y="5087223"/>
            <a:ext cx="3320143" cy="461665"/>
          </a:xfrm>
          <a:prstGeom prst="rect">
            <a:avLst/>
          </a:prstGeom>
          <a:noFill/>
          <a:ln w="19050">
            <a:solidFill>
              <a:srgbClr val="1CADE4"/>
            </a:solidFill>
          </a:ln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go on to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085332" y="4570314"/>
            <a:ext cx="87760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Group work. </a:t>
            </a:r>
          </a:p>
          <a:p>
            <a:r>
              <a:rPr lang="en-US" sz="3200" dirty="0"/>
              <a:t>Make up the sentences with the new words and present them to the class.</a:t>
            </a:r>
            <a:endParaRPr lang="ru-RU" sz="3200" dirty="0"/>
          </a:p>
        </p:txBody>
      </p:sp>
      <p:pic>
        <p:nvPicPr>
          <p:cNvPr id="3074" name="Picture 2" descr="Картинки по запросу 3 minu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342" y="4340719"/>
            <a:ext cx="1328791" cy="20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427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59259E-6 L -0.24805 -0.0807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9" y="-405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1.48148E-6 L -0.24622 -0.231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18" y="-1157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11111E-6 L -0.25078 -0.0770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39" y="-386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81481E-6 L 0.2513 -0.07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5" y="-398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85185E-6 L 0.25039 -0.2377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13" y="-1189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4.07407E-6 L 0.24857 -0.232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162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2.96296E-6 L 0.25039 -0.3071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13" y="-1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20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Think it over.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sz="3200" dirty="0" smtClean="0"/>
              <a:t>Is it hard to choose a career? Why?</a:t>
            </a:r>
          </a:p>
          <a:p>
            <a:pPr marL="45720" indent="0">
              <a:buNone/>
            </a:pPr>
            <a:endParaRPr lang="en-US" sz="3200" dirty="0"/>
          </a:p>
          <a:p>
            <a:pPr marL="45720" indent="0">
              <a:buNone/>
            </a:pPr>
            <a:r>
              <a:rPr lang="en-US" sz="3200" dirty="0" smtClean="0"/>
              <a:t>What skills &amp; qualities does a driver need to have? A doctor? An engineer? A manager?</a:t>
            </a:r>
          </a:p>
          <a:p>
            <a:pPr marL="45720" indent="0">
              <a:buNone/>
            </a:pPr>
            <a:endParaRPr lang="en-US" sz="3200" dirty="0"/>
          </a:p>
          <a:p>
            <a:pPr marL="45720" indent="0">
              <a:buNone/>
            </a:pPr>
            <a:r>
              <a:rPr lang="en-US" sz="3200" dirty="0" smtClean="0"/>
              <a:t>What jobs will be popular in the future?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356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who do you want to b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810" y="496097"/>
            <a:ext cx="4675899" cy="590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814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44</TotalTime>
  <Words>170</Words>
  <Application>Microsoft Office PowerPoint</Application>
  <PresentationFormat>Широкоэкранный</PresentationFormat>
  <Paragraphs>39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Corbel</vt:lpstr>
      <vt:lpstr>Базис</vt:lpstr>
      <vt:lpstr>School – what’s next?</vt:lpstr>
      <vt:lpstr>Guess the meanings and write down:</vt:lpstr>
      <vt:lpstr>Презентация PowerPoint</vt:lpstr>
      <vt:lpstr>Презентация PowerPoint</vt:lpstr>
      <vt:lpstr>Think it over.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– what’s next?</dc:title>
  <dc:creator>Светлана Меньшакова</dc:creator>
  <cp:lastModifiedBy>Светлана Меньшакова</cp:lastModifiedBy>
  <cp:revision>5</cp:revision>
  <dcterms:created xsi:type="dcterms:W3CDTF">2017-03-01T13:38:20Z</dcterms:created>
  <dcterms:modified xsi:type="dcterms:W3CDTF">2017-03-01T14:23:19Z</dcterms:modified>
</cp:coreProperties>
</file>