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62" r:id="rId4"/>
    <p:sldId id="263" r:id="rId5"/>
    <p:sldId id="258" r:id="rId6"/>
    <p:sldId id="260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9" r:id="rId22"/>
    <p:sldId id="282" r:id="rId23"/>
    <p:sldId id="286" r:id="rId24"/>
    <p:sldId id="288" r:id="rId25"/>
    <p:sldId id="291" r:id="rId26"/>
    <p:sldId id="295" r:id="rId27"/>
    <p:sldId id="299" r:id="rId28"/>
    <p:sldId id="277" r:id="rId29"/>
    <p:sldId id="280" r:id="rId30"/>
    <p:sldId id="283" r:id="rId31"/>
    <p:sldId id="285" r:id="rId32"/>
    <p:sldId id="289" r:id="rId33"/>
    <p:sldId id="292" r:id="rId34"/>
    <p:sldId id="294" r:id="rId35"/>
    <p:sldId id="298" r:id="rId36"/>
    <p:sldId id="278" r:id="rId37"/>
    <p:sldId id="281" r:id="rId38"/>
    <p:sldId id="284" r:id="rId39"/>
    <p:sldId id="287" r:id="rId40"/>
    <p:sldId id="290" r:id="rId41"/>
    <p:sldId id="293" r:id="rId42"/>
    <p:sldId id="296" r:id="rId43"/>
    <p:sldId id="297" r:id="rId44"/>
    <p:sldId id="259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2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86" d="100"/>
          <a:sy n="86" d="100"/>
        </p:scale>
        <p:origin x="58" y="11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D80CC-58CF-4227-8862-CD065DF3F160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33983-F631-4EDE-A121-83DBE3C88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50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33983-F631-4EDE-A121-83DBE3C8885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411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8959-249B-4FD9-95F0-DA98D4A76FEA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8327F-CABC-4463-BE4A-2912E417A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8959-249B-4FD9-95F0-DA98D4A76FEA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8327F-CABC-4463-BE4A-2912E417A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8959-249B-4FD9-95F0-DA98D4A76FEA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8327F-CABC-4463-BE4A-2912E417A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8959-249B-4FD9-95F0-DA98D4A76FEA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8327F-CABC-4463-BE4A-2912E417A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8959-249B-4FD9-95F0-DA98D4A76FEA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8327F-CABC-4463-BE4A-2912E417A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8959-249B-4FD9-95F0-DA98D4A76FEA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8327F-CABC-4463-BE4A-2912E417A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8959-249B-4FD9-95F0-DA98D4A76FEA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8327F-CABC-4463-BE4A-2912E417A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8959-249B-4FD9-95F0-DA98D4A76FEA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8327F-CABC-4463-BE4A-2912E417A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8959-249B-4FD9-95F0-DA98D4A76FEA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8327F-CABC-4463-BE4A-2912E417A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8959-249B-4FD9-95F0-DA98D4A76FEA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8327F-CABC-4463-BE4A-2912E417A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8959-249B-4FD9-95F0-DA98D4A76FEA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8327F-CABC-4463-BE4A-2912E417A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D8959-249B-4FD9-95F0-DA98D4A76FEA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8327F-CABC-4463-BE4A-2912E417A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8.xml"/><Relationship Id="rId13" Type="http://schemas.openxmlformats.org/officeDocument/2006/relationships/slide" Target="slide42.xml"/><Relationship Id="rId18" Type="http://schemas.openxmlformats.org/officeDocument/2006/relationships/slide" Target="slide16.xml"/><Relationship Id="rId3" Type="http://schemas.openxmlformats.org/officeDocument/2006/relationships/slide" Target="slide36.xml"/><Relationship Id="rId21" Type="http://schemas.openxmlformats.org/officeDocument/2006/relationships/slide" Target="slide18.xml"/><Relationship Id="rId7" Type="http://schemas.openxmlformats.org/officeDocument/2006/relationships/slide" Target="slide28.xml"/><Relationship Id="rId12" Type="http://schemas.openxmlformats.org/officeDocument/2006/relationships/slide" Target="slide6.xml"/><Relationship Id="rId17" Type="http://schemas.openxmlformats.org/officeDocument/2006/relationships/slide" Target="slide8.xml"/><Relationship Id="rId2" Type="http://schemas.openxmlformats.org/officeDocument/2006/relationships/notesSlide" Target="../notesSlides/notesSlide1.xml"/><Relationship Id="rId16" Type="http://schemas.openxmlformats.org/officeDocument/2006/relationships/slide" Target="slide24.xml"/><Relationship Id="rId20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1051;&#1077;&#1088;&#1084;&#1086;&#1085;&#1090;&#1086;&#1074;%20&#1057;&#1074;&#1086;&#1103;%20&#1080;&#1075;&#1088;&#1072;.pptx#-1,20,&#1042;&#1086;&#1087;&#1088;&#1086;&#1089; 10 &#1073;&#1072;&#1083;&#1083;&#1086;&#1074;" TargetMode="External"/><Relationship Id="rId11" Type="http://schemas.openxmlformats.org/officeDocument/2006/relationships/slide" Target="slide14.xml"/><Relationship Id="rId5" Type="http://schemas.openxmlformats.org/officeDocument/2006/relationships/slide" Target="slide12.xml"/><Relationship Id="rId15" Type="http://schemas.openxmlformats.org/officeDocument/2006/relationships/slide" Target="slide32.xml"/><Relationship Id="rId10" Type="http://schemas.openxmlformats.org/officeDocument/2006/relationships/slide" Target="slide22.xml"/><Relationship Id="rId19" Type="http://schemas.openxmlformats.org/officeDocument/2006/relationships/slide" Target="slide34.xml"/><Relationship Id="rId4" Type="http://schemas.openxmlformats.org/officeDocument/2006/relationships/slide" Target="slide4.xml"/><Relationship Id="rId9" Type="http://schemas.openxmlformats.org/officeDocument/2006/relationships/slide" Target="slide30.xml"/><Relationship Id="rId14" Type="http://schemas.openxmlformats.org/officeDocument/2006/relationships/hyperlink" Target="&#1051;&#1077;&#1088;&#1084;&#1086;&#1085;&#1090;&#1086;&#1074;%20&#1057;&#1074;&#1086;&#1103;%20&#1080;&#1075;&#1088;&#1072;.pptx#-1,40,&#1042;&#1086;&#1087;&#1088;&#1086;&#1089; 30 &#1073;&#1072;&#1083;&#1083;&#1086;&#1074;" TargetMode="External"/><Relationship Id="rId22" Type="http://schemas.openxmlformats.org/officeDocument/2006/relationships/slide" Target="slide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42;&#1077;&#1088;&#1083;&#1077;&#1085;,_&#1055;&#1086;&#1083;&#1100;" TargetMode="External"/><Relationship Id="rId2" Type="http://schemas.openxmlformats.org/officeDocument/2006/relationships/hyperlink" Target="https://ru.wikipedia.org/wiki/&#1056;&#1091;&#1089;&#1089;&#1082;&#1080;&#1081;_&#1089;&#1080;&#1084;&#1074;&#1086;&#1083;&#1080;&#1079;&#1084;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24smi.org/celebrity/5374-pol-verlen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40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2060849"/>
            <a:ext cx="5832648" cy="316835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из поэтов –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В.Брюсов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К.Бальмонт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А.Белый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объехал почти весь мир, читал лекции о русской поэзии в Оксфорде и был номинирован на Нобелевскую премию по литературе? 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988841"/>
            <a:ext cx="5904656" cy="331236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Константин Бальмонт объехал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почти весь мир, читал лекции о русской поэзии в Оксфорде и был номинирован на Нобелевскую премию по литературе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Ответ 40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276873"/>
            <a:ext cx="6120680" cy="30963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Кому принадлежат слова: «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Найти путеводную звезду в тумане. И я вижу её: это </a:t>
            </a: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декаденство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10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204865"/>
            <a:ext cx="6120680" cy="2952327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дневниковой записи Валерия Брюсова есть запись от 4 марта 1893 года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Найти путеводную звезду в тумане. И я вижу её: это </a:t>
            </a: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декаденство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5699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 10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988841"/>
            <a:ext cx="6120680" cy="331236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В.Г.Короленко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писал: «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Уверен, если вы сумеете сосредоточиться и будете много работать, со временем, мы услышим от вас нечто незаурядное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 Кому из поэтов -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В.Брюсову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К.Бальмонту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А.Белому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адресованы эти слова?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20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132857"/>
            <a:ext cx="6120680" cy="3168352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знакомстве с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маститым писателем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юный поэт вручил ему тетрадку своих стихов и попросил высказать мнение. Спустя несколько месяцев от 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В.Г.Короленко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пришёл долгожданный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«</a:t>
            </a:r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Уверен, если вы сумеете сосредоточиться и будете много работать, со временем, мы услышим от вас нечто незаурядное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395536" y="1124744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Ответ 20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2060848"/>
            <a:ext cx="5904656" cy="320121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Кому принадлежат слова: «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Стоя посреди горбатых равнин и ища забвения, я часами изучал колориты полей; и о них слагал строчки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в которых «золото» - созревшие нивы; «лазурь» - воздух».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1907704" y="1268760"/>
            <a:ext cx="576064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Вопрос 30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916833"/>
            <a:ext cx="5904656" cy="331236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высказывание принадлежит Андрею Белому. В нём он объясняет название своего первого сборника стихов, вышедшего под названием  «Золото в лазури».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395536" y="1124744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Ответ 30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988841"/>
            <a:ext cx="6336704" cy="3600399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ком из поэтов –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В.Брюсове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 Бальмонте или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А.Белом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И.Бунин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писал: «…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удивительный человек, восхищавший своей «детскостью», неожиданным и наивным смехом, который, однако, всегда был с некоторой хитрецой. Это был человек, который всю свою жизнь поистине изнемогал от самовлюблённости, был упоён собой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…»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40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204865"/>
            <a:ext cx="6120680" cy="30243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этих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строках Иван Бунин говорит о Константине Бальмонте.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539552" y="1052736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Ответ 40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556792"/>
            <a:ext cx="5688632" cy="3456385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Интеллектуальная игра по теме «Серебряный век русской литературы»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733256"/>
            <a:ext cx="6408712" cy="93610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Каляпина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Елена Борисовна, </a:t>
            </a:r>
          </a:p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преподаватель русского языка и литературы ГАПОУ «БСТК»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2204865"/>
            <a:ext cx="6192688" cy="316835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автора строк: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Юноша бледный со взором горящим,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Ныне даю я тебе три завета.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Первый прими: не живи настоящим,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Только грядущее – область поэта.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10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2348881"/>
            <a:ext cx="6192688" cy="28803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Юноша бледный со взором горящим,</a:t>
            </a:r>
          </a:p>
          <a:p>
            <a:pPr>
              <a:buNone/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Ныне даю я тебе три завета.</a:t>
            </a:r>
          </a:p>
          <a:p>
            <a:pPr>
              <a:buNone/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Первый прими: не живи настоящим,</a:t>
            </a:r>
          </a:p>
          <a:p>
            <a:pPr>
              <a:buNone/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Только грядущее – область поэта.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(Валерий Брюсов «Юному поэту»)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 10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2276873"/>
            <a:ext cx="5976664" cy="295232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из поэтов Серебряного века является автором сборника с непоэтическим названием «Урна»?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20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916832"/>
            <a:ext cx="5976664" cy="280831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Автором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сборника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стихов с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непоэтическим названием «Урна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посвящённого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В.Брюсову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был поэт Андрей Белый?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395536" y="1052736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Ответ 20 баллов</a:t>
            </a:r>
          </a:p>
        </p:txBody>
      </p:sp>
      <p:pic>
        <p:nvPicPr>
          <p:cNvPr id="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2060849"/>
            <a:ext cx="6048672" cy="324036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автора стихотворения «</a:t>
            </a:r>
            <a:r>
              <a:rPr lang="ru-RU" sz="36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Биатриче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вошедшего в цикл «Любовь и тени любви»: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b="1" dirty="0"/>
              <a:t>Я полюбил тебя, лишь увидал впервые.</a:t>
            </a:r>
          </a:p>
          <a:p>
            <a:pPr marL="0" indent="0">
              <a:buNone/>
            </a:pPr>
            <a:r>
              <a:rPr lang="ru-RU" sz="3400" b="1" dirty="0"/>
              <a:t>Я помню, шел кругом ничтожный разговор,</a:t>
            </a:r>
          </a:p>
          <a:p>
            <a:pPr marL="0" indent="0">
              <a:buNone/>
            </a:pPr>
            <a:r>
              <a:rPr lang="ru-RU" sz="3400" b="1" dirty="0"/>
              <a:t>Молчала только ты, и речи огневые,</a:t>
            </a:r>
          </a:p>
          <a:p>
            <a:pPr marL="0" indent="0">
              <a:buNone/>
            </a:pPr>
            <a:r>
              <a:rPr lang="ru-RU" sz="3400" b="1" dirty="0"/>
              <a:t>Безмолвные слова мне посылал твой взор.</a:t>
            </a:r>
          </a:p>
          <a:p>
            <a:pPr algn="ctr">
              <a:buNone/>
            </a:pP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Вопрос 30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2276873"/>
            <a:ext cx="6048672" cy="295232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стихотворения «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Биатриче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- Константин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Бальмонт.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екоторые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исследователи творчества поэта, опираясь на материалы писем и воспоминаний, считают, что под образом 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Беатриче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скрывается Екатерина Андреева, будущая жена Бальмонта.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Ответ 30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2132857"/>
            <a:ext cx="5904656" cy="3168352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из поэтов Серебряного века прославлял материальные и культурные ценности цивилизации в стихотворениях «Париж», «Венеция»?</a:t>
            </a:r>
          </a:p>
          <a:p>
            <a:pPr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40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772816"/>
            <a:ext cx="6048672" cy="3849291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Автором стихотворений «Париж» и «Венеция» является Валерий Брюсов</a:t>
            </a:r>
          </a:p>
          <a:p>
            <a:pPr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936104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 40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2348881"/>
            <a:ext cx="6048672" cy="288032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Кому из французских писателей Поль Верлен посылает своё стихотворение «Смерть»?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10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844824"/>
            <a:ext cx="6408712" cy="295232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1885 году Поль Верлен начинает писать стихи, знакомится с поэзией Виктора Гюго, которому позднее отправляет своё стихотворение «Смерть»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 10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027543"/>
              </p:ext>
            </p:extLst>
          </p:nvPr>
        </p:nvGraphicFramePr>
        <p:xfrm>
          <a:off x="1619672" y="1988840"/>
          <a:ext cx="6264697" cy="39604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891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1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70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59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Биографии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поэтов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slope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w="77470" h="12700" prst="softRound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Высказывания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slope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Стихи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ц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иклы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стихотворений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slope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Поль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Верлен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slope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Серебряный век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slope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 prst="relaxedInset"/>
                      <a:lightRig rig="flood" dir="t"/>
                    </a:cell3D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572000" y="5157194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hlinkClick r:id="rId3" action="ppaction://hlinksldjump"/>
              </a:rPr>
              <a:t>10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42586" y="2011290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hlinkClick r:id="rId4" action="ppaction://hlinksldjump"/>
              </a:rPr>
              <a:t>10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2780930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hlinkClick r:id="rId5" action="ppaction://hlinksldjump"/>
              </a:rPr>
              <a:t>10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357301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hlinkClick r:id="rId6" action="ppaction://hlinkpres?slideindex=20&amp;slidetitle=Вопрос 10 баллов"/>
              </a:rPr>
              <a:t>10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436510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hlinkClick r:id="rId7" action="ppaction://hlinksldjump"/>
              </a:rPr>
              <a:t>10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17979" y="518248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hlinkClick r:id="rId8" action="ppaction://hlinksldjump"/>
              </a:rPr>
              <a:t>2</a:t>
            </a:r>
            <a:r>
              <a:rPr lang="ru-RU" sz="4400" b="1" dirty="0" smtClean="0">
                <a:solidFill>
                  <a:srgbClr val="002060"/>
                </a:solidFill>
                <a:hlinkClick r:id="rId8" action="ppaction://hlinksldjump"/>
              </a:rPr>
              <a:t>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45193" y="434723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hlinkClick r:id="rId9" action="ppaction://hlinksldjump"/>
              </a:rPr>
              <a:t>2</a:t>
            </a:r>
            <a:r>
              <a:rPr lang="ru-RU" sz="4400" b="1" dirty="0" smtClean="0">
                <a:solidFill>
                  <a:srgbClr val="002060"/>
                </a:solidFill>
                <a:hlinkClick r:id="rId9" action="ppaction://hlinksldjump"/>
              </a:rPr>
              <a:t>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08743" y="356612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hlinkClick r:id="rId10" action="ppaction://hlinksldjump"/>
              </a:rPr>
              <a:t>2</a:t>
            </a:r>
            <a:r>
              <a:rPr lang="ru-RU" sz="4400" b="1" dirty="0" smtClean="0">
                <a:solidFill>
                  <a:srgbClr val="002060"/>
                </a:solidFill>
                <a:hlinkClick r:id="rId10" action="ppaction://hlinksldjump"/>
              </a:rPr>
              <a:t>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52724" y="2784587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hlinkClick r:id="rId11" action="ppaction://hlinksldjump"/>
              </a:rPr>
              <a:t>2</a:t>
            </a:r>
            <a:r>
              <a:rPr lang="ru-RU" sz="4400" b="1" dirty="0" smtClean="0">
                <a:solidFill>
                  <a:srgbClr val="002060"/>
                </a:solidFill>
                <a:hlinkClick r:id="rId11" action="ppaction://hlinksldjump"/>
              </a:rPr>
              <a:t>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51872" y="1961699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hlinkClick r:id="rId12" action="ppaction://hlinksldjump"/>
              </a:rPr>
              <a:t>2</a:t>
            </a:r>
            <a:r>
              <a:rPr lang="ru-RU" sz="4400" b="1" dirty="0" smtClean="0">
                <a:solidFill>
                  <a:srgbClr val="002060"/>
                </a:solidFill>
                <a:hlinkClick r:id="rId12" action="ppaction://hlinksldjump"/>
              </a:rPr>
              <a:t>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71645" y="5151654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hlinkClick r:id="rId13" action="ppaction://hlinksldjump"/>
              </a:rPr>
              <a:t>40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03640" y="515374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hlinkClick r:id="rId14" action="ppaction://hlinkpres?slideindex=40&amp;slidetitle=Вопрос 30 баллов"/>
              </a:rPr>
              <a:t>3</a:t>
            </a:r>
            <a:r>
              <a:rPr lang="ru-RU" sz="4400" b="1" dirty="0" smtClean="0">
                <a:solidFill>
                  <a:srgbClr val="002060"/>
                </a:solidFill>
                <a:hlinkClick r:id="rId14" action="ppaction://hlinkpres?slideindex=40&amp;slidetitle=Вопрос 30 баллов"/>
              </a:rPr>
              <a:t>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75613" y="433903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hlinkClick r:id="rId15" action="ppaction://hlinksldjump"/>
              </a:rPr>
              <a:t>3</a:t>
            </a:r>
            <a:r>
              <a:rPr lang="ru-RU" sz="4400" b="1" dirty="0" smtClean="0">
                <a:solidFill>
                  <a:srgbClr val="002060"/>
                </a:solidFill>
                <a:hlinkClick r:id="rId15" action="ppaction://hlinksldjump"/>
              </a:rPr>
              <a:t>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11706" y="3541969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hlinkClick r:id="rId16" action="ppaction://hlinksldjump"/>
              </a:rPr>
              <a:t>3</a:t>
            </a:r>
            <a:r>
              <a:rPr lang="ru-RU" sz="4400" b="1" dirty="0" smtClean="0">
                <a:solidFill>
                  <a:srgbClr val="002060"/>
                </a:solidFill>
                <a:hlinkClick r:id="rId16" action="ppaction://hlinksldjump"/>
              </a:rPr>
              <a:t>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4264" y="1982054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hlinkClick r:id="rId17" action="ppaction://hlinksldjump"/>
              </a:rPr>
              <a:t>3</a:t>
            </a:r>
            <a:r>
              <a:rPr lang="ru-RU" sz="4400" b="1" dirty="0" smtClean="0">
                <a:solidFill>
                  <a:srgbClr val="002060"/>
                </a:solidFill>
                <a:hlinkClick r:id="rId17" action="ppaction://hlinksldjump"/>
              </a:rPr>
              <a:t>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71313" y="276614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  <a:hlinkClick r:id="rId18" action="ppaction://hlinksldjump"/>
              </a:rPr>
              <a:t>3</a:t>
            </a:r>
            <a:r>
              <a:rPr lang="ru-RU" sz="4400" b="1" dirty="0" smtClean="0">
                <a:solidFill>
                  <a:srgbClr val="002060"/>
                </a:solidFill>
                <a:hlinkClick r:id="rId18" action="ppaction://hlinksldjump"/>
              </a:rPr>
              <a:t>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98223" y="4330221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hlinkClick r:id="rId19" action="ppaction://hlinksldjump"/>
              </a:rPr>
              <a:t>40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88413" y="3561294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hlinkClick r:id="rId20" action="ppaction://hlinksldjump"/>
              </a:rPr>
              <a:t>40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87561" y="2766115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hlinkClick r:id="rId21" action="ppaction://hlinksldjump"/>
              </a:rPr>
              <a:t>40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92280" y="198884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hlinkClick r:id="rId22" action="ppaction://hlinksldjump"/>
              </a:rPr>
              <a:t>40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619672" y="1124744"/>
            <a:ext cx="6192688" cy="79208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КАТЕГОРИИ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132856"/>
            <a:ext cx="6192688" cy="331236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Какая из тем является главной в творчестве Поля Верлена: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жизни и смерти;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природы;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поэта и поэзии?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20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2204864"/>
            <a:ext cx="5832648" cy="295232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лавной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творчестве Поля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Верлена является тема природы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1124744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Ответ 20 баллов</a:t>
            </a:r>
          </a:p>
        </p:txBody>
      </p:sp>
      <p:pic>
        <p:nvPicPr>
          <p:cNvPr id="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2132857"/>
            <a:ext cx="6048672" cy="30963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называется своеобразный манифест новой французской поэзии, написанный Полем Верленом в 1874 году?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Вопрос 30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132857"/>
            <a:ext cx="5976664" cy="316835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Манифест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новой французской поэзии, написанный Полем Верленом в 1874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году, назывался «Поэтическое искусство»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Ответ 30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812525"/>
            <a:ext cx="6048672" cy="3632700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называется стихотворение Поля Верлена, вошедшее в цикл «</a:t>
            </a:r>
            <a:r>
              <a:rPr lang="ru-RU" sz="40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Сатурнийских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стихов»:</a:t>
            </a:r>
          </a:p>
          <a:p>
            <a:r>
              <a:rPr lang="ru-RU" sz="4000" dirty="0"/>
              <a:t>Осень в надрывах</a:t>
            </a:r>
            <a:br>
              <a:rPr lang="ru-RU" sz="4000" dirty="0"/>
            </a:br>
            <a:r>
              <a:rPr lang="ru-RU" sz="4000" dirty="0"/>
              <a:t>Скрипок тоскливых</a:t>
            </a:r>
            <a:br>
              <a:rPr lang="ru-RU" sz="4000" dirty="0"/>
            </a:br>
            <a:r>
              <a:rPr lang="ru-RU" sz="4000" dirty="0"/>
              <a:t>Плачет навзрыд,</a:t>
            </a:r>
            <a:br>
              <a:rPr lang="ru-RU" sz="4000" dirty="0"/>
            </a:br>
            <a:r>
              <a:rPr lang="ru-RU" sz="4000" dirty="0"/>
              <a:t>Так монотонны</a:t>
            </a:r>
            <a:br>
              <a:rPr lang="ru-RU" sz="4000" dirty="0"/>
            </a:br>
            <a:r>
              <a:rPr lang="ru-RU" sz="4000" dirty="0"/>
              <a:t>Всхлипы и стоны —</a:t>
            </a:r>
            <a:br>
              <a:rPr lang="ru-RU" sz="4000" dirty="0"/>
            </a:br>
            <a:r>
              <a:rPr lang="ru-RU" sz="4000" dirty="0"/>
              <a:t>Сердце болит.</a:t>
            </a:r>
          </a:p>
          <a:p>
            <a:r>
              <a:rPr lang="ru-RU" sz="4000" dirty="0"/>
              <a:t>Горло сдавило,</a:t>
            </a:r>
            <a:br>
              <a:rPr lang="ru-RU" sz="4000" dirty="0"/>
            </a:br>
            <a:r>
              <a:rPr lang="ru-RU" sz="4000" dirty="0"/>
              <a:t>Пробил уныло</a:t>
            </a:r>
            <a:br>
              <a:rPr lang="ru-RU" sz="4000" dirty="0"/>
            </a:br>
            <a:r>
              <a:rPr lang="ru-RU" sz="4000" dirty="0"/>
              <a:t>Тягостный час.</a:t>
            </a:r>
            <a:br>
              <a:rPr lang="ru-RU" sz="4000" dirty="0"/>
            </a:br>
            <a:r>
              <a:rPr lang="ru-RU" sz="4000" dirty="0"/>
              <a:t>Вспомнишь, печалясь,</a:t>
            </a:r>
            <a:br>
              <a:rPr lang="ru-RU" sz="4000" dirty="0"/>
            </a:br>
            <a:r>
              <a:rPr lang="ru-RU" sz="4000" dirty="0"/>
              <a:t>Дни, что промчались, —</a:t>
            </a:r>
            <a:br>
              <a:rPr lang="ru-RU" sz="4000" dirty="0"/>
            </a:br>
            <a:r>
              <a:rPr lang="ru-RU" sz="4000" dirty="0"/>
              <a:t>Слёзы из глаз.</a:t>
            </a:r>
          </a:p>
          <a:p>
            <a:pPr algn="ctr">
              <a:buNone/>
            </a:pP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40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2132857"/>
            <a:ext cx="6120680" cy="3168352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стихотворение, замечательное по своей мелодичности, называется «Осенняя песня»</a:t>
            </a:r>
          </a:p>
          <a:p>
            <a:pPr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 40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276872"/>
            <a:ext cx="6048672" cy="2664296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три основные направления в русской поэзии Серебряного века</a:t>
            </a:r>
          </a:p>
          <a:p>
            <a:pPr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10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204864"/>
            <a:ext cx="6192688" cy="309634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 в литературе Серебряного века: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символизм;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акмеизм;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футуризм.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 10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2420888"/>
            <a:ext cx="6048672" cy="30243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год принято считать годом расцвета поэзии Серебряного века?</a:t>
            </a:r>
          </a:p>
          <a:p>
            <a:pPr algn="ctr">
              <a:buNone/>
            </a:pP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20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276872"/>
            <a:ext cx="6192688" cy="295232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Годом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расцвета поэзии Серебряного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века принято считать 1910 год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1124744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Ответ 20 баллов</a:t>
            </a:r>
          </a:p>
        </p:txBody>
      </p:sp>
      <p:pic>
        <p:nvPicPr>
          <p:cNvPr id="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10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2420888"/>
            <a:ext cx="5760640" cy="280831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из поэтов - 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В.Брюсов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К.Бальмонт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А.Белый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учился на математическом факультете Московского университета? 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492896"/>
            <a:ext cx="6120680" cy="2808311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из перечисленных поэтов относился к «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младосимволистам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»:</a:t>
            </a:r>
          </a:p>
          <a:p>
            <a:pPr algn="ctr"/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Н.Гумилёв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Блок</a:t>
            </a:r>
          </a:p>
          <a:p>
            <a:pPr algn="ctr"/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А.Белый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О.Мандельштам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Вяч.Иванов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А.Ахматова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Вопрос 30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2204864"/>
            <a:ext cx="5904656" cy="30243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Младосимволисты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»: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Блок</a:t>
            </a:r>
          </a:p>
          <a:p>
            <a:pPr algn="ctr"/>
            <a:r>
              <a:rPr lang="ru-RU" sz="40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А.Белый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Вяч.Иванов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Ответ 30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916833"/>
            <a:ext cx="5904656" cy="338437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из поэтов –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В.Брюсов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К.Бальмонт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А.Белый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стал лидером и теоретиком символизма и предпринял попытку создать школу символистской поэзии?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40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2348879"/>
            <a:ext cx="6048672" cy="2880321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Лидером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теоретиком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символизма стал Валерий Брюсов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792088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 40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994122"/>
          </a:xfrm>
        </p:spPr>
        <p:txBody>
          <a:bodyPr/>
          <a:lstStyle/>
          <a:p>
            <a:r>
              <a:rPr lang="ru-RU" b="1" dirty="0" smtClean="0">
                <a:solidFill>
                  <a:srgbClr val="432003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b="1" dirty="0">
              <a:solidFill>
                <a:srgbClr val="43200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262882"/>
            <a:ext cx="6120680" cy="3110334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Русский язык и литература. Литература: учебник для студ. учреждений сред. проф. образования: в 2 ч. Ч. 2 / под ред.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Г.А.Обернихиной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  <a:hlinkClick r:id="rId2"/>
              </a:rPr>
              <a:t>https://ru.wikipedia.org/wiki/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Русский_символизм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старшие символисты и 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младосимволисты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AutoNum type="arabicPeriod"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  <a:hlinkClick r:id="rId3"/>
              </a:rPr>
              <a:t>https://ru.wikipedia.org/wiki/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  <a:hlinkClick r:id="rId3"/>
              </a:rPr>
              <a:t>Верлен,_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Поль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биография Поля Верлена</a:t>
            </a:r>
          </a:p>
          <a:p>
            <a:pPr>
              <a:buAutoNum type="arabicPeriod"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24smi.org/celebrity/5374-pol-verlen.html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биография Поля Верлена</a:t>
            </a:r>
          </a:p>
          <a:p>
            <a:pPr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Фильм Проект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Имя. Символ33. Программа 9. Константин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Бальмонт</a:t>
            </a:r>
          </a:p>
          <a:p>
            <a:pPr>
              <a:buAutoNum type="arabicPeriod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 10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2060848"/>
            <a:ext cx="6192688" cy="31683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математическом факультете Московского университета учился Борис Бугаев (Андрей Белый)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2132856"/>
            <a:ext cx="6336704" cy="288032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из поэтов –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В.Брюсов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Бальмонт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А.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Белый – родился в Москве, в купеческой семье?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835696" y="1196752"/>
            <a:ext cx="5616624" cy="9361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 20 баллов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276872"/>
            <a:ext cx="6120680" cy="3849291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Москве, в купеческой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семье родился Валерий Брюсов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7544" y="105273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Ответ 20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2204865"/>
            <a:ext cx="5544616" cy="28803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из поэтов выучил шведский язык, чтобы прочитать в подлиннике Ибсена, но получив полное собрание сочинений этого писателя, увидел, что Ибсен писал на норвежском, поэтому ему пришлось выучить и этот язык?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835696" y="1052736"/>
            <a:ext cx="561662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Вопрос 30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772816"/>
            <a:ext cx="6192688" cy="345638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прочитать в подлиннике Ибсена,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Бальмонт выучил шведский язык, но узнав,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Ибсен писал на норвежском,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выучил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этот язык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6165304"/>
            <a:ext cx="498351" cy="49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7544" y="9087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Ответ 30 баллов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1110</Words>
  <Application>Microsoft Office PowerPoint</Application>
  <PresentationFormat>Экран (4:3)</PresentationFormat>
  <Paragraphs>151</Paragraphs>
  <Slides>44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Вопрос 10 баллов</vt:lpstr>
      <vt:lpstr>Ответ 10 баллов</vt:lpstr>
      <vt:lpstr>Вопрос 20 баллов</vt:lpstr>
      <vt:lpstr>Презентация PowerPoint</vt:lpstr>
      <vt:lpstr>Презентация PowerPoint</vt:lpstr>
      <vt:lpstr>Презентация PowerPoint</vt:lpstr>
      <vt:lpstr>Вопрос 40 баллов</vt:lpstr>
      <vt:lpstr>Ответ 40 баллов</vt:lpstr>
      <vt:lpstr>Вопрос 10 баллов</vt:lpstr>
      <vt:lpstr>Ответ 10 баллов</vt:lpstr>
      <vt:lpstr>Вопрос 20 баллов</vt:lpstr>
      <vt:lpstr>Ответ 20 баллов</vt:lpstr>
      <vt:lpstr>Вопрос 30 баллов</vt:lpstr>
      <vt:lpstr>Ответ 30 баллов</vt:lpstr>
      <vt:lpstr>Вопрос 40 баллов</vt:lpstr>
      <vt:lpstr>Ответ 40 баллов</vt:lpstr>
      <vt:lpstr>Вопрос 10 баллов</vt:lpstr>
      <vt:lpstr>Ответ 10 баллов</vt:lpstr>
      <vt:lpstr>Вопрос 20 баллов</vt:lpstr>
      <vt:lpstr>Ответ 20 баллов</vt:lpstr>
      <vt:lpstr>Вопрос 30 баллов</vt:lpstr>
      <vt:lpstr>Ответ 30 баллов</vt:lpstr>
      <vt:lpstr>Вопрос 40 баллов</vt:lpstr>
      <vt:lpstr>Ответ 40 баллов</vt:lpstr>
      <vt:lpstr>Вопрос 10 баллов</vt:lpstr>
      <vt:lpstr>Ответ 10 баллов</vt:lpstr>
      <vt:lpstr>Вопрос 20 баллов</vt:lpstr>
      <vt:lpstr>Ответ 20 баллов</vt:lpstr>
      <vt:lpstr>Вопрос 30 баллов</vt:lpstr>
      <vt:lpstr>Ответ 30 баллов</vt:lpstr>
      <vt:lpstr>Вопрос 40 баллов</vt:lpstr>
      <vt:lpstr>Ответ 40 баллов</vt:lpstr>
      <vt:lpstr>Вопрос 10 баллов</vt:lpstr>
      <vt:lpstr>Ответ 10 баллов</vt:lpstr>
      <vt:lpstr>Вопрос 20 баллов</vt:lpstr>
      <vt:lpstr>Ответ 20 баллов</vt:lpstr>
      <vt:lpstr>Вопрос 30 баллов</vt:lpstr>
      <vt:lpstr>Ответ 30 баллов</vt:lpstr>
      <vt:lpstr>Вопрос 40 баллов</vt:lpstr>
      <vt:lpstr>Ответ 40 баллов</vt:lpstr>
      <vt:lpstr>Литература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54</cp:revision>
  <dcterms:created xsi:type="dcterms:W3CDTF">2013-06-05T08:48:19Z</dcterms:created>
  <dcterms:modified xsi:type="dcterms:W3CDTF">2019-05-14T20:42:00Z</dcterms:modified>
</cp:coreProperties>
</file>