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8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9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9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1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8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67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6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41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26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64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77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EAA4F-44D9-4622-8284-444D7C0768D9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EA67D-4C17-42AC-9B2D-F8C5E7E1F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8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96447" y="1122363"/>
            <a:ext cx="12423819" cy="6291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«Москва слезам не верит»</a:t>
            </a:r>
            <a:br>
              <a:rPr lang="ru-RU" b="1" dirty="0" smtClean="0"/>
            </a:br>
            <a:r>
              <a:rPr lang="ru-RU" sz="4000" b="1" i="1" dirty="0" smtClean="0"/>
              <a:t>(1980 год, режиссер -  А. Меньшов)</a:t>
            </a:r>
            <a:endParaRPr lang="ru-RU" sz="4000" b="1" i="1" dirty="0"/>
          </a:p>
        </p:txBody>
      </p:sp>
      <p:pic>
        <p:nvPicPr>
          <p:cNvPr id="4" name="Picture 2" descr="http://kinobank.org/movies_images/d9/d8/d9d8da7b1a5c1714f2b643d313726c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667" y="1751527"/>
            <a:ext cx="6444333" cy="483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315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47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ГОРЕТЬ (словарь С.И. Ожегова)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39" y="1133342"/>
            <a:ext cx="11874321" cy="562806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 Поддаваться действию огня; уничтожаться огнем. Дерево легко горит. В печи горят дрова. Горит лес (о лесном пожаре). Гори (все) огнем (синим огнем)! (пропади все пропадом; прост.). </a:t>
            </a:r>
          </a:p>
          <a:p>
            <a:r>
              <a:rPr lang="ru-RU" dirty="0"/>
              <a:t>2. (1 и 2 л. не употр.). Об огне, свете: быть, излучаться. В печи горит огонь, В окне горит свет. Горит люстра. Лампочка горит. Горящий факел. </a:t>
            </a:r>
          </a:p>
          <a:p>
            <a:r>
              <a:rPr lang="ru-RU" dirty="0"/>
              <a:t>3. Быть в жару, в лихорадочном, воспаленном состоянии. Больной весь горит. Рана горит. </a:t>
            </a:r>
          </a:p>
          <a:p>
            <a:r>
              <a:rPr lang="ru-RU" dirty="0"/>
              <a:t>4. Краснеть от прилива крови. Щеки горят на морозе. Лицо горит от стыда. Уши горят. </a:t>
            </a:r>
          </a:p>
          <a:p>
            <a:r>
              <a:rPr lang="ru-RU" dirty="0"/>
              <a:t>5. (1 и 2 л. не употр.). Сверкать, блестеть. Горит заря. Глаза горят от радости. </a:t>
            </a:r>
          </a:p>
          <a:p>
            <a:r>
              <a:rPr lang="ru-RU" dirty="0"/>
              <a:t>6. чем и от чего. Испытывать какое-н. сильное чувство; существовать, проявляться (о таком чувстве). Г. ненавистью. В груди горит любовь. Горят желания в ком-н. Во взгляде горит любовь. Горю нетерпением узнать подробности. Г. от стыда. Г. от любопытства. </a:t>
            </a:r>
          </a:p>
          <a:p>
            <a:r>
              <a:rPr lang="ru-RU" dirty="0"/>
              <a:t>7. Отдаваться полностью (какому-н. делу), отдавать все силы на что-н. Г. на работе. </a:t>
            </a:r>
          </a:p>
          <a:p>
            <a:r>
              <a:rPr lang="ru-RU" dirty="0"/>
              <a:t>8. (1 и 2 л. не употр.). Преть или гнить, нагреваясь. Сено горит в копнах. </a:t>
            </a:r>
          </a:p>
          <a:p>
            <a:r>
              <a:rPr lang="ru-RU" dirty="0"/>
              <a:t>9. (1 и 2 л. не употр.). Быстро изнашиваться, рваться (разг.). Обувь горит на мальчишке. </a:t>
            </a:r>
          </a:p>
          <a:p>
            <a:r>
              <a:rPr lang="ru-RU" dirty="0"/>
              <a:t>10. (1 и 2 л. не употр.), перен. Быть под угрозой невыполнения, неиспользования из-за опоздания, упущения сроков (разг.). План горит. Горящая путевка. о* Земля горит под ногами у кого (высок.) - о том, кто находится во враждебном окружении, вынужден всего опасаться. Земля горит под ногами у карателей. Душа горит у кого (разг.) - о состоянии сильного волнения. Не горит (разг.) - нет оснований спешить, торопиться с каким-н. делом. Работа горит (в руках) у кого (разг.) - работа идет хорошо, все ладится. ||сов. сгореть, -</a:t>
            </a:r>
            <a:r>
              <a:rPr lang="ru-RU" dirty="0" err="1"/>
              <a:t>рю</a:t>
            </a:r>
            <a:r>
              <a:rPr lang="ru-RU" dirty="0"/>
              <a:t>, -</a:t>
            </a:r>
            <a:r>
              <a:rPr lang="ru-RU" dirty="0" err="1"/>
              <a:t>ришь</a:t>
            </a:r>
            <a:r>
              <a:rPr lang="ru-RU" dirty="0"/>
              <a:t> (к 1, 7, 8 и 9 знач.). || сущ. горение, -я, ср. (к 1,2,5,7 и 8 знач.).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536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27" y="473342"/>
            <a:ext cx="5957552" cy="6146397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4000" dirty="0" smtClean="0"/>
              <a:t>«</a:t>
            </a:r>
            <a:r>
              <a:rPr lang="ru-RU" sz="4000" i="1" dirty="0"/>
              <a:t>Никто, зажегши свечу, не ставит ее в сокровенном месте, ни под сосудом, но на подсвечнике, чтобы входящие видели свет</a:t>
            </a:r>
            <a:r>
              <a:rPr lang="ru-RU" sz="4000" i="1" dirty="0" smtClean="0"/>
              <a:t>.</a:t>
            </a:r>
            <a:r>
              <a:rPr lang="ru-RU" sz="4000" dirty="0" smtClean="0"/>
              <a:t>»</a:t>
            </a:r>
          </a:p>
          <a:p>
            <a:pPr marL="0" indent="0" algn="r">
              <a:buNone/>
            </a:pPr>
            <a:endParaRPr lang="ru-RU" sz="4000" i="1" dirty="0"/>
          </a:p>
          <a:p>
            <a:pPr marL="0" indent="0" algn="r">
              <a:buNone/>
            </a:pPr>
            <a:endParaRPr lang="ru-RU" sz="4000" i="1" dirty="0" smtClean="0"/>
          </a:p>
          <a:p>
            <a:pPr marL="0" indent="0" algn="r">
              <a:buNone/>
            </a:pPr>
            <a:r>
              <a:rPr lang="ru-RU" sz="4000" i="1" dirty="0" smtClean="0"/>
              <a:t> Евангелие от Луки (гл.11, стихи 33 – 36):</a:t>
            </a:r>
            <a:br>
              <a:rPr lang="ru-RU" sz="4000" i="1" dirty="0" smtClean="0"/>
            </a:br>
            <a:endParaRPr lang="ru-RU" sz="4000" dirty="0"/>
          </a:p>
        </p:txBody>
      </p:sp>
      <p:pic>
        <p:nvPicPr>
          <p:cNvPr id="11266" name="Picture 2" descr="http://static.zoonar.com/img/www_repository4/07/37/cc/10_b77993efb160ee074ffcdabdb2a4c9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5" y="202841"/>
            <a:ext cx="4620167" cy="641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326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365125"/>
            <a:ext cx="11629622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«Литературе быть! Учитель – «профессия дальнего действия»!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https://pp.userapi.com/c850228/v850228610/6bc8/dBzYSrYuyx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292" y="1598113"/>
            <a:ext cx="5743978" cy="513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411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65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ГИПОТЕЗА: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5338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КНИГА/ЛИТЕРАТУРА ИМЕЕТ ВЛИЯНИЕ НА ФОРМИРОВАНИЕ ЛИЧНОСТИ ЧЕЛОВЕКА, СПОСОБСТВУЕТ ЕГО САМООПРЕДЕЛЕНИЮ</a:t>
            </a:r>
          </a:p>
        </p:txBody>
      </p:sp>
      <p:pic>
        <p:nvPicPr>
          <p:cNvPr id="2050" name="Picture 2" descr="http://inter-uspeh.ru/wp-content/uploads/2014/06/3D-Women-Question-0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49" y="3001618"/>
            <a:ext cx="3856382" cy="385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557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МИТИНГ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304" y="1378226"/>
            <a:ext cx="5764696" cy="5227982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err="1"/>
              <a:t>Ми́тинг</a:t>
            </a:r>
            <a:r>
              <a:rPr lang="ru-RU" sz="3600" dirty="0"/>
              <a:t> (англ. </a:t>
            </a:r>
            <a:r>
              <a:rPr lang="ru-RU" sz="3600" dirty="0" err="1"/>
              <a:t>meeting</a:t>
            </a:r>
            <a:r>
              <a:rPr lang="ru-RU" sz="3600" dirty="0"/>
              <a:t> — собрание) — массовое собрание для обсуждения злободневных вопросов текущей жизни, в поддержку определенных требований либо для выражения солидарности или протеста.</a:t>
            </a:r>
          </a:p>
          <a:p>
            <a:pPr marL="0" indent="0">
              <a:buNone/>
            </a:pPr>
            <a:r>
              <a:rPr lang="ru-RU" sz="3900" b="1" u="sng" dirty="0" smtClean="0">
                <a:solidFill>
                  <a:srgbClr val="C00000"/>
                </a:solidFill>
              </a:rPr>
              <a:t>Федеральный </a:t>
            </a:r>
            <a:r>
              <a:rPr lang="ru-RU" sz="3900" b="1" u="sng" dirty="0">
                <a:solidFill>
                  <a:srgbClr val="C00000"/>
                </a:solidFill>
              </a:rPr>
              <a:t>Закон о митингах №</a:t>
            </a:r>
            <a:r>
              <a:rPr lang="ru-RU" sz="3900" b="1" u="sng" dirty="0" smtClean="0">
                <a:solidFill>
                  <a:srgbClr val="C00000"/>
                </a:solidFill>
              </a:rPr>
              <a:t>54-Ф3 </a:t>
            </a:r>
          </a:p>
          <a:p>
            <a:pPr marL="0" indent="0">
              <a:buNone/>
            </a:pPr>
            <a:r>
              <a:rPr lang="ru-RU" sz="3900" b="1" u="sng" dirty="0" smtClean="0">
                <a:solidFill>
                  <a:srgbClr val="C00000"/>
                </a:solidFill>
              </a:rPr>
              <a:t>от 19 </a:t>
            </a:r>
            <a:r>
              <a:rPr lang="ru-RU" sz="3900" b="1" u="sng" dirty="0">
                <a:solidFill>
                  <a:srgbClr val="C00000"/>
                </a:solidFill>
              </a:rPr>
              <a:t>июня 2004 года</a:t>
            </a:r>
          </a:p>
        </p:txBody>
      </p:sp>
      <p:pic>
        <p:nvPicPr>
          <p:cNvPr id="4100" name="Picture 4" descr="https://st2.depositphotos.com/3643473/5961/i/950/depositphotos_59610025-stock-photo-human-characters-with-megaph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98759"/>
            <a:ext cx="5476598" cy="410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93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288" y="371060"/>
            <a:ext cx="5910469" cy="61755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Организовывая </a:t>
            </a:r>
            <a:r>
              <a:rPr lang="ru-RU" dirty="0"/>
              <a:t>митинги или ограничиваясь лишь пассивным участием в них, следует иметь в виду, что это крайне серьёзное мероприятие, проведение которого </a:t>
            </a:r>
            <a:r>
              <a:rPr lang="ru-RU" dirty="0">
                <a:solidFill>
                  <a:srgbClr val="C00000"/>
                </a:solidFill>
              </a:rPr>
              <a:t>требует неукоснительного соблюдения законности</a:t>
            </a:r>
            <a:r>
              <a:rPr lang="ru-RU" dirty="0"/>
              <a:t>. Любое отступление от существующих правил неизбежно приводит к массовым беспорядкам и может послужить </a:t>
            </a:r>
            <a:r>
              <a:rPr lang="ru-RU" dirty="0">
                <a:solidFill>
                  <a:srgbClr val="C00000"/>
                </a:solidFill>
              </a:rPr>
              <a:t>причиной для привлечения виновных к административной</a:t>
            </a:r>
            <a:r>
              <a:rPr lang="ru-RU" dirty="0"/>
              <a:t>, а в отдельных случаях - и к </a:t>
            </a:r>
            <a:r>
              <a:rPr lang="ru-RU" dirty="0">
                <a:solidFill>
                  <a:srgbClr val="C00000"/>
                </a:solidFill>
              </a:rPr>
              <a:t>уголовной ответственности</a:t>
            </a:r>
          </a:p>
        </p:txBody>
      </p:sp>
      <p:pic>
        <p:nvPicPr>
          <p:cNvPr id="5122" name="Picture 2" descr="http://xsreality.org/wp-content/uploads/images-article/kakmotivirovatsotrudnikovnavipolneniepla_B58785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757" y="1647098"/>
            <a:ext cx="5429112" cy="400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44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РАБОТА В ГРУППАХ – 15 минут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s://s.pfst.net/2010.02/694332136a7a0f0a860b5eaa470949e409c3cf76b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437" y="1239590"/>
            <a:ext cx="6992199" cy="524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83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ПРОВЕДЕНИЕ МИТИНГА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s://img3.stockfresh.com/files/r/ribah/m/10/2997756_stock-photo-3d-leader-people-protest-stri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412" y="1510384"/>
            <a:ext cx="5715000" cy="502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283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812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МАЙК ГЕЛПРИН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kudago.com/media/images/event/13/06/13066d7607f3da36fb638862776c3f4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834" y="1193254"/>
            <a:ext cx="7353835" cy="552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014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1231/0002aa40-cfda4677/9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215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s://www.ntspi.ru/upload/medialibrary/1fa/can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481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596</Words>
  <Application>Microsoft Office PowerPoint</Application>
  <PresentationFormat>Широкоэкранный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«Москва слезам не верит» (1980 год, режиссер -  А. Меньшов)</vt:lpstr>
      <vt:lpstr>ГИПОТЕЗА:</vt:lpstr>
      <vt:lpstr>МИТИНГ</vt:lpstr>
      <vt:lpstr>Презентация PowerPoint</vt:lpstr>
      <vt:lpstr>РАБОТА В ГРУППАХ – 15 минут</vt:lpstr>
      <vt:lpstr>ПРОВЕДЕНИЕ МИТИНГА</vt:lpstr>
      <vt:lpstr>МАЙК ГЕЛПРИН</vt:lpstr>
      <vt:lpstr>Презентация PowerPoint</vt:lpstr>
      <vt:lpstr>Презентация PowerPoint</vt:lpstr>
      <vt:lpstr>ГОРЕТЬ (словарь С.И. Ожегова)</vt:lpstr>
      <vt:lpstr>Презентация PowerPoint</vt:lpstr>
      <vt:lpstr>«Литературе быть! Учитель – «профессия дальнего действия»!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«Москва слезам не верит» (1980 год, режиссер -  А. Меньшов)</dc:title>
  <dc:creator>Парфенова Татьяна</dc:creator>
  <cp:lastModifiedBy>Парфенова Татьяна</cp:lastModifiedBy>
  <cp:revision>4</cp:revision>
  <dcterms:created xsi:type="dcterms:W3CDTF">2018-08-18T09:29:13Z</dcterms:created>
  <dcterms:modified xsi:type="dcterms:W3CDTF">2018-08-18T10:04:23Z</dcterms:modified>
</cp:coreProperties>
</file>