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4BFF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340768"/>
            <a:ext cx="8050666" cy="43088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3175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4400" b="1" dirty="0">
                <a:ln w="3175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Требования ФГОС </a:t>
            </a:r>
            <a:endParaRPr lang="ru-RU" sz="4400" b="1" dirty="0" smtClean="0">
              <a:ln w="3175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3175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дошкольного </a:t>
            </a:r>
            <a:r>
              <a:rPr lang="ru-RU" sz="4400" b="1" dirty="0">
                <a:ln w="3175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образования </a:t>
            </a:r>
            <a:endParaRPr lang="ru-RU" sz="4400" b="1" dirty="0" smtClean="0">
              <a:ln w="3175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3175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 </a:t>
            </a:r>
            <a:r>
              <a:rPr lang="ru-RU" sz="4400" b="1" dirty="0">
                <a:ln w="3175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организации</a:t>
            </a:r>
          </a:p>
          <a:p>
            <a:pPr algn="ctr"/>
            <a:r>
              <a:rPr lang="ru-RU" sz="4400" b="1" dirty="0">
                <a:ln w="3175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образовательной деятельности </a:t>
            </a:r>
            <a:endParaRPr lang="ru-RU" sz="4400" b="1" dirty="0" smtClean="0">
              <a:ln w="3175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3175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дошкольников</a:t>
            </a:r>
            <a:endParaRPr lang="ru-RU" sz="4400" b="1" dirty="0">
              <a:ln w="3175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1824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Партнерская  деятельность  </a:t>
            </a:r>
            <a:r>
              <a:rPr lang="ru-RU" sz="28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взрослого с детьми</a:t>
            </a:r>
            <a:endParaRPr lang="ru-RU" sz="2800" b="1" dirty="0">
              <a:ln w="6350">
                <a:solidFill>
                  <a:schemeClr val="tx1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6278" y="1412776"/>
            <a:ext cx="856895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7030A0"/>
                </a:solidFill>
              </a:rPr>
              <a:t>• </a:t>
            </a:r>
            <a:r>
              <a:rPr lang="ru-RU" sz="24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        включенность воспитателя в деятельность наравне с детьми;</a:t>
            </a:r>
          </a:p>
          <a:p>
            <a:r>
              <a:rPr lang="ru-RU" sz="24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•         добровольное присоединение дошкольников к деятельности (без психического и дисциплинарного принуждения);</a:t>
            </a:r>
          </a:p>
          <a:p>
            <a:r>
              <a:rPr lang="ru-RU" sz="24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•         свободное общение и перемещение детей во время деятельности (при соответствии организации рабочего пространства);</a:t>
            </a:r>
          </a:p>
          <a:p>
            <a:r>
              <a:rPr lang="ru-RU" sz="24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•         открытый временной конец деятельности (каждый работает в своем темпе).</a:t>
            </a:r>
          </a:p>
        </p:txBody>
      </p:sp>
    </p:spTree>
    <p:extLst>
      <p:ext uri="{BB962C8B-B14F-4D97-AF65-F5344CB8AC3E}">
        <p14:creationId xmlns:p14="http://schemas.microsoft.com/office/powerpoint/2010/main" val="2789246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129962" y="1238559"/>
            <a:ext cx="3305231" cy="3096344"/>
          </a:xfrm>
          <a:prstGeom prst="ellipse">
            <a:avLst/>
          </a:prstGeom>
          <a:solidFill>
            <a:srgbClr val="4BFF4B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88640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317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Формы проведения </a:t>
            </a:r>
            <a:endParaRPr lang="ru-RU" sz="2800" b="1" dirty="0" smtClean="0">
              <a:ln w="3175">
                <a:solidFill>
                  <a:schemeClr val="tx1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317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образовательной </a:t>
            </a:r>
            <a:r>
              <a:rPr lang="ru-RU" sz="2800" b="1" dirty="0">
                <a:ln w="317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деятельности в режиме </a:t>
            </a:r>
            <a:r>
              <a:rPr lang="ru-RU" sz="2800" b="1" dirty="0" smtClean="0">
                <a:ln w="317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дня</a:t>
            </a:r>
            <a:endParaRPr lang="ru-RU" sz="2800" b="1" dirty="0">
              <a:ln w="3175">
                <a:solidFill>
                  <a:schemeClr val="tx1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3320" y="1556789"/>
            <a:ext cx="263851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Подвижные игры с правилами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(</a:t>
            </a:r>
            <a:r>
              <a:rPr lang="ru-RU" sz="1600" b="1" dirty="0"/>
              <a:t>в том числе народные),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игровые </a:t>
            </a:r>
            <a:r>
              <a:rPr lang="ru-RU" sz="1600" b="1" dirty="0"/>
              <a:t>упражнения,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двигательные </a:t>
            </a:r>
            <a:r>
              <a:rPr lang="ru-RU" sz="1600" b="1" dirty="0"/>
              <a:t>паузы,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спортивные </a:t>
            </a:r>
            <a:r>
              <a:rPr lang="ru-RU" sz="1600" b="1" dirty="0"/>
              <a:t>пробежки,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соревнования </a:t>
            </a:r>
            <a:r>
              <a:rPr lang="ru-RU" sz="1600" b="1" dirty="0"/>
              <a:t>и праздники,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физкультурные </a:t>
            </a:r>
            <a:r>
              <a:rPr lang="ru-RU" sz="1600" b="1" dirty="0"/>
              <a:t>минутки</a:t>
            </a:r>
            <a:endParaRPr lang="ru-RU" sz="1600" b="1" dirty="0"/>
          </a:p>
        </p:txBody>
      </p:sp>
      <p:sp>
        <p:nvSpPr>
          <p:cNvPr id="10" name="Овал 9"/>
          <p:cNvSpPr/>
          <p:nvPr/>
        </p:nvSpPr>
        <p:spPr>
          <a:xfrm>
            <a:off x="5730984" y="1177484"/>
            <a:ext cx="3305231" cy="3096344"/>
          </a:xfrm>
          <a:prstGeom prst="ellipse">
            <a:avLst/>
          </a:prstGeom>
          <a:solidFill>
            <a:srgbClr val="4BFF4B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29962" y="4398026"/>
            <a:ext cx="2137781" cy="2127317"/>
          </a:xfrm>
          <a:prstGeom prst="ellipse">
            <a:avLst/>
          </a:prstGeom>
          <a:solidFill>
            <a:srgbClr val="4BFF4B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866680" y="1695289"/>
            <a:ext cx="300098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Оздоровительные и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закаливающие </a:t>
            </a:r>
            <a:r>
              <a:rPr lang="ru-RU" sz="1400" b="1" dirty="0"/>
              <a:t>процедуры, </a:t>
            </a:r>
            <a:endParaRPr lang="ru-RU" sz="1400" b="1" dirty="0" smtClean="0"/>
          </a:p>
          <a:p>
            <a:pPr algn="ctr"/>
            <a:r>
              <a:rPr lang="ru-RU" sz="1400" b="1" dirty="0" err="1" smtClean="0"/>
              <a:t>здоровьесберегающие</a:t>
            </a:r>
            <a:r>
              <a:rPr lang="ru-RU" sz="1400" b="1" dirty="0" smtClean="0"/>
              <a:t> </a:t>
            </a:r>
            <a:r>
              <a:rPr lang="ru-RU" sz="1400" b="1" dirty="0"/>
              <a:t>мероприятия,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тематические </a:t>
            </a:r>
            <a:r>
              <a:rPr lang="ru-RU" sz="1400" b="1" dirty="0"/>
              <a:t>беседы и рассказы,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компьютерные </a:t>
            </a:r>
            <a:r>
              <a:rPr lang="ru-RU" sz="1400" b="1" dirty="0"/>
              <a:t>презентации,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творческие </a:t>
            </a:r>
            <a:r>
              <a:rPr lang="ru-RU" sz="1400" b="1" dirty="0"/>
              <a:t>и исследовательские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проекты</a:t>
            </a:r>
            <a:r>
              <a:rPr lang="ru-RU" sz="1400" b="1" dirty="0"/>
              <a:t>, упражнения по освоению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культурно-гигиенических навыков</a:t>
            </a:r>
            <a:endParaRPr lang="ru-RU" sz="1400" b="1" dirty="0"/>
          </a:p>
        </p:txBody>
      </p:sp>
      <p:sp>
        <p:nvSpPr>
          <p:cNvPr id="13" name="Овал 12"/>
          <p:cNvSpPr/>
          <p:nvPr/>
        </p:nvSpPr>
        <p:spPr>
          <a:xfrm>
            <a:off x="2885249" y="3891064"/>
            <a:ext cx="3229485" cy="2910074"/>
          </a:xfrm>
          <a:prstGeom prst="ellipse">
            <a:avLst/>
          </a:prstGeom>
          <a:solidFill>
            <a:srgbClr val="4BFF4B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491262" y="4418079"/>
            <a:ext cx="2354163" cy="2180451"/>
          </a:xfrm>
          <a:prstGeom prst="ellipse">
            <a:avLst/>
          </a:prstGeom>
          <a:solidFill>
            <a:srgbClr val="4BFF4B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411935" y="4418079"/>
            <a:ext cx="2286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Анализ проблемных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ситуаций</a:t>
            </a:r>
            <a:r>
              <a:rPr lang="ru-RU" sz="1400" b="1" dirty="0"/>
              <a:t>, игровые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ситуации </a:t>
            </a:r>
            <a:r>
              <a:rPr lang="ru-RU" sz="1400" b="1" dirty="0"/>
              <a:t>по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формированию </a:t>
            </a:r>
            <a:r>
              <a:rPr lang="ru-RU" sz="1400" b="1" dirty="0"/>
              <a:t>культуры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безопасности</a:t>
            </a:r>
            <a:r>
              <a:rPr lang="ru-RU" sz="1400" b="1" dirty="0"/>
              <a:t>, беседы,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рассказы</a:t>
            </a:r>
            <a:r>
              <a:rPr lang="ru-RU" sz="1400" b="1" dirty="0"/>
              <a:t>, практические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упражнения</a:t>
            </a:r>
            <a:r>
              <a:rPr lang="ru-RU" sz="1400" b="1" dirty="0"/>
              <a:t>, прогулки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по </a:t>
            </a:r>
            <a:r>
              <a:rPr lang="ru-RU" sz="1400" b="1" dirty="0"/>
              <a:t>экологической </a:t>
            </a:r>
            <a:r>
              <a:rPr lang="ru-RU" sz="1400" b="1" dirty="0" smtClean="0"/>
              <a:t>тропе</a:t>
            </a:r>
            <a:endParaRPr lang="ru-RU" sz="1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23639" y="4591413"/>
            <a:ext cx="168143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Игровые ситуации,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игры </a:t>
            </a:r>
            <a:r>
              <a:rPr lang="ru-RU" sz="1400" b="1" dirty="0"/>
              <a:t>с правилами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(</a:t>
            </a:r>
            <a:r>
              <a:rPr lang="ru-RU" sz="1400" b="1" dirty="0"/>
              <a:t>дидактические),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творческие </a:t>
            </a:r>
          </a:p>
          <a:p>
            <a:pPr algn="ctr"/>
            <a:r>
              <a:rPr lang="ru-RU" sz="1400" b="1" dirty="0" smtClean="0"/>
              <a:t>сюжетно-ролевые</a:t>
            </a:r>
            <a:r>
              <a:rPr lang="ru-RU" sz="1400" b="1" dirty="0"/>
              <a:t>,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театрализованные</a:t>
            </a:r>
            <a:r>
              <a:rPr lang="ru-RU" sz="1400" b="1" dirty="0"/>
              <a:t>, </a:t>
            </a:r>
            <a:endParaRPr lang="ru-RU" sz="1400" b="1" dirty="0" smtClean="0"/>
          </a:p>
          <a:p>
            <a:pPr algn="ctr"/>
            <a:r>
              <a:rPr lang="ru-RU" sz="1400" b="1" dirty="0" smtClean="0"/>
              <a:t>конструктивные</a:t>
            </a:r>
            <a:endParaRPr lang="ru-RU" sz="14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765220" y="4631141"/>
            <a:ext cx="1806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Опыты и эксперименты, </a:t>
            </a:r>
            <a:endParaRPr lang="ru-RU" sz="1200" b="1" dirty="0" smtClean="0"/>
          </a:p>
          <a:p>
            <a:pPr algn="ctr"/>
            <a:r>
              <a:rPr lang="ru-RU" sz="1200" b="1" dirty="0" smtClean="0"/>
              <a:t>дежурства</a:t>
            </a:r>
            <a:r>
              <a:rPr lang="ru-RU" sz="1200" b="1" dirty="0"/>
              <a:t>, труд </a:t>
            </a:r>
            <a:endParaRPr lang="ru-RU" sz="1200" b="1" dirty="0" smtClean="0"/>
          </a:p>
          <a:p>
            <a:pPr algn="ctr"/>
            <a:r>
              <a:rPr lang="ru-RU" sz="1200" b="1" dirty="0" smtClean="0"/>
              <a:t>(</a:t>
            </a:r>
            <a:r>
              <a:rPr lang="ru-RU" sz="1200" b="1" dirty="0"/>
              <a:t>в рамках </a:t>
            </a:r>
            <a:r>
              <a:rPr lang="ru-RU" sz="1200" b="1" dirty="0" smtClean="0"/>
              <a:t>практико-</a:t>
            </a:r>
          </a:p>
          <a:p>
            <a:pPr algn="ctr"/>
            <a:r>
              <a:rPr lang="ru-RU" sz="1200" b="1" dirty="0" smtClean="0"/>
              <a:t>ориентированных</a:t>
            </a:r>
            <a:r>
              <a:rPr lang="ru-RU" sz="1200" b="1" dirty="0"/>
              <a:t>  </a:t>
            </a:r>
            <a:endParaRPr lang="ru-RU" sz="1200" b="1" dirty="0" smtClean="0"/>
          </a:p>
          <a:p>
            <a:pPr algn="ctr"/>
            <a:r>
              <a:rPr lang="ru-RU" sz="1200" b="1" dirty="0" smtClean="0"/>
              <a:t>проектов</a:t>
            </a:r>
            <a:r>
              <a:rPr lang="ru-RU" sz="1200" b="1" dirty="0"/>
              <a:t>), </a:t>
            </a:r>
            <a:endParaRPr lang="ru-RU" sz="1200" b="1" dirty="0" smtClean="0"/>
          </a:p>
          <a:p>
            <a:pPr algn="ctr"/>
            <a:r>
              <a:rPr lang="ru-RU" sz="1200" b="1" dirty="0" smtClean="0"/>
              <a:t>коллекционирование</a:t>
            </a:r>
            <a:r>
              <a:rPr lang="ru-RU" sz="1200" b="1" dirty="0"/>
              <a:t>, </a:t>
            </a:r>
            <a:endParaRPr lang="ru-RU" sz="1200" b="1" dirty="0" smtClean="0"/>
          </a:p>
          <a:p>
            <a:pPr algn="ctr"/>
            <a:r>
              <a:rPr lang="ru-RU" sz="1200" b="1" dirty="0" smtClean="0"/>
              <a:t>моделирование</a:t>
            </a:r>
            <a:r>
              <a:rPr lang="ru-RU" sz="1200" b="1" dirty="0"/>
              <a:t>, </a:t>
            </a:r>
            <a:endParaRPr lang="ru-RU" sz="1200" b="1" dirty="0" smtClean="0"/>
          </a:p>
          <a:p>
            <a:pPr algn="ctr"/>
            <a:r>
              <a:rPr lang="ru-RU" sz="1200" b="1" dirty="0" smtClean="0"/>
              <a:t>игры- </a:t>
            </a:r>
          </a:p>
          <a:p>
            <a:pPr algn="ctr"/>
            <a:r>
              <a:rPr lang="ru-RU" sz="1200" b="1" dirty="0" smtClean="0"/>
              <a:t>драматизации</a:t>
            </a:r>
            <a:endParaRPr lang="ru-RU" sz="1200" b="1" dirty="0"/>
          </a:p>
        </p:txBody>
      </p:sp>
      <p:sp>
        <p:nvSpPr>
          <p:cNvPr id="18" name="Овал 17"/>
          <p:cNvSpPr/>
          <p:nvPr/>
        </p:nvSpPr>
        <p:spPr>
          <a:xfrm>
            <a:off x="3411935" y="1115257"/>
            <a:ext cx="2354163" cy="2180451"/>
          </a:xfrm>
          <a:prstGeom prst="ellipse">
            <a:avLst/>
          </a:prstGeom>
          <a:solidFill>
            <a:srgbClr val="4BFF4B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605937" y="1408203"/>
            <a:ext cx="19442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Беседы, речевые </a:t>
            </a:r>
            <a:endParaRPr lang="ru-RU" sz="1200" b="1" dirty="0" smtClean="0"/>
          </a:p>
          <a:p>
            <a:pPr algn="ctr"/>
            <a:r>
              <a:rPr lang="ru-RU" sz="1200" b="1" dirty="0" smtClean="0"/>
              <a:t>ситуации</a:t>
            </a:r>
            <a:r>
              <a:rPr lang="ru-RU" sz="1200" b="1" dirty="0"/>
              <a:t>, составление </a:t>
            </a:r>
            <a:endParaRPr lang="ru-RU" sz="1200" b="1" dirty="0" smtClean="0"/>
          </a:p>
          <a:p>
            <a:pPr algn="ctr"/>
            <a:r>
              <a:rPr lang="ru-RU" sz="1200" b="1" dirty="0" smtClean="0"/>
              <a:t>рассказывание</a:t>
            </a:r>
            <a:r>
              <a:rPr lang="ru-RU" sz="1200" b="1" dirty="0"/>
              <a:t>  сказок, </a:t>
            </a:r>
            <a:endParaRPr lang="ru-RU" sz="1200" b="1" dirty="0" smtClean="0"/>
          </a:p>
          <a:p>
            <a:pPr algn="ctr"/>
            <a:r>
              <a:rPr lang="ru-RU" sz="1200" b="1" dirty="0" smtClean="0"/>
              <a:t>пересказы</a:t>
            </a:r>
            <a:r>
              <a:rPr lang="ru-RU" sz="1200" b="1" dirty="0"/>
              <a:t>, отгадывание </a:t>
            </a:r>
            <a:endParaRPr lang="ru-RU" sz="1200" b="1" dirty="0" smtClean="0"/>
          </a:p>
          <a:p>
            <a:pPr algn="ctr"/>
            <a:r>
              <a:rPr lang="ru-RU" sz="1200" b="1" dirty="0" smtClean="0"/>
              <a:t>загадок</a:t>
            </a:r>
            <a:r>
              <a:rPr lang="ru-RU" sz="1200" b="1" dirty="0"/>
              <a:t>, разучивание </a:t>
            </a:r>
            <a:endParaRPr lang="ru-RU" sz="1200" b="1" dirty="0" smtClean="0"/>
          </a:p>
          <a:p>
            <a:pPr algn="ctr"/>
            <a:r>
              <a:rPr lang="ru-RU" sz="1200" b="1" dirty="0" err="1" smtClean="0"/>
              <a:t>потешек</a:t>
            </a:r>
            <a:r>
              <a:rPr lang="ru-RU" sz="1200" b="1" dirty="0"/>
              <a:t>, стихов, песенок, </a:t>
            </a:r>
            <a:endParaRPr lang="ru-RU" sz="1200" b="1" dirty="0" smtClean="0"/>
          </a:p>
          <a:p>
            <a:pPr algn="ctr"/>
            <a:r>
              <a:rPr lang="ru-RU" sz="1200" b="1" dirty="0" smtClean="0"/>
              <a:t>ситуативные </a:t>
            </a:r>
            <a:r>
              <a:rPr lang="ru-RU" sz="1200" b="1" dirty="0"/>
              <a:t>разговоры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4144906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8972" y="116632"/>
            <a:ext cx="758605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r>
              <a:rPr lang="ru-RU" sz="4400" b="1" dirty="0" smtClean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риентиры </a:t>
            </a:r>
            <a:r>
              <a:rPr lang="ru-RU" sz="4400" b="1" dirty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развития </a:t>
            </a:r>
            <a:r>
              <a:rPr lang="ru-RU" sz="4400" b="1" dirty="0" smtClean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системы</a:t>
            </a:r>
          </a:p>
          <a:p>
            <a:pPr algn="ctr"/>
            <a:r>
              <a:rPr lang="ru-RU" sz="4400" b="1" dirty="0" smtClean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4400" b="1" dirty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дошкольного </a:t>
            </a:r>
            <a:r>
              <a:rPr lang="ru-RU" sz="4400" b="1" dirty="0" smtClean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образования</a:t>
            </a:r>
            <a:endParaRPr lang="ru-RU" sz="4400" b="1" cap="none" spc="0" dirty="0">
              <a:ln w="635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3546" y="1484784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•      </a:t>
            </a:r>
            <a:r>
              <a:rPr lang="ru-RU" b="1" dirty="0"/>
              <a:t>Конвенция ООН о правах </a:t>
            </a:r>
            <a:r>
              <a:rPr lang="ru-RU" b="1" dirty="0" smtClean="0"/>
              <a:t>ребенка;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•       </a:t>
            </a:r>
            <a:r>
              <a:rPr lang="ru-RU" b="1" dirty="0"/>
              <a:t>Конституция Российской </a:t>
            </a:r>
            <a:r>
              <a:rPr lang="ru-RU" b="1" dirty="0" smtClean="0"/>
              <a:t>Федерации;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•      </a:t>
            </a:r>
            <a:r>
              <a:rPr lang="ru-RU" b="1" dirty="0"/>
              <a:t>Федеральный закон от 29 декабря 2012 года № 273-ФЗ   «Об образовании в Российской Федерации</a:t>
            </a:r>
            <a:r>
              <a:rPr lang="ru-RU" b="1" dirty="0" smtClean="0"/>
              <a:t>»;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•      </a:t>
            </a:r>
            <a:r>
              <a:rPr lang="ru-RU" b="1" dirty="0"/>
              <a:t>Федеральный государственный образовательный стандарт дошкольного </a:t>
            </a:r>
            <a:r>
              <a:rPr lang="ru-RU" b="1" dirty="0" smtClean="0"/>
              <a:t>образования;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•</a:t>
            </a:r>
            <a:r>
              <a:rPr lang="ru-RU" dirty="0"/>
              <a:t> </a:t>
            </a:r>
            <a:r>
              <a:rPr lang="ru-RU" b="1" dirty="0" smtClean="0"/>
              <a:t>«</a:t>
            </a:r>
            <a:r>
              <a:rPr lang="ru-RU" b="1" dirty="0"/>
              <a:t>Порядок организации и осуществления образовательной деятельности» </a:t>
            </a:r>
            <a:r>
              <a:rPr lang="ru-RU" b="1" dirty="0" smtClean="0"/>
              <a:t>(</a:t>
            </a:r>
            <a:r>
              <a:rPr lang="ru-RU" b="1" dirty="0"/>
              <a:t>утвержден приказом № 1014 от 30 августа, регистрация в Минюсте 26 сентября 2013</a:t>
            </a:r>
            <a:r>
              <a:rPr lang="ru-RU" b="1" dirty="0" smtClean="0"/>
              <a:t>);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•      </a:t>
            </a:r>
            <a:r>
              <a:rPr lang="ru-RU" b="1" dirty="0"/>
              <a:t>Санитарно-эпидемиологические требования к  устройству, содержанию и организации работы в дошкольных организациях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0916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трелка вниз 14"/>
          <p:cNvSpPr/>
          <p:nvPr/>
        </p:nvSpPr>
        <p:spPr>
          <a:xfrm>
            <a:off x="4282779" y="3180330"/>
            <a:ext cx="288032" cy="2552926"/>
          </a:xfrm>
          <a:prstGeom prst="down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260648"/>
            <a:ext cx="72077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Специфика дошкольного возраста </a:t>
            </a:r>
            <a:endParaRPr lang="ru-RU" sz="3600" b="1" dirty="0">
              <a:ln w="635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6032" y="1052736"/>
            <a:ext cx="7070846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☼ </a:t>
            </a:r>
            <a:r>
              <a:rPr lang="ru-RU" sz="2800" b="1" dirty="0" smtClean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Calibri"/>
                <a:cs typeface="Times New Roman"/>
              </a:rPr>
              <a:t>Отсутствие  жесткой  предметности;</a:t>
            </a:r>
          </a:p>
          <a:p>
            <a:r>
              <a:rPr lang="ru-RU" sz="2800" b="1" dirty="0" smtClean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☼</a:t>
            </a:r>
            <a:r>
              <a:rPr lang="ru-RU" sz="2800" b="1" dirty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Развитие ребенка осуществляется в </a:t>
            </a:r>
            <a:r>
              <a:rPr lang="ru-RU" sz="2800" b="1" dirty="0" smtClean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игре;</a:t>
            </a:r>
            <a:endParaRPr lang="ru-RU" sz="2800" b="1" dirty="0" smtClean="0">
              <a:ln w="635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/>
              <a:ea typeface="Calibri"/>
              <a:cs typeface="Times New Roman"/>
            </a:endParaRPr>
          </a:p>
          <a:p>
            <a:r>
              <a:rPr lang="ru-RU" sz="2800" b="1" dirty="0" smtClean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☼</a:t>
            </a:r>
            <a:r>
              <a:rPr lang="ru-RU" sz="2800" b="1" dirty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2800" b="1" dirty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</a:t>
            </a:r>
            <a:r>
              <a:rPr lang="ru-RU" sz="2800" b="1" dirty="0" smtClean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ндивидуальный </a:t>
            </a:r>
            <a:r>
              <a:rPr lang="ru-RU" sz="2800" b="1" dirty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подход к </a:t>
            </a:r>
            <a:r>
              <a:rPr lang="ru-RU" sz="2800" b="1" dirty="0" smtClean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ребенку.</a:t>
            </a:r>
            <a:endParaRPr lang="ru-RU" sz="2800" b="1" dirty="0" smtClean="0">
              <a:ln w="635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38934" y="2664865"/>
            <a:ext cx="69875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Ведущие виды  </a:t>
            </a:r>
            <a:r>
              <a:rPr lang="ru-RU" sz="3200" b="1" dirty="0">
                <a:ln w="635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детской деятельности</a:t>
            </a:r>
            <a:endParaRPr lang="ru-RU" sz="3200" b="1" dirty="0">
              <a:ln w="635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2656" y="3573016"/>
            <a:ext cx="1719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3175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Игровая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0401" y="4504395"/>
            <a:ext cx="3456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3175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Коммуникативная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12593" y="3963615"/>
            <a:ext cx="2664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3175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Двигательная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32882" y="4504394"/>
            <a:ext cx="29009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3175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Продуктивная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862123" y="5593595"/>
            <a:ext cx="68455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3175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Познавательно - исследовательская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1486194" y="3140967"/>
            <a:ext cx="288032" cy="724435"/>
          </a:xfrm>
          <a:prstGeom prst="down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5844850" y="3249640"/>
            <a:ext cx="288032" cy="724435"/>
          </a:xfrm>
          <a:prstGeom prst="down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2771800" y="3169490"/>
            <a:ext cx="288032" cy="1411638"/>
          </a:xfrm>
          <a:prstGeom prst="down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738456" y="3274095"/>
            <a:ext cx="288032" cy="1379041"/>
          </a:xfrm>
          <a:prstGeom prst="down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302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56376"/>
            <a:ext cx="66057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r>
              <a:rPr lang="ru-RU" sz="3600" b="1" dirty="0" smtClean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бразовательная </a:t>
            </a:r>
            <a:r>
              <a:rPr lang="ru-RU" sz="36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деятельность </a:t>
            </a:r>
            <a:endParaRPr lang="ru-RU" sz="3600" b="1" dirty="0">
              <a:ln w="6350">
                <a:solidFill>
                  <a:schemeClr val="tx1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412776"/>
            <a:ext cx="3096344" cy="1872208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317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Совместная (партнерская) деятельность педагога с детьми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1484784"/>
            <a:ext cx="2986673" cy="1728192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Образовательная деятельность в режимных моментах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437112"/>
            <a:ext cx="3096344" cy="16561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Организованная  </a:t>
            </a:r>
            <a:r>
              <a:rPr lang="ru-RU" sz="2800" b="1" dirty="0" smtClean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образовательная </a:t>
            </a:r>
            <a:r>
              <a:rPr lang="ru-RU" sz="28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деятельность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4437112"/>
            <a:ext cx="2933311" cy="1656184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Самостоятельная деятельность детей</a:t>
            </a:r>
          </a:p>
        </p:txBody>
      </p:sp>
    </p:spTree>
    <p:extLst>
      <p:ext uri="{BB962C8B-B14F-4D97-AF65-F5344CB8AC3E}">
        <p14:creationId xmlns:p14="http://schemas.microsoft.com/office/powerpoint/2010/main" val="3690460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7272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Реализация образовательных областей </a:t>
            </a:r>
            <a:r>
              <a:rPr lang="ru-RU" sz="32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различных видах </a:t>
            </a:r>
            <a:r>
              <a:rPr lang="ru-RU" sz="3200" b="1" dirty="0" smtClean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деятельности</a:t>
            </a:r>
            <a:endParaRPr lang="ru-RU" sz="3200" b="1" dirty="0">
              <a:ln w="6350">
                <a:solidFill>
                  <a:schemeClr val="tx1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0185" y="1480428"/>
            <a:ext cx="24718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1год – 3 года</a:t>
            </a:r>
            <a:endParaRPr lang="ru-RU" sz="3200" b="1" dirty="0">
              <a:ln w="6350">
                <a:solidFill>
                  <a:schemeClr val="tx1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1470815"/>
            <a:ext cx="25551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года – 8 лет</a:t>
            </a:r>
            <a:endParaRPr lang="ru-RU" sz="3200" b="1" dirty="0">
              <a:ln w="6350">
                <a:solidFill>
                  <a:schemeClr val="tx1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988840"/>
            <a:ext cx="367240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/>
              <a:t>предметная деятельность;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 игры </a:t>
            </a:r>
            <a:r>
              <a:rPr lang="ru-RU" dirty="0"/>
              <a:t>с составными динамическими игрушками; </a:t>
            </a:r>
            <a:endParaRPr lang="ru-RU" dirty="0" smtClean="0"/>
          </a:p>
          <a:p>
            <a:r>
              <a:rPr lang="ru-RU" dirty="0" smtClean="0"/>
              <a:t>-    экспериментирование </a:t>
            </a:r>
            <a:r>
              <a:rPr lang="ru-RU" dirty="0"/>
              <a:t>с материалами и веществами (песок, вода, тесто и др</a:t>
            </a:r>
            <a:r>
              <a:rPr lang="ru-RU" dirty="0" smtClean="0"/>
              <a:t>.);              -     общение </a:t>
            </a:r>
            <a:r>
              <a:rPr lang="ru-RU" dirty="0"/>
              <a:t>со взрослым </a:t>
            </a:r>
            <a:endParaRPr lang="ru-RU" dirty="0" smtClean="0"/>
          </a:p>
          <a:p>
            <a:r>
              <a:rPr lang="ru-RU" dirty="0" smtClean="0"/>
              <a:t>-     совместные </a:t>
            </a:r>
            <a:r>
              <a:rPr lang="ru-RU" dirty="0"/>
              <a:t>игры со сверстниками под руководством </a:t>
            </a:r>
            <a:r>
              <a:rPr lang="ru-RU" dirty="0" smtClean="0"/>
              <a:t>взрослого;                                     -     самообслуживание </a:t>
            </a:r>
            <a:r>
              <a:rPr lang="ru-RU" dirty="0"/>
              <a:t>и действия с бытовыми предметами-орудиями (ложка, совок, лопатка и пр</a:t>
            </a:r>
            <a:r>
              <a:rPr lang="ru-RU" dirty="0" smtClean="0"/>
              <a:t>.);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восприятие </a:t>
            </a:r>
            <a:r>
              <a:rPr lang="ru-RU" dirty="0"/>
              <a:t>смысла музыки, сказок, стихов. </a:t>
            </a:r>
            <a:r>
              <a:rPr lang="ru-RU" dirty="0" smtClean="0"/>
              <a:t>рассматривание картинок;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двигательная </a:t>
            </a:r>
            <a:r>
              <a:rPr lang="ru-RU" dirty="0"/>
              <a:t>активность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2076341"/>
            <a:ext cx="504056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600" dirty="0" smtClean="0"/>
              <a:t>игровая</a:t>
            </a:r>
            <a:r>
              <a:rPr lang="ru-RU" sz="1600" dirty="0"/>
              <a:t>, включая сюжетно-ролевую </a:t>
            </a:r>
            <a:r>
              <a:rPr lang="ru-RU" sz="1600" dirty="0" smtClean="0"/>
              <a:t>игру,  </a:t>
            </a:r>
            <a:r>
              <a:rPr lang="ru-RU" sz="1600" dirty="0"/>
              <a:t>и</a:t>
            </a:r>
            <a:r>
              <a:rPr lang="ru-RU" sz="1600" dirty="0" smtClean="0"/>
              <a:t>гру </a:t>
            </a:r>
            <a:r>
              <a:rPr lang="ru-RU" sz="1600" dirty="0"/>
              <a:t>с правилами и другие виды </a:t>
            </a:r>
            <a:r>
              <a:rPr lang="ru-RU" sz="1600" dirty="0" smtClean="0"/>
              <a:t>игры;            - коммуникативная </a:t>
            </a:r>
            <a:r>
              <a:rPr lang="ru-RU" sz="1600" dirty="0"/>
              <a:t>(общение и взаимодействие со взрослыми и сверстниками), </a:t>
            </a:r>
            <a:endParaRPr lang="ru-RU" sz="1600" dirty="0" smtClean="0"/>
          </a:p>
          <a:p>
            <a:pPr marL="285750" indent="-285750">
              <a:buFontTx/>
              <a:buChar char="-"/>
            </a:pPr>
            <a:r>
              <a:rPr lang="ru-RU" sz="1600" dirty="0" smtClean="0"/>
              <a:t>познавательно-исследовательская </a:t>
            </a:r>
            <a:r>
              <a:rPr lang="ru-RU" sz="1600" dirty="0"/>
              <a:t>(исследования объектов окружающего мира и экспериментирования с ними), а также восприятие художественной литературы и </a:t>
            </a:r>
            <a:r>
              <a:rPr lang="ru-RU" sz="1600" dirty="0" smtClean="0"/>
              <a:t>фольклора;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 самообслуживание </a:t>
            </a:r>
            <a:r>
              <a:rPr lang="ru-RU" sz="1600" dirty="0"/>
              <a:t>и элементарный бытовой труд (в помещении и на улице</a:t>
            </a:r>
            <a:r>
              <a:rPr lang="ru-RU" sz="1600" dirty="0" smtClean="0"/>
              <a:t>);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 </a:t>
            </a:r>
            <a:r>
              <a:rPr lang="ru-RU" sz="1600" dirty="0"/>
              <a:t>конструирование из разного материала, включая конструкторы, модули, бумагу, природный и иной </a:t>
            </a:r>
            <a:r>
              <a:rPr lang="ru-RU" sz="1600" dirty="0" smtClean="0"/>
              <a:t>материал;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 </a:t>
            </a:r>
            <a:r>
              <a:rPr lang="ru-RU" sz="1600" dirty="0"/>
              <a:t>изобразительная (рисование, лепка, </a:t>
            </a:r>
            <a:r>
              <a:rPr lang="ru-RU" sz="1600" dirty="0" smtClean="0"/>
              <a:t>аппликация);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музыкальная </a:t>
            </a:r>
            <a:r>
              <a:rPr lang="ru-RU" sz="1600" dirty="0"/>
              <a:t>(восприятие и понимание смысла музыкальных произведений, пение, музыкально-ритмические движения, игры на детских музыкальных инструментах) и двигательная (овладение основными </a:t>
            </a:r>
            <a:r>
              <a:rPr lang="ru-RU" sz="1600" dirty="0" smtClean="0"/>
              <a:t>движениями ).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30978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952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Организованная образовательная деятельность представляет </a:t>
            </a:r>
            <a:r>
              <a:rPr lang="ru-RU" sz="2800" b="1" dirty="0" smtClean="0">
                <a:ln w="952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собой организацию </a:t>
            </a:r>
            <a:r>
              <a:rPr lang="ru-RU" sz="2800" b="1" dirty="0">
                <a:ln w="952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совместной деятельности педагога с детьми: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1687106"/>
            <a:ext cx="38164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 одним ребенком;</a:t>
            </a:r>
          </a:p>
          <a:p>
            <a:pPr algn="ctr"/>
            <a:r>
              <a:rPr lang="ru-RU" sz="2000" b="1" dirty="0" smtClean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  подгруппой детей;</a:t>
            </a:r>
          </a:p>
          <a:p>
            <a:pPr algn="ctr"/>
            <a:r>
              <a:rPr lang="ru-RU" sz="2000" b="1" dirty="0" smtClean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 целой группой детей.</a:t>
            </a:r>
            <a:endParaRPr lang="ru-RU" sz="2000" b="1" dirty="0">
              <a:ln w="6350">
                <a:solidFill>
                  <a:schemeClr val="tx1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0425" y="2845106"/>
            <a:ext cx="57911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Выбор количества детей зависит от</a:t>
            </a:r>
            <a:r>
              <a:rPr lang="ru-RU" sz="1600" dirty="0"/>
              <a:t>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606275"/>
            <a:ext cx="87129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b="1" dirty="0" smtClean="0">
                <a:ln w="952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возрастных </a:t>
            </a:r>
            <a:r>
              <a:rPr lang="ru-RU" sz="2400" b="1" dirty="0">
                <a:ln w="952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 индивидуальных особенностей детей</a:t>
            </a:r>
            <a:r>
              <a:rPr lang="ru-RU" sz="2400" b="1" dirty="0" smtClean="0">
                <a:ln w="952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pPr marL="342900" indent="-342900">
              <a:buFontTx/>
              <a:buChar char="-"/>
            </a:pPr>
            <a:endParaRPr lang="ru-RU" sz="2400" b="1" dirty="0">
              <a:ln w="9525">
                <a:solidFill>
                  <a:schemeClr val="tx1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ln w="952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вида </a:t>
            </a:r>
            <a:r>
              <a:rPr lang="ru-RU" sz="2400" b="1" dirty="0">
                <a:ln w="952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деятельности (игровая,  познавательно - исследовательская, двигательная, продуктивная</a:t>
            </a:r>
            <a:r>
              <a:rPr lang="ru-RU" sz="2400" b="1" dirty="0" smtClean="0">
                <a:ln w="952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);</a:t>
            </a:r>
          </a:p>
          <a:p>
            <a:pPr marL="342900" indent="-342900">
              <a:buFontTx/>
              <a:buChar char="-"/>
            </a:pPr>
            <a:endParaRPr lang="ru-RU" sz="2400" b="1" dirty="0">
              <a:ln w="9525">
                <a:solidFill>
                  <a:schemeClr val="tx1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ln w="952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их </a:t>
            </a:r>
            <a:r>
              <a:rPr lang="ru-RU" sz="2400" b="1" dirty="0">
                <a:ln w="952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интереса к данному занятию</a:t>
            </a:r>
            <a:r>
              <a:rPr lang="ru-RU" sz="2400" b="1" dirty="0" smtClean="0">
                <a:ln w="952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pPr marL="342900" indent="-342900">
              <a:buFontTx/>
              <a:buChar char="-"/>
            </a:pPr>
            <a:endParaRPr lang="ru-RU" sz="2400" b="1" dirty="0">
              <a:ln w="9525">
                <a:solidFill>
                  <a:schemeClr val="tx1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sz="2400" b="1" dirty="0">
                <a:ln w="952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</a:t>
            </a:r>
            <a:r>
              <a:rPr lang="ru-RU" sz="2400" b="1" dirty="0" smtClean="0">
                <a:ln w="952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сложности </a:t>
            </a:r>
            <a:r>
              <a:rPr lang="ru-RU" sz="2400" b="1" dirty="0">
                <a:ln w="952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материала;</a:t>
            </a:r>
          </a:p>
        </p:txBody>
      </p:sp>
    </p:spTree>
    <p:extLst>
      <p:ext uri="{BB962C8B-B14F-4D97-AF65-F5344CB8AC3E}">
        <p14:creationId xmlns:p14="http://schemas.microsoft.com/office/powerpoint/2010/main" val="1149744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42493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ln w="317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Главная особенность -    </a:t>
            </a:r>
          </a:p>
          <a:p>
            <a:r>
              <a:rPr lang="ru-RU" sz="2400" b="1" dirty="0" smtClean="0">
                <a:ln w="317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организации </a:t>
            </a:r>
            <a:r>
              <a:rPr lang="ru-RU" sz="2400" b="1" dirty="0">
                <a:ln w="317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образовательной деятельности в ДОУ на современном этапе - это </a:t>
            </a:r>
            <a:r>
              <a:rPr lang="ru-RU" sz="2400" b="1" u="sng" dirty="0">
                <a:ln w="317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уход от учебной деятельности (занятий), </a:t>
            </a:r>
            <a:r>
              <a:rPr lang="ru-RU" sz="2400" b="1" dirty="0">
                <a:ln w="3175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повышение статуса игры, как основного вида деятельности детей дошкольного возраста; включение в процесс эффективных форм работы с детьми: ИКТ, проектной деятельности, игровых, проблемно -обучающих ситуаций в рамках интеграции образовательных областей.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861048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anose="03010101010201010101" pitchFamily="66" charset="0"/>
              </a:rPr>
              <a:t>Занятием должна стать интересная для детей, специально организованная воспитателем специфическая детская деятельность, подразумевающая их активность, деловое взаимодействие и общение, накопление детьми определенной информации об окружающем мире, формирование определенных знаний, умений и навыков.</a:t>
            </a:r>
            <a:endParaRPr lang="ru-RU" sz="2800" dirty="0">
              <a:ln w="6350">
                <a:solidFill>
                  <a:schemeClr val="tx1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484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16632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Организованная образовательная деятельность</a:t>
            </a:r>
          </a:p>
          <a:p>
            <a:pPr algn="ctr"/>
            <a:r>
              <a:rPr lang="ru-RU" sz="28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виде учебной деятельности</a:t>
            </a:r>
          </a:p>
          <a:p>
            <a:pPr algn="ctr"/>
            <a:r>
              <a:rPr lang="ru-RU" sz="28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через организацию детских видов деятельности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593065"/>
              </p:ext>
            </p:extLst>
          </p:nvPr>
        </p:nvGraphicFramePr>
        <p:xfrm>
          <a:off x="611560" y="1547327"/>
          <a:ext cx="8064895" cy="48851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04456"/>
                <a:gridCol w="3960439"/>
              </a:tblGrid>
              <a:tr h="21515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</a:rPr>
                        <a:t>Организованная образовательная деятельность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05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в виде учебной </a:t>
                      </a:r>
                      <a:r>
                        <a:rPr lang="ru-RU" sz="1400" b="1" dirty="0" smtClean="0">
                          <a:effectLst/>
                        </a:rPr>
                        <a:t>деятельности («старое»)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через организацию детских видов </a:t>
                      </a:r>
                      <a:r>
                        <a:rPr lang="ru-RU" sz="1400" b="1" dirty="0" smtClean="0">
                          <a:effectLst/>
                        </a:rPr>
                        <a:t>деятельности (новое»)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0263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1. Ребенок – объект формирующих педагогических воздействий взрослого человека. Взрослый – главный. Он руководит и управляет ребенком.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1. Ребенок и взрослый – оба субъекты взаимодействия. Они равны по значимости. Каждый в равной степени ценен. Хотя взрослый, конечно, и старше, и опытнее.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158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2. Активность взрослого выше, чем активность ребенка, в том числе и речевая (взрослый «много» говорит)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2. Активность ребенка по крайней мере не меньше, чем активность взрослого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642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3. Основная деятельность – учебная. Главный результат учебной деятельности – решение какой-либо учебной задачи, поставленной перед детьми взрослым. Цель – знания, умения и навыки детей. Активность детей нужна для достижения этой цели.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3. Основная деятельность – это так называемые детские виды деятельности.</a:t>
                      </a:r>
                      <a:endParaRPr lang="ru-RU" sz="1000" b="1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Цель- подлинная активность (деятельность) детей, а освоение знаний, умений и навыков – побочный эффект этой активности.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158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4. Основная модель организации образовательного процесса – учебная.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4. Основная модель организации образовательного процесса – совместная деятельность взрослого и ребенка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0976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588665"/>
              </p:ext>
            </p:extLst>
          </p:nvPr>
        </p:nvGraphicFramePr>
        <p:xfrm>
          <a:off x="179512" y="116632"/>
          <a:ext cx="8640960" cy="65505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34938"/>
                <a:gridCol w="4506022"/>
              </a:tblGrid>
              <a:tr h="7511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5. Основная форма работы с детьми -  занятие.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5. Основные формы работы с детьми – рассматривание, наблюдения, беседы, разговоры, экспериментирование исследования, коллекционирование, чтение, реализация проектов, мастерская и 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effectLst/>
                        </a:rPr>
                        <a:t>т.д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5007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6. Применяются в основном так называемые прямые методы обучения (при частом использовании опосредованных)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6. Применяются в основном так называемые опосредованные методы обучения (при частичном использовании прямых)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1877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7. Мотивы обучения на занятии, как правило, не связаны с интересом детей к самой учебной деятельности. «Удерживает»  детей на занятии авторитет взрослого. Именно поэтому педагогам зачастую приходится «Украшать» занятие наглядностью, игровыми приемами, персонажами, чтобы облечь учебный процесс в привлекательную для дошкольников форму. Но ведь «подлинная цель взрослого вовсе не поиграть, а использовать игрушку для мотивации освоения непривлекательных для детей предметных знаний».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7. Мотивы обучения, осуществляемого как организация детских видов деятельности, связаны в первую очередь с интересом детей к этим видам деятельности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5023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8. Все дети обязательно должны присутствовать на занятии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8. Допускаются так называемые свободные «вход» и «выход» детей, что вовсе не предполагает провозглашения анархии в детском саду. Уважая ребенка, его состояние, настроение, предпочтение и интересы, взрослый обязан предоставить ему возможность выбора – участвовать или не участвовать вместе с другими детьми в совместном деле, но при этом вправе потребовать такого же уважения и к участникам этого совместного дела.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377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</a:rPr>
                        <a:t>9. Образовательный процесс в значительной степени регламентирован. Главное для взрослого – двигаться по заранее намеченному плану, программе. Педагог часто опирается на подготовленный конспект занятия, в котором расписаны реплики и вопросы взрослого, ответы детей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9. Образовательный процесс предполагает внесение изменений (корректив) в планы, программы с учетом потребностей и интересов детей, конспекты могут использоваться частично, для заимствования фактического материала (например, интересных сведений о композиторах, писателях, художниках и их произведениях), отдельных методов и приемов и др., но не как «готовый образец» образовательного процесса.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98199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936</Words>
  <Application>Microsoft Office PowerPoint</Application>
  <PresentationFormat>Экран (4:3)</PresentationFormat>
  <Paragraphs>141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7</cp:revision>
  <dcterms:created xsi:type="dcterms:W3CDTF">2017-02-09T15:19:33Z</dcterms:created>
  <dcterms:modified xsi:type="dcterms:W3CDTF">2017-02-09T16:41:39Z</dcterms:modified>
</cp:coreProperties>
</file>