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72" r:id="rId3"/>
    <p:sldId id="281" r:id="rId4"/>
    <p:sldId id="282" r:id="rId5"/>
    <p:sldId id="283" r:id="rId6"/>
    <p:sldId id="28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B2DBB9-883E-4823-8065-BCE5DA6829C4}">
          <p14:sldIdLst>
            <p14:sldId id="257"/>
            <p14:sldId id="272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8B8"/>
    <a:srgbClr val="F89A9A"/>
    <a:srgbClr val="F6767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5" autoAdjust="0"/>
  </p:normalViewPr>
  <p:slideViewPr>
    <p:cSldViewPr snapToGrid="0">
      <p:cViewPr varScale="1">
        <p:scale>
          <a:sx n="77" d="100"/>
          <a:sy n="77" d="100"/>
        </p:scale>
        <p:origin x="-546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75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84E1A-7234-40E5-8C4E-6E599D31E588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F479F-3027-4626-8BF0-049F08387A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791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50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4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55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32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0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3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1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61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6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0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27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9D2A7-9BB4-497F-A6A8-54650BC84489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10B18-B539-4F4A-8E2E-02E6F92FE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0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1987@edu.mos.ru" TargetMode="External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hyperlink" Target="http://sch1987uv.mskobr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10800000" flipV="1">
            <a:off x="6588000" y="545616"/>
            <a:ext cx="2628000" cy="6312384"/>
          </a:xfrm>
          <a:prstGeom prst="rtTriangle">
            <a:avLst/>
          </a:prstGeom>
          <a:blipFill dpi="0" rotWithShape="1">
            <a:blip r:embed="rId2">
              <a:alphaModFix amt="6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risscrossEtch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2620" t="-1230" r="-42312" b="-1659"/>
            </a:stretch>
          </a:blipFill>
          <a:ln w="3175">
            <a:noFill/>
          </a:ln>
          <a:effectLst>
            <a:outerShdw blurRad="50800" dir="21540000" algn="ctr" rotWithShape="0">
              <a:schemeClr val="tx1">
                <a:alpha val="0"/>
              </a:schemeClr>
            </a:outerShdw>
            <a:reflection stA="18000" endPos="65000" dist="508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>
            <a:off x="6996640" y="858206"/>
            <a:ext cx="2037806" cy="1105988"/>
          </a:xfrm>
          <a:prstGeom prst="flowChartInputOutpu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glow rad="63500">
              <a:schemeClr val="accent5">
                <a:satMod val="175000"/>
                <a:alpha val="40000"/>
              </a:schemeClr>
            </a:glow>
            <a:outerShdw blurRad="1168400" dist="50800" dir="14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25400"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данные 16"/>
          <p:cNvSpPr/>
          <p:nvPr/>
        </p:nvSpPr>
        <p:spPr>
          <a:xfrm>
            <a:off x="5253215" y="857954"/>
            <a:ext cx="2037806" cy="1105988"/>
          </a:xfrm>
          <a:prstGeom prst="flowChartInputOutpu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glow rad="635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25400"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данные 17"/>
          <p:cNvSpPr/>
          <p:nvPr/>
        </p:nvSpPr>
        <p:spPr>
          <a:xfrm>
            <a:off x="3518365" y="865167"/>
            <a:ext cx="2037806" cy="1105988"/>
          </a:xfrm>
          <a:prstGeom prst="flowChartInputOutpu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2301" t="1175" r="2301" b="1175"/>
            </a:stretch>
          </a:blipFill>
          <a:effectLst>
            <a:glow rad="635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25400"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данные 18"/>
          <p:cNvSpPr/>
          <p:nvPr/>
        </p:nvSpPr>
        <p:spPr>
          <a:xfrm>
            <a:off x="1768839" y="853661"/>
            <a:ext cx="2052000" cy="1117533"/>
          </a:xfrm>
          <a:prstGeom prst="flowChartInputOutpu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1755" r="1755"/>
            </a:stretch>
          </a:blipFill>
          <a:effectLst>
            <a:glow rad="63500">
              <a:schemeClr val="accent5">
                <a:satMod val="175000"/>
                <a:alpha val="40000"/>
              </a:schemeClr>
            </a:glow>
            <a:outerShdw blurRad="50800" dist="50800" dir="5400000" sx="91000" sy="91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25400"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404414" y="1781953"/>
            <a:ext cx="8657546" cy="1631216"/>
          </a:xfrm>
          <a:prstGeom prst="rect">
            <a:avLst/>
          </a:prstGeom>
          <a:noFill/>
          <a:ln w="63500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200" b="1" dirty="0" smtClean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800" b="1" dirty="0" smtClean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65" y="5817681"/>
            <a:ext cx="3339882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00" b="1" dirty="0" smtClean="0"/>
              <a:t>Москва, </a:t>
            </a:r>
            <a:r>
              <a:rPr lang="ru-RU" sz="1100" b="1" dirty="0" err="1" smtClean="0"/>
              <a:t>Белореченская</a:t>
            </a:r>
            <a:r>
              <a:rPr lang="ru-RU" sz="1100" b="1" dirty="0" smtClean="0"/>
              <a:t> улица, дом 36, корпус 1</a:t>
            </a:r>
          </a:p>
          <a:p>
            <a:pPr algn="ctr"/>
            <a:r>
              <a:rPr lang="ru-RU" sz="1100" b="1" dirty="0" smtClean="0"/>
              <a:t>+7 (495) 347-45-54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>
                <a:hlinkClick r:id="rId8"/>
              </a:rPr>
              <a:t>1987@edu.mos.ru</a:t>
            </a:r>
            <a:endParaRPr lang="ru-RU" sz="1100" dirty="0" smtClean="0"/>
          </a:p>
          <a:p>
            <a:pPr algn="ctr"/>
            <a:r>
              <a:rPr lang="ru-RU" sz="1100" dirty="0" smtClean="0"/>
              <a:t> </a:t>
            </a:r>
            <a:r>
              <a:rPr lang="ru-RU" sz="1100" dirty="0" smtClean="0">
                <a:hlinkClick r:id="rId9"/>
              </a:rPr>
              <a:t>http://sch1987uv.mskobr.ru/</a:t>
            </a: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965" y="-565"/>
            <a:ext cx="9144000" cy="76912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2" y="23341"/>
            <a:ext cx="708438" cy="705227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15" name="Блок-схема: данные 14"/>
          <p:cNvSpPr/>
          <p:nvPr/>
        </p:nvSpPr>
        <p:spPr>
          <a:xfrm>
            <a:off x="16927" y="843442"/>
            <a:ext cx="2052000" cy="1117533"/>
          </a:xfrm>
          <a:prstGeom prst="flowChartInputOutput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glow rad="63500">
              <a:schemeClr val="accent5">
                <a:satMod val="175000"/>
                <a:alpha val="40000"/>
              </a:schemeClr>
            </a:glow>
            <a:outerShdw blurRad="50800" dist="50800" dir="5400000" sx="91000" sy="91000" algn="ctr" rotWithShape="0">
              <a:schemeClr val="bg1"/>
            </a:outerShdw>
          </a:effectLst>
          <a:scene3d>
            <a:camera prst="orthographicFront"/>
            <a:lightRig rig="threePt" dir="t"/>
          </a:scene3d>
          <a:sp3d contourW="25400"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359" y="2597561"/>
            <a:ext cx="7647999" cy="19939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«</a:t>
            </a:r>
            <a:r>
              <a:rPr lang="ru-RU" sz="4000" b="1" dirty="0" smtClean="0"/>
              <a:t>Работа с детьми с ОВЗ: создание специальных условий</a:t>
            </a:r>
            <a:r>
              <a:rPr lang="ru-RU" sz="4000" b="1" dirty="0" smtClean="0"/>
              <a:t>».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722254" y="5817681"/>
            <a:ext cx="3061921" cy="7239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Педагог-психолог Вальчук О.В.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Картинки по запросу инклюзия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46" y="4160198"/>
            <a:ext cx="1150785" cy="117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7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427" y="3237469"/>
            <a:ext cx="2242751" cy="19400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-10886"/>
            <a:ext cx="9144000" cy="7262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1" y="-1958"/>
            <a:ext cx="728698" cy="728698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335590" y="1799879"/>
            <a:ext cx="22966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580" y="726740"/>
            <a:ext cx="8271221" cy="2634297"/>
          </a:xfrm>
        </p:spPr>
        <p:txBody>
          <a:bodyPr>
            <a:normAutofit fontScale="90000"/>
          </a:bodyPr>
          <a:lstStyle/>
          <a:p>
            <a:pPr marL="358775">
              <a:spcBef>
                <a:spcPts val="150"/>
              </a:spcBef>
              <a:spcAft>
                <a:spcPts val="150"/>
              </a:spcAft>
            </a:pPr>
            <a:r>
              <a:rPr lang="ru-RU" sz="1800" b="1" dirty="0" smtClean="0">
                <a:solidFill>
                  <a:srgbClr val="333333"/>
                </a:solidFill>
                <a:latin typeface="Verdana"/>
                <a:ea typeface="Times New Roman"/>
              </a:rPr>
              <a:t>                  </a:t>
            </a:r>
            <a:br>
              <a:rPr lang="ru-RU" sz="1800" b="1" dirty="0" smtClean="0">
                <a:solidFill>
                  <a:srgbClr val="333333"/>
                </a:solidFill>
                <a:latin typeface="Verdana"/>
                <a:ea typeface="Times New Roman"/>
              </a:rPr>
            </a:br>
            <a:r>
              <a:rPr lang="ru-RU" sz="1800" b="1" dirty="0" smtClean="0">
                <a:solidFill>
                  <a:srgbClr val="333333"/>
                </a:solidFill>
                <a:latin typeface="Verdana"/>
                <a:ea typeface="Times New Roman"/>
              </a:rPr>
              <a:t>          </a:t>
            </a:r>
            <a:r>
              <a:rPr lang="ru-RU" sz="1800" b="1" u="sng" dirty="0" smtClean="0">
                <a:solidFill>
                  <a:srgbClr val="333333"/>
                </a:solidFill>
                <a:latin typeface="Verdana"/>
                <a:ea typeface="Times New Roman"/>
              </a:rPr>
              <a:t>Комплексное </a:t>
            </a:r>
            <a:r>
              <a:rPr lang="ru-RU" sz="1800" b="1" u="sng" dirty="0">
                <a:solidFill>
                  <a:srgbClr val="333333"/>
                </a:solidFill>
                <a:latin typeface="Verdana"/>
                <a:ea typeface="Times New Roman"/>
              </a:rPr>
              <a:t>сопровождение детей ОВЗ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b="1" dirty="0">
                <a:solidFill>
                  <a:srgbClr val="333333"/>
                </a:solidFill>
                <a:latin typeface="Verdana"/>
                <a:ea typeface="Times New Roman"/>
              </a:rPr>
              <a:t> 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600" b="1" dirty="0">
                <a:solidFill>
                  <a:srgbClr val="333333"/>
                </a:solidFill>
                <a:latin typeface="Verdana"/>
                <a:ea typeface="Times New Roman"/>
              </a:rPr>
              <a:t>Цель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 - построение оптимальных путей развития ребёнка с ОВЗ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 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b="1" dirty="0">
                <a:solidFill>
                  <a:srgbClr val="333333"/>
                </a:solidFill>
                <a:latin typeface="Verdana"/>
                <a:ea typeface="Times New Roman"/>
              </a:rPr>
              <a:t>Задачи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: - создание психолого-педагогических условий </a:t>
            </a: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для</a:t>
            </a:r>
            <a:r>
              <a:rPr lang="ru-RU" sz="1600" dirty="0" smtClean="0">
                <a:latin typeface="Times New Roman"/>
                <a:ea typeface="Times New Roman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полноценного 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развития </a:t>
            </a: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и становления 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успешной личности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- реализация прав ребенка на получение образования в соответствии со </a:t>
            </a: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своими потенциальными возможностями</a:t>
            </a:r>
            <a:b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</a:b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Через выявление проблемы развития и обучения детей с ОВЗ внутри общеобразовательной среды учреждения, анализ и изучение способов преодоления барьеров и улучшения доступности школы для отдельных учеников.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1341" y="3632885"/>
            <a:ext cx="7154563" cy="265670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50"/>
              </a:spcBef>
              <a:spcAft>
                <a:spcPts val="150"/>
              </a:spcAft>
              <a:buNone/>
            </a:pPr>
            <a:r>
              <a:rPr lang="ru-RU" sz="1600" b="1" u="sng" dirty="0">
                <a:solidFill>
                  <a:srgbClr val="333333"/>
                </a:solidFill>
                <a:latin typeface="Verdana"/>
                <a:ea typeface="Times New Roman"/>
              </a:rPr>
              <a:t>Принципы инклюзивного образования:</a:t>
            </a:r>
            <a:endParaRPr lang="ru-RU" sz="1600" b="1" dirty="0">
              <a:latin typeface="Times New Roman"/>
              <a:ea typeface="Times New Roman"/>
            </a:endParaRPr>
          </a:p>
          <a:p>
            <a:pPr marL="0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 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Индивидуальный подхода, опора на сильные стороны. 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Поддержка самостоятельной активности ребенка, педагогический такт. 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Активное включения в образовательный процесс, практика. 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Принцип междисциплинарного подхода, единая стратегия</a:t>
            </a:r>
            <a:r>
              <a:rPr lang="ru-RU" sz="1400" dirty="0" smtClean="0">
                <a:solidFill>
                  <a:srgbClr val="333333"/>
                </a:solidFill>
                <a:latin typeface="Verdana"/>
                <a:ea typeface="Times New Roman"/>
              </a:rPr>
              <a:t>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Вариативность в организации процессов обучения и воспитания. 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157163">
              <a:spcBef>
                <a:spcPts val="150"/>
              </a:spcBef>
              <a:spcAft>
                <a:spcPts val="150"/>
              </a:spcAft>
              <a:buFont typeface="Symbol"/>
              <a:buChar char="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Принцип партнерского взаимодействия с семьей.</a:t>
            </a:r>
            <a:endParaRPr lang="ru-RU" sz="1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14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0886"/>
            <a:ext cx="9144000" cy="72623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1" y="-1958"/>
            <a:ext cx="728698" cy="728698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335590" y="1799879"/>
            <a:ext cx="22966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31" y="1013254"/>
            <a:ext cx="3482801" cy="5424616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Основаниями 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для создания специальных условий для обучения детей с ОВЗ и инвалидностью служат нормативные требования (</a:t>
            </a:r>
            <a:r>
              <a:rPr lang="ru-RU" sz="1600" b="1" dirty="0">
                <a:solidFill>
                  <a:srgbClr val="333333"/>
                </a:solidFill>
                <a:latin typeface="Verdana"/>
                <a:ea typeface="Times New Roman"/>
              </a:rPr>
              <a:t>Министерства образования и науки РФ от 11 марта 2016г. № ВК-452/07 «О введении ФГОС ОВЗ»</a:t>
            </a: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) заключение ПМПК, индивидуальная программа реабилитации, абилитации для детей-инвалидов</a:t>
            </a:r>
            <a: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  <a:t>.</a:t>
            </a:r>
            <a:br>
              <a:rPr lang="ru-RU" sz="1600" dirty="0" smtClean="0">
                <a:solidFill>
                  <a:srgbClr val="333333"/>
                </a:solidFill>
                <a:latin typeface="Verdana"/>
                <a:ea typeface="Times New Roman"/>
              </a:rPr>
            </a:b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Условия для детей с ОВЗ и инвалидностью школа обеспечивает в соответствии </a:t>
            </a:r>
            <a:r>
              <a:rPr lang="ru-RU" sz="1600" b="1" dirty="0">
                <a:solidFill>
                  <a:srgbClr val="333333"/>
                </a:solidFill>
                <a:latin typeface="Verdana"/>
                <a:ea typeface="Times New Roman"/>
              </a:rPr>
              <a:t>с ч.3.ст.79 Федерального закона №273-ФЗ</a:t>
            </a:r>
            <a:r>
              <a:rPr lang="ru-RU" sz="1600" b="1" dirty="0">
                <a:latin typeface="Times New Roman"/>
                <a:ea typeface="Times New Roman"/>
              </a:rPr>
              <a:t/>
            </a:r>
            <a:br>
              <a:rPr lang="ru-RU" sz="1600" b="1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 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1600" dirty="0">
                <a:solidFill>
                  <a:srgbClr val="333333"/>
                </a:solidFill>
                <a:latin typeface="Verdana"/>
                <a:ea typeface="Times New Roman"/>
              </a:rPr>
              <a:t>Заключение включает рекомендации, определяющие образовательную программу, форму обучения и направления работы специалистов сопровождения (от 3-6мес до 1года).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pic>
        <p:nvPicPr>
          <p:cNvPr id="10" name="Объект 9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032" y="875020"/>
            <a:ext cx="5460119" cy="5365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561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0886"/>
            <a:ext cx="9144000" cy="86350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" y="-1959"/>
            <a:ext cx="761151" cy="761151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335590" y="1799879"/>
            <a:ext cx="22966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0356" y="1421027"/>
            <a:ext cx="2273644" cy="557289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4" y="852616"/>
            <a:ext cx="6472302" cy="485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87296" y="852616"/>
            <a:ext cx="265670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333333"/>
                </a:solidFill>
                <a:latin typeface="Verdana"/>
                <a:ea typeface="Times New Roman"/>
              </a:rPr>
              <a:t>Проблемы при работе с детьми </a:t>
            </a:r>
            <a:r>
              <a:rPr lang="ru-RU" sz="1600" b="1" dirty="0" smtClean="0">
                <a:solidFill>
                  <a:srgbClr val="333333"/>
                </a:solidFill>
                <a:latin typeface="Verdana"/>
                <a:ea typeface="Times New Roman"/>
              </a:rPr>
              <a:t>ОВЗ</a:t>
            </a:r>
          </a:p>
          <a:p>
            <a:pPr algn="ctr"/>
            <a:endParaRPr lang="ru-RU" sz="14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u="sng" dirty="0">
                <a:solidFill>
                  <a:srgbClr val="333333"/>
                </a:solidFill>
                <a:latin typeface="Verdana"/>
                <a:ea typeface="Times New Roman"/>
              </a:rPr>
              <a:t>Социальные: </a:t>
            </a:r>
            <a:endParaRPr lang="ru-RU" sz="1400" u="sng" dirty="0">
              <a:latin typeface="Times New Roman"/>
              <a:ea typeface="Times New Roman"/>
            </a:endParaRPr>
          </a:p>
          <a:p>
            <a:pPr marL="85725" lvl="0" indent="-857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Негативное отношение родителей к тому, что в классе с их здоровым ребенком обучается ребенок ОВЗ</a:t>
            </a:r>
            <a:endParaRPr lang="ru-RU" sz="1400" dirty="0">
              <a:latin typeface="Times New Roman"/>
              <a:ea typeface="Times New Roman"/>
            </a:endParaRPr>
          </a:p>
          <a:p>
            <a:pPr marL="85725" lvl="0" indent="-857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Отношение детей к «особому» однокласснику</a:t>
            </a:r>
            <a:endParaRPr lang="ru-RU" sz="1400" dirty="0"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 </a:t>
            </a:r>
            <a:endParaRPr lang="ru-RU" sz="1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u="sng" dirty="0">
                <a:solidFill>
                  <a:srgbClr val="333333"/>
                </a:solidFill>
                <a:latin typeface="Verdana"/>
                <a:ea typeface="Times New Roman"/>
              </a:rPr>
              <a:t>Проблемы </a:t>
            </a:r>
            <a:r>
              <a:rPr lang="ru-RU" sz="1400" u="sng" dirty="0" smtClean="0">
                <a:solidFill>
                  <a:srgbClr val="333333"/>
                </a:solidFill>
                <a:latin typeface="Verdana"/>
                <a:ea typeface="Times New Roman"/>
              </a:rPr>
              <a:t>в организации </a:t>
            </a:r>
            <a:r>
              <a:rPr lang="ru-RU" sz="1400" u="sng" dirty="0">
                <a:solidFill>
                  <a:srgbClr val="333333"/>
                </a:solidFill>
                <a:latin typeface="Verdana"/>
                <a:ea typeface="Times New Roman"/>
              </a:rPr>
              <a:t>образования:</a:t>
            </a:r>
            <a:endParaRPr lang="ru-RU" sz="1400" u="sng" dirty="0">
              <a:latin typeface="Times New Roman"/>
              <a:ea typeface="Times New Roman"/>
            </a:endParaRPr>
          </a:p>
          <a:p>
            <a:pPr marL="85725" lvl="0" indent="-857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Неготовность педагогов обучать ребенка с проблемами здоровья наравне с обычными детьми</a:t>
            </a:r>
            <a:endParaRPr lang="ru-RU" sz="1400" dirty="0">
              <a:latin typeface="Times New Roman"/>
              <a:ea typeface="Times New Roman"/>
            </a:endParaRPr>
          </a:p>
          <a:p>
            <a:pPr marL="85725" lvl="0" indent="-857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Проблема нехватки квалификации, знаний</a:t>
            </a:r>
            <a:endParaRPr lang="ru-RU" sz="1400" dirty="0">
              <a:latin typeface="Times New Roman"/>
              <a:ea typeface="Times New Roman"/>
            </a:endParaRPr>
          </a:p>
          <a:p>
            <a:pPr marL="85725" lvl="0" indent="-85725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33333"/>
                </a:solidFill>
                <a:latin typeface="Verdana"/>
                <a:ea typeface="Times New Roman"/>
              </a:rPr>
              <a:t>Проблема итоговой аттестации учащихся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59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367" y="852616"/>
            <a:ext cx="1618136" cy="120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-10886"/>
            <a:ext cx="9144000" cy="86350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" y="-1959"/>
            <a:ext cx="761151" cy="761151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335590" y="1799879"/>
            <a:ext cx="22966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0356" y="1421027"/>
            <a:ext cx="2273644" cy="557289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0454" y="1021893"/>
            <a:ext cx="54740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>
                <a:latin typeface="Verdana" panose="020B0604030504040204" pitchFamily="34" charset="0"/>
              </a:rPr>
              <a:t>Категории ОВЗ в нашем учреждении</a:t>
            </a:r>
            <a:endParaRPr lang="ru-RU" sz="1600" u="sng" dirty="0">
              <a:latin typeface="Verdana" panose="020B060403050404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268137"/>
              </p:ext>
            </p:extLst>
          </p:nvPr>
        </p:nvGraphicFramePr>
        <p:xfrm>
          <a:off x="160637" y="1445572"/>
          <a:ext cx="5128054" cy="5316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9173"/>
                <a:gridCol w="1709173"/>
                <a:gridCol w="1709708"/>
              </a:tblGrid>
              <a:tr h="2876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ОВЗ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Инвалиды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5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Дошкольные отделения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43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7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52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Школа</a:t>
                      </a:r>
                      <a:endParaRPr lang="ru-RU" sz="140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14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17</a:t>
                      </a:r>
                      <a:endParaRPr lang="ru-RU" sz="140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763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63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Реализуемые адаптированные образовательные программы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1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Дошкольные отделения</a:t>
                      </a:r>
                      <a:endParaRPr lang="ru-RU" sz="140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обучающихся с ЗПР – 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обучающихся с ТНР – 56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слабовидящих – 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для детей с УО 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для детей РАС с ЗПР 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для детей с НОДА -1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2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Verdana" panose="020B0604030504040204" pitchFamily="34" charset="0"/>
                        </a:rPr>
                        <a:t>Школа</a:t>
                      </a:r>
                      <a:endParaRPr lang="ru-RU" sz="140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обучающиеся с ЗПР 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обучающиеся с ТНР -11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Verdana" panose="020B0604030504040204" pitchFamily="34" charset="0"/>
                        </a:rPr>
                        <a:t>АООП слабовидящих -3</a:t>
                      </a:r>
                      <a:endParaRPr lang="ru-RU" sz="1400" dirty="0">
                        <a:effectLst/>
                        <a:latin typeface="Verdana" panose="020B060403050404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425049" y="1937920"/>
            <a:ext cx="356989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</a:t>
            </a:r>
            <a:r>
              <a:rPr lang="ru-RU" dirty="0" smtClean="0"/>
              <a:t>ля организации </a:t>
            </a:r>
            <a:r>
              <a:rPr lang="ru-RU" dirty="0"/>
              <a:t>работы с ОВЗ рекомендован следующий состав консилиума: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председатель </a:t>
            </a:r>
            <a:r>
              <a:rPr lang="ru-RU" dirty="0"/>
              <a:t>из состава </a:t>
            </a:r>
            <a:r>
              <a:rPr lang="ru-RU" dirty="0" smtClean="0"/>
              <a:t>администрации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секретарь </a:t>
            </a:r>
            <a:r>
              <a:rPr lang="ru-RU" dirty="0"/>
              <a:t>из числа </a:t>
            </a:r>
            <a:r>
              <a:rPr lang="ru-RU" dirty="0" smtClean="0"/>
              <a:t>специалистов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классный руководитель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педагоги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огопед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дефектолог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психолог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с</a:t>
            </a:r>
            <a:r>
              <a:rPr lang="ru-RU" dirty="0" err="1" smtClean="0"/>
              <a:t>оцпедагог</a:t>
            </a:r>
            <a:endParaRPr lang="ru-RU" dirty="0" smtClean="0"/>
          </a:p>
          <a:p>
            <a:r>
              <a:rPr lang="ru-RU" dirty="0" smtClean="0"/>
              <a:t>Взаимодействие </a:t>
            </a:r>
            <a:r>
              <a:rPr lang="ru-RU" dirty="0"/>
              <a:t>всех участников образовательного процесса (Ребенок-Родитель-Педагог-Специалист).</a:t>
            </a:r>
          </a:p>
        </p:txBody>
      </p:sp>
    </p:spTree>
    <p:extLst>
      <p:ext uri="{BB962C8B-B14F-4D97-AF65-F5344CB8AC3E}">
        <p14:creationId xmlns:p14="http://schemas.microsoft.com/office/powerpoint/2010/main" val="401261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0886"/>
            <a:ext cx="9144000" cy="86350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entSchbkCyrill BT" panose="02040603050705020303" pitchFamily="18" charset="-52"/>
              </a:rPr>
              <a:t>ГБОУ Школа 1987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" y="-1959"/>
            <a:ext cx="875527" cy="875527"/>
          </a:xfrm>
          <a:prstGeom prst="rect">
            <a:avLst/>
          </a:prstGeom>
          <a:effectLst>
            <a:outerShdw blurRad="50800" dist="50800" dir="5400000" sx="127000" sy="127000" algn="ctr" rotWithShape="0">
              <a:schemeClr val="bg1">
                <a:alpha val="0"/>
              </a:scheme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335590" y="1799879"/>
            <a:ext cx="229669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0356" y="1421027"/>
            <a:ext cx="2273644" cy="5572897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675" y="824185"/>
            <a:ext cx="6252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Verdana" panose="020B0604030504040204" pitchFamily="34" charset="0"/>
              </a:rPr>
              <a:t>Необходимые мероприятия педагогов для успешной адаптации детей с ОВЗ</a:t>
            </a:r>
            <a:endParaRPr lang="ru-RU" dirty="0">
              <a:latin typeface="Verdana" panose="020B0604030504040204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05" y="1470516"/>
            <a:ext cx="7091590" cy="522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5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</TotalTime>
  <Words>207</Words>
  <Application>Microsoft Office PowerPoint</Application>
  <PresentationFormat>Экран (4:3)</PresentationFormat>
  <Paragraphs>81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«Работа с детьми с ОВЗ: создание специальных условий». </vt:lpstr>
      <vt:lpstr>                             Комплексное сопровождение детей ОВЗ   Цель - построение оптимальных путей развития ребёнка с ОВЗ   Задачи: - создание психолого-педагогических условий для полноценного развития и становления успешной личности - реализация прав ребенка на получение образования в соответствии со своими потенциальными возможностями  Через выявление проблемы развития и обучения детей с ОВЗ внутри общеобразовательной среды учреждения, анализ и изучение способов преодоления барьеров и улучшения доступности школы для отдельных учеников. </vt:lpstr>
      <vt:lpstr>Основаниями для создания специальных условий для обучения детей с ОВЗ и инвалидностью служат нормативные требования (Министерства образования и науки РФ от 11 марта 2016г. № ВК-452/07 «О введении ФГОС ОВЗ») заключение ПМПК, индивидуальная программа реабилитации, абилитации для детей-инвалидов.  Условия для детей с ОВЗ и инвалидностью школа обеспечивает в соответствии с ч.3.ст.79 Федерального закона №273-ФЗ   Заключение включает рекомендации, определяющие образовательную программу, форму обучения и направления работы специалистов сопровождения (от 3-6мес до 1года). 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Cупонов</dc:creator>
  <cp:lastModifiedBy>User</cp:lastModifiedBy>
  <cp:revision>92</cp:revision>
  <dcterms:created xsi:type="dcterms:W3CDTF">2018-03-22T21:04:15Z</dcterms:created>
  <dcterms:modified xsi:type="dcterms:W3CDTF">2019-08-27T11:23:08Z</dcterms:modified>
</cp:coreProperties>
</file>