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279" r:id="rId24"/>
    <p:sldId id="304" r:id="rId25"/>
    <p:sldId id="30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1" autoAdjust="0"/>
  </p:normalViewPr>
  <p:slideViewPr>
    <p:cSldViewPr>
      <p:cViewPr varScale="1">
        <p:scale>
          <a:sx n="73" d="100"/>
          <a:sy n="73" d="100"/>
        </p:scale>
        <p:origin x="1181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87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987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828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58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53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267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447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190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567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627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395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A6776-FECF-440B-9D4F-247B5D003960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B0AB1-0CA4-41BD-A4BB-DE393F66D6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95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4" Type="http://schemas.microsoft.com/office/2007/relationships/hdphoto" Target="../media/hdphoto7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27629" y="1340768"/>
            <a:ext cx="76942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ГЕОДЕЗИЯ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Вел\Downloads\теодоли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96952"/>
            <a:ext cx="2017125" cy="2814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  <a:extLst/>
        </p:spPr>
      </p:pic>
      <p:pic>
        <p:nvPicPr>
          <p:cNvPr id="2" name="Picture 2" descr="C:\Users\Вел\Downloads\1243753728D0QdW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03651"/>
            <a:ext cx="1872208" cy="2814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  <a:extLst/>
        </p:spPr>
      </p:pic>
    </p:spTree>
    <p:extLst>
      <p:ext uri="{BB962C8B-B14F-4D97-AF65-F5344CB8AC3E}">
        <p14:creationId xmlns:p14="http://schemas.microsoft.com/office/powerpoint/2010/main" val="1763623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815" y="332656"/>
            <a:ext cx="8568952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i="1" dirty="0"/>
              <a:t>Геодезические координаты </a:t>
            </a:r>
            <a:r>
              <a:rPr lang="ru-RU" sz="2200" dirty="0"/>
              <a:t>с </a:t>
            </a:r>
            <a:r>
              <a:rPr lang="ru-RU" sz="2200" i="1" dirty="0"/>
              <a:t>пространственными прямоугольными координатами</a:t>
            </a:r>
            <a:r>
              <a:rPr lang="ru-RU" sz="2200" dirty="0"/>
              <a:t> связаны </a:t>
            </a:r>
            <a:r>
              <a:rPr lang="ru-RU" sz="2200" b="1" dirty="0" smtClean="0"/>
              <a:t>формулами</a:t>
            </a:r>
            <a:r>
              <a:rPr lang="ru-RU" sz="2200" dirty="0" smtClean="0"/>
              <a:t>: 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68263" y="1268760"/>
            <a:ext cx="2790056" cy="11079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i="1" dirty="0"/>
              <a:t>X = </a:t>
            </a:r>
            <a:r>
              <a:rPr lang="en-US" sz="2200" dirty="0"/>
              <a:t>(</a:t>
            </a:r>
            <a:r>
              <a:rPr lang="en-US" sz="2200" i="1" dirty="0"/>
              <a:t>N + H</a:t>
            </a:r>
            <a:r>
              <a:rPr lang="en-US" sz="2200" dirty="0"/>
              <a:t>)</a:t>
            </a:r>
            <a:r>
              <a:rPr lang="en-US" sz="2200" i="1" dirty="0"/>
              <a:t> </a:t>
            </a:r>
            <a:r>
              <a:rPr lang="en-US" sz="2200" dirty="0" err="1"/>
              <a:t>cos</a:t>
            </a:r>
            <a:r>
              <a:rPr lang="en-US" sz="2200" i="1" dirty="0" err="1"/>
              <a:t>B</a:t>
            </a:r>
            <a:r>
              <a:rPr lang="en-US" sz="2200" dirty="0"/>
              <a:t> </a:t>
            </a:r>
            <a:r>
              <a:rPr lang="en-US" sz="2200" dirty="0" err="1"/>
              <a:t>cos</a:t>
            </a:r>
            <a:r>
              <a:rPr lang="en-US" sz="2200" i="1" dirty="0" err="1"/>
              <a:t>L</a:t>
            </a:r>
            <a:r>
              <a:rPr lang="en-US" sz="2200" dirty="0"/>
              <a:t>,</a:t>
            </a:r>
            <a:endParaRPr lang="ru-RU" sz="2200" dirty="0"/>
          </a:p>
          <a:p>
            <a:r>
              <a:rPr lang="en-US" sz="2200" i="1" dirty="0"/>
              <a:t>Y = </a:t>
            </a:r>
            <a:r>
              <a:rPr lang="en-US" sz="2200" dirty="0"/>
              <a:t>(</a:t>
            </a:r>
            <a:r>
              <a:rPr lang="en-US" sz="2200" i="1" dirty="0"/>
              <a:t>N+H</a:t>
            </a:r>
            <a:r>
              <a:rPr lang="en-US" sz="2200" dirty="0"/>
              <a:t>)</a:t>
            </a:r>
            <a:r>
              <a:rPr lang="en-US" sz="2200" i="1" dirty="0"/>
              <a:t> </a:t>
            </a:r>
            <a:r>
              <a:rPr lang="en-US" sz="2200" dirty="0" err="1"/>
              <a:t>cos</a:t>
            </a:r>
            <a:r>
              <a:rPr lang="en-US" sz="2200" i="1" dirty="0" err="1"/>
              <a:t>B</a:t>
            </a:r>
            <a:r>
              <a:rPr lang="en-US" sz="2200" dirty="0"/>
              <a:t> </a:t>
            </a:r>
            <a:r>
              <a:rPr lang="en-US" sz="2200" dirty="0" err="1"/>
              <a:t>sin</a:t>
            </a:r>
            <a:r>
              <a:rPr lang="en-US" sz="2200" i="1" dirty="0" err="1"/>
              <a:t>L</a:t>
            </a:r>
            <a:r>
              <a:rPr lang="en-US" sz="2200" dirty="0"/>
              <a:t>,</a:t>
            </a:r>
            <a:endParaRPr lang="ru-RU" sz="2200" dirty="0"/>
          </a:p>
          <a:p>
            <a:r>
              <a:rPr lang="en-US" sz="2200" i="1" dirty="0"/>
              <a:t>Z</a:t>
            </a:r>
            <a:r>
              <a:rPr lang="ru-RU" sz="2200" i="1" dirty="0"/>
              <a:t> = </a:t>
            </a:r>
            <a:r>
              <a:rPr lang="ru-RU" sz="2200" dirty="0"/>
              <a:t>[(1</a:t>
            </a:r>
            <a:r>
              <a:rPr lang="ru-RU" sz="2200" i="1" dirty="0"/>
              <a:t> </a:t>
            </a:r>
            <a:r>
              <a:rPr lang="ru-RU" sz="2200" i="1" dirty="0">
                <a:sym typeface="Symbol"/>
              </a:rPr>
              <a:t></a:t>
            </a:r>
            <a:r>
              <a:rPr lang="ru-RU" sz="2200" i="1" dirty="0"/>
              <a:t> </a:t>
            </a:r>
            <a:r>
              <a:rPr lang="en-US" sz="2200" i="1" dirty="0"/>
              <a:t>e</a:t>
            </a:r>
            <a:r>
              <a:rPr lang="ru-RU" sz="2200" i="1" baseline="30000" dirty="0"/>
              <a:t>2</a:t>
            </a:r>
            <a:r>
              <a:rPr lang="ru-RU" sz="2200" dirty="0"/>
              <a:t>)</a:t>
            </a:r>
            <a:r>
              <a:rPr lang="ru-RU" sz="2200" i="1" dirty="0"/>
              <a:t> </a:t>
            </a:r>
            <a:r>
              <a:rPr lang="en-US" sz="2200" i="1" dirty="0"/>
              <a:t>N</a:t>
            </a:r>
            <a:r>
              <a:rPr lang="ru-RU" sz="2200" i="1" dirty="0"/>
              <a:t>+</a:t>
            </a:r>
            <a:r>
              <a:rPr lang="en-US" sz="2200" i="1" dirty="0"/>
              <a:t>H</a:t>
            </a:r>
            <a:r>
              <a:rPr lang="ru-RU" sz="2200" dirty="0"/>
              <a:t>] </a:t>
            </a:r>
            <a:r>
              <a:rPr lang="en-US" sz="2200" dirty="0" err="1"/>
              <a:t>sin</a:t>
            </a:r>
            <a:r>
              <a:rPr lang="en-US" sz="2200" i="1" dirty="0" err="1"/>
              <a:t>B</a:t>
            </a:r>
            <a:r>
              <a:rPr lang="ru-RU" sz="2200" dirty="0"/>
              <a:t>,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8815" y="2564904"/>
            <a:ext cx="8568951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где </a:t>
            </a:r>
            <a:r>
              <a:rPr lang="en-US" sz="2200" b="1" i="1" dirty="0"/>
              <a:t>e</a:t>
            </a:r>
            <a:r>
              <a:rPr lang="en-US" sz="2200" dirty="0"/>
              <a:t>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первый эксцентриситет меридианного эллипса и </a:t>
            </a:r>
            <a:r>
              <a:rPr lang="en-US" sz="2200" b="1" i="1" dirty="0"/>
              <a:t>N</a:t>
            </a:r>
            <a:r>
              <a:rPr lang="en-US" sz="2200" i="1" dirty="0"/>
              <a:t> </a:t>
            </a:r>
            <a:r>
              <a:rPr lang="ru-RU" sz="2200" dirty="0">
                <a:sym typeface="Symbol"/>
              </a:rPr>
              <a:t></a:t>
            </a:r>
            <a:r>
              <a:rPr lang="ru-RU" sz="2200" i="1" dirty="0"/>
              <a:t> </a:t>
            </a:r>
            <a:r>
              <a:rPr lang="ru-RU" sz="2200" dirty="0"/>
              <a:t>радиус кривизны первого вертикала.</a:t>
            </a:r>
            <a:r>
              <a:rPr lang="ru-RU" sz="2200" i="1" dirty="0"/>
              <a:t> </a:t>
            </a:r>
            <a:r>
              <a:rPr lang="ru-RU" sz="2200" dirty="0"/>
              <a:t>При этом </a:t>
            </a:r>
            <a:r>
              <a:rPr lang="en-US" sz="2200" b="1" i="1" dirty="0"/>
              <a:t>N</a:t>
            </a:r>
            <a:r>
              <a:rPr lang="ru-RU" sz="2200" b="1" i="1" dirty="0"/>
              <a:t>=</a:t>
            </a:r>
            <a:r>
              <a:rPr lang="en-US" sz="2200" b="1" i="1" dirty="0"/>
              <a:t>a</a:t>
            </a:r>
            <a:r>
              <a:rPr lang="ru-RU" sz="2200" b="1" i="1" dirty="0"/>
              <a:t>/(1 </a:t>
            </a:r>
            <a:r>
              <a:rPr lang="ru-RU" sz="2200" b="1" i="1" dirty="0">
                <a:sym typeface="Symbol"/>
              </a:rPr>
              <a:t></a:t>
            </a:r>
            <a:r>
              <a:rPr lang="ru-RU" sz="2200" b="1" i="1" dirty="0"/>
              <a:t> </a:t>
            </a:r>
            <a:r>
              <a:rPr lang="en-US" sz="2200" b="1" i="1" dirty="0"/>
              <a:t>e</a:t>
            </a:r>
            <a:r>
              <a:rPr lang="ru-RU" sz="2200" b="1" i="1" baseline="30000" dirty="0"/>
              <a:t>2</a:t>
            </a:r>
            <a:r>
              <a:rPr lang="ru-RU" sz="2200" b="1" i="1" dirty="0"/>
              <a:t> </a:t>
            </a:r>
            <a:r>
              <a:rPr lang="en-US" sz="2200" b="1" i="1" dirty="0"/>
              <a:t>sin</a:t>
            </a:r>
            <a:r>
              <a:rPr lang="ru-RU" sz="2200" b="1" i="1" baseline="30000" dirty="0"/>
              <a:t>2</a:t>
            </a:r>
            <a:r>
              <a:rPr lang="en-US" sz="2200" b="1" i="1" dirty="0"/>
              <a:t>B</a:t>
            </a:r>
            <a:r>
              <a:rPr lang="ru-RU" sz="2200" b="1" i="1" dirty="0"/>
              <a:t>)</a:t>
            </a:r>
            <a:r>
              <a:rPr lang="ru-RU" sz="2200" b="1" i="1" baseline="30000" dirty="0"/>
              <a:t>1/2</a:t>
            </a:r>
            <a:r>
              <a:rPr lang="ru-RU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598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260648"/>
            <a:ext cx="5471562" cy="430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200" b="1" dirty="0" smtClean="0"/>
              <a:t>ПЛОСКИЕ ПРЯМОУГОЛЬНЫЕ КООРДИНАТЫ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91535"/>
            <a:ext cx="8712968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В России принята система прямоугольных координат, основой которой является равноугольная поперечно–цилиндрическая </a:t>
            </a:r>
            <a:r>
              <a:rPr lang="ru-RU" sz="2200" b="1" i="1" dirty="0"/>
              <a:t>проекция Гаусса</a:t>
            </a:r>
            <a:r>
              <a:rPr lang="ru-RU" sz="2200" dirty="0"/>
              <a:t>.</a:t>
            </a:r>
          </a:p>
        </p:txBody>
      </p:sp>
      <p:pic>
        <p:nvPicPr>
          <p:cNvPr id="6146" name="Picture 2" descr="023ga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58" y="1628800"/>
            <a:ext cx="4444340" cy="4444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8390" y="6075091"/>
            <a:ext cx="8528402" cy="430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Деление поверхности Земли на координатные зоны: </a:t>
            </a:r>
            <a:r>
              <a:rPr lang="en-US" sz="2200" b="1" i="1" dirty="0"/>
              <a:t>G</a:t>
            </a:r>
            <a:r>
              <a:rPr lang="ru-RU" sz="2200" dirty="0"/>
              <a:t> – Гринвич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2047236"/>
            <a:ext cx="2736304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/>
              <a:t>Долгота осевого </a:t>
            </a:r>
            <a:endParaRPr lang="ru-RU" sz="2200" dirty="0" smtClean="0"/>
          </a:p>
          <a:p>
            <a:pPr algn="ctr"/>
            <a:r>
              <a:rPr lang="ru-RU" sz="2200" dirty="0" smtClean="0"/>
              <a:t>меридиана</a:t>
            </a:r>
            <a:r>
              <a:rPr lang="ru-RU" sz="2200" dirty="0"/>
              <a:t> зоны </a:t>
            </a:r>
            <a:endParaRPr lang="ru-RU" sz="2200" dirty="0" smtClean="0"/>
          </a:p>
          <a:p>
            <a:pPr algn="ctr"/>
            <a:r>
              <a:rPr lang="ru-RU" sz="2200" dirty="0" smtClean="0"/>
              <a:t>с </a:t>
            </a:r>
            <a:r>
              <a:rPr lang="ru-RU" sz="2200" dirty="0"/>
              <a:t>номером </a:t>
            </a:r>
            <a:r>
              <a:rPr lang="ru-RU" sz="2200" i="1" dirty="0"/>
              <a:t>N</a:t>
            </a:r>
            <a:r>
              <a:rPr lang="ru-RU" sz="2200" dirty="0"/>
              <a:t> равна: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09545" y="3438952"/>
            <a:ext cx="1877437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200" b="1" i="1" dirty="0">
                <a:sym typeface="Symbol"/>
              </a:rPr>
              <a:t></a:t>
            </a:r>
            <a:r>
              <a:rPr lang="ru-RU" sz="2200" b="1" i="1" baseline="-25000" dirty="0"/>
              <a:t>0</a:t>
            </a:r>
            <a:r>
              <a:rPr lang="ru-RU" sz="2200" b="1" i="1" dirty="0"/>
              <a:t>  = 6</a:t>
            </a:r>
            <a:r>
              <a:rPr lang="ru-RU" sz="2200" b="1" i="1" dirty="0">
                <a:sym typeface="Symbol"/>
              </a:rPr>
              <a:t></a:t>
            </a:r>
            <a:r>
              <a:rPr lang="ru-RU" sz="2200" b="1" i="1" dirty="0"/>
              <a:t> N </a:t>
            </a:r>
            <a:r>
              <a:rPr lang="ru-RU" sz="2200" b="1" i="1" dirty="0">
                <a:sym typeface="Symbol"/>
              </a:rPr>
              <a:t></a:t>
            </a:r>
            <a:r>
              <a:rPr lang="ru-RU" sz="2200" b="1" i="1" dirty="0"/>
              <a:t> 3</a:t>
            </a:r>
            <a:r>
              <a:rPr lang="ru-RU" sz="2200" b="1" i="1" dirty="0">
                <a:sym typeface="Symbol"/>
              </a:rPr>
              <a:t></a:t>
            </a:r>
            <a:endParaRPr lang="ru-RU" sz="22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57626" y="4452349"/>
            <a:ext cx="4181273" cy="4308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200" dirty="0"/>
              <a:t>Размер зоны по долготе равен 6</a:t>
            </a:r>
            <a:r>
              <a:rPr lang="ru-RU" sz="2200" dirty="0">
                <a:sym typeface="Symbol"/>
              </a:rPr>
              <a:t>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224691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024zo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579100" cy="4797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96136" y="489320"/>
            <a:ext cx="2376264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/>
              <a:t>Ось </a:t>
            </a:r>
            <a:r>
              <a:rPr lang="ru-RU" sz="2200" dirty="0"/>
              <a:t>абсцисс </a:t>
            </a:r>
            <a:r>
              <a:rPr lang="ru-RU" sz="2200" b="1" i="1" dirty="0" smtClean="0"/>
              <a:t>Х</a:t>
            </a:r>
            <a:r>
              <a:rPr lang="ru-RU" sz="2200" i="1" dirty="0" smtClean="0"/>
              <a:t>- о</a:t>
            </a:r>
            <a:r>
              <a:rPr lang="ru-RU" sz="2200" dirty="0" smtClean="0"/>
              <a:t>севой меридиан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59628" y="1442997"/>
            <a:ext cx="2049279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200" dirty="0" smtClean="0"/>
              <a:t>Ось </a:t>
            </a:r>
            <a:r>
              <a:rPr lang="ru-RU" sz="2200" dirty="0"/>
              <a:t>ординат </a:t>
            </a:r>
            <a:r>
              <a:rPr lang="ru-RU" sz="2200" b="1" i="1" dirty="0" smtClean="0"/>
              <a:t>У</a:t>
            </a:r>
            <a:r>
              <a:rPr lang="ru-RU" sz="2200" i="1" dirty="0" smtClean="0"/>
              <a:t>- </a:t>
            </a:r>
            <a:endParaRPr lang="ru-RU" sz="2200" dirty="0"/>
          </a:p>
          <a:p>
            <a:r>
              <a:rPr lang="ru-RU" sz="2200" dirty="0" smtClean="0"/>
              <a:t>экватор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301208"/>
            <a:ext cx="4579100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Изображение координатной зоны на плоскости: </a:t>
            </a:r>
            <a:r>
              <a:rPr lang="ru-RU" sz="2200" b="1" i="1" dirty="0"/>
              <a:t>О</a:t>
            </a:r>
            <a:r>
              <a:rPr lang="ru-RU" sz="2200" dirty="0"/>
              <a:t> – начало координат (</a:t>
            </a:r>
            <a:r>
              <a:rPr lang="ru-RU" sz="2200" b="1" dirty="0"/>
              <a:t>х</a:t>
            </a:r>
            <a:r>
              <a:rPr lang="ru-RU" sz="2200" b="1" baseline="-25000" dirty="0"/>
              <a:t>0</a:t>
            </a:r>
            <a:r>
              <a:rPr lang="ru-RU" sz="2200" b="1" dirty="0"/>
              <a:t>=0;  у</a:t>
            </a:r>
            <a:r>
              <a:rPr lang="ru-RU" sz="2200" b="1" baseline="-25000" dirty="0"/>
              <a:t>0</a:t>
            </a:r>
            <a:r>
              <a:rPr lang="ru-RU" sz="2200" b="1" dirty="0"/>
              <a:t>=500 км</a:t>
            </a:r>
            <a:r>
              <a:rPr lang="ru-RU" sz="2200" dirty="0"/>
              <a:t>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488252"/>
            <a:ext cx="3384376" cy="11079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/>
              <a:t>К</a:t>
            </a:r>
            <a:r>
              <a:rPr lang="ru-RU" sz="2200" dirty="0" smtClean="0"/>
              <a:t>оординаты </a:t>
            </a:r>
            <a:r>
              <a:rPr lang="ru-RU" sz="2200" dirty="0"/>
              <a:t>пересечения принимают </a:t>
            </a:r>
            <a:r>
              <a:rPr lang="ru-RU" sz="2200" dirty="0" smtClean="0"/>
              <a:t>равными:</a:t>
            </a:r>
          </a:p>
          <a:p>
            <a:pPr algn="ctr"/>
            <a:r>
              <a:rPr lang="ru-RU" sz="2200" dirty="0" smtClean="0"/>
              <a:t> </a:t>
            </a:r>
            <a:r>
              <a:rPr lang="ru-RU" sz="2200" b="1" i="1" dirty="0"/>
              <a:t>x</a:t>
            </a:r>
            <a:r>
              <a:rPr lang="ru-RU" sz="2200" b="1" baseline="-25000" dirty="0"/>
              <a:t>0</a:t>
            </a:r>
            <a:r>
              <a:rPr lang="ru-RU" sz="2200" b="1" dirty="0"/>
              <a:t> = 0, </a:t>
            </a:r>
            <a:r>
              <a:rPr lang="ru-RU" sz="2200" b="1" i="1" dirty="0"/>
              <a:t>y</a:t>
            </a:r>
            <a:r>
              <a:rPr lang="ru-RU" sz="2200" b="1" baseline="-25000" dirty="0"/>
              <a:t>0</a:t>
            </a:r>
            <a:r>
              <a:rPr lang="ru-RU" sz="2200" b="1" dirty="0"/>
              <a:t> = 500 км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28084" y="3861048"/>
            <a:ext cx="3420380" cy="1785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России </a:t>
            </a:r>
            <a:r>
              <a:rPr lang="ru-RU" sz="2200" dirty="0" smtClean="0"/>
              <a:t>единая </a:t>
            </a:r>
            <a:r>
              <a:rPr lang="ru-RU" sz="2200" dirty="0"/>
              <a:t>система координат </a:t>
            </a:r>
            <a:r>
              <a:rPr lang="ru-RU" sz="2200" b="1" dirty="0" smtClean="0"/>
              <a:t>СК-95.</a:t>
            </a:r>
          </a:p>
          <a:p>
            <a:r>
              <a:rPr lang="ru-RU" sz="2200" dirty="0"/>
              <a:t>Н</a:t>
            </a:r>
            <a:r>
              <a:rPr lang="ru-RU" sz="2200" dirty="0" smtClean="0"/>
              <a:t>а </a:t>
            </a:r>
            <a:r>
              <a:rPr lang="ru-RU" sz="2200" dirty="0"/>
              <a:t>местности </a:t>
            </a:r>
            <a:r>
              <a:rPr lang="ru-RU" sz="2200" dirty="0" smtClean="0"/>
              <a:t>закреплена пунктами </a:t>
            </a:r>
            <a:r>
              <a:rPr lang="ru-RU" sz="2200" dirty="0"/>
              <a:t>государственной геодезической </a:t>
            </a:r>
            <a:r>
              <a:rPr lang="ru-RU" sz="2200" dirty="0" smtClean="0"/>
              <a:t>сети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82350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992888" cy="430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МЕСТНЫЕ (условные) СИСТЕМЫ ПРЯМОУГОЛЬНЫХ КООРДИНАТ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836712"/>
            <a:ext cx="8784976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и</a:t>
            </a:r>
            <a:r>
              <a:rPr lang="ru-RU" sz="2200" dirty="0" smtClean="0"/>
              <a:t>спользуют при </a:t>
            </a:r>
            <a:r>
              <a:rPr lang="ru-RU" sz="2200" dirty="0"/>
              <a:t>строительстве </a:t>
            </a:r>
            <a:r>
              <a:rPr lang="ru-RU" sz="2200" dirty="0" smtClean="0"/>
              <a:t> </a:t>
            </a:r>
            <a:r>
              <a:rPr lang="ru-RU" sz="2200" dirty="0"/>
              <a:t>различных </a:t>
            </a:r>
            <a:r>
              <a:rPr lang="ru-RU" sz="2200" dirty="0" smtClean="0"/>
              <a:t>объектов, направления </a:t>
            </a:r>
            <a:r>
              <a:rPr lang="ru-RU" sz="2200" dirty="0"/>
              <a:t>осей и начало координат назначают, исходя из удобства их использования в ходе строительства и последующей </a:t>
            </a:r>
            <a:r>
              <a:rPr lang="ru-RU" sz="2200" dirty="0" smtClean="0"/>
              <a:t>эксплуатации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132856"/>
            <a:ext cx="799288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СИСТЕМЫ ВЫСОТ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828836"/>
            <a:ext cx="8784976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i="1" dirty="0" smtClean="0"/>
              <a:t>Высота точки</a:t>
            </a:r>
            <a:r>
              <a:rPr lang="ru-RU" sz="2200" dirty="0" smtClean="0"/>
              <a:t>- расстояние </a:t>
            </a:r>
            <a:r>
              <a:rPr lang="ru-RU" sz="2200" dirty="0"/>
              <a:t>по отвесной линии от точки до </a:t>
            </a:r>
            <a:r>
              <a:rPr lang="ru-RU" sz="2200" dirty="0" err="1"/>
              <a:t>уровенной</a:t>
            </a:r>
            <a:r>
              <a:rPr lang="ru-RU" sz="2200" dirty="0"/>
              <a:t> поверхности, принятой за начало счета высот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3890665"/>
            <a:ext cx="8784976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i="1" dirty="0" smtClean="0"/>
              <a:t>Абсолютные высоты</a:t>
            </a:r>
            <a:r>
              <a:rPr lang="ru-RU" sz="2200" i="1" dirty="0" smtClean="0"/>
              <a:t>- </a:t>
            </a:r>
            <a:r>
              <a:rPr lang="ru-RU" sz="2200" dirty="0" smtClean="0"/>
              <a:t>высоты </a:t>
            </a:r>
            <a:r>
              <a:rPr lang="ru-RU" sz="2200" dirty="0"/>
              <a:t>отсчитывают от основной </a:t>
            </a:r>
            <a:r>
              <a:rPr lang="ru-RU" sz="2200" dirty="0" err="1"/>
              <a:t>уровенной</a:t>
            </a:r>
            <a:r>
              <a:rPr lang="ru-RU" sz="2200" dirty="0"/>
              <a:t> поверхности, то есть от поверхности </a:t>
            </a:r>
            <a:r>
              <a:rPr lang="ru-RU" sz="2200" dirty="0" smtClean="0"/>
              <a:t>геоида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2914" y="4812506"/>
            <a:ext cx="8784976" cy="4308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i="1" dirty="0" smtClean="0"/>
              <a:t>Условные высоты</a:t>
            </a:r>
            <a:r>
              <a:rPr lang="ru-RU" sz="2200" i="1" dirty="0" smtClean="0"/>
              <a:t>- </a:t>
            </a:r>
            <a:r>
              <a:rPr lang="ru-RU" sz="2200" dirty="0" smtClean="0"/>
              <a:t>начало счета от другой </a:t>
            </a:r>
            <a:r>
              <a:rPr lang="ru-RU" sz="2200" dirty="0" err="1" smtClean="0"/>
              <a:t>уровенной</a:t>
            </a:r>
            <a:r>
              <a:rPr lang="ru-RU" sz="2200" dirty="0" smtClean="0"/>
              <a:t> поверхности</a:t>
            </a:r>
            <a:endParaRPr lang="ru-RU" sz="2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5516" y="5445224"/>
            <a:ext cx="8784976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В </a:t>
            </a:r>
            <a:r>
              <a:rPr lang="ru-RU" sz="2200" dirty="0" smtClean="0"/>
              <a:t>России- </a:t>
            </a:r>
            <a:r>
              <a:rPr lang="ru-RU" sz="2200" b="1" i="1" dirty="0" smtClean="0"/>
              <a:t>Балтийская </a:t>
            </a:r>
            <a:r>
              <a:rPr lang="ru-RU" sz="2200" b="1" i="1" dirty="0"/>
              <a:t>система высот</a:t>
            </a:r>
            <a:r>
              <a:rPr lang="ru-RU" sz="2200" i="1" dirty="0"/>
              <a:t>.</a:t>
            </a:r>
            <a:r>
              <a:rPr lang="ru-RU" sz="2200" dirty="0"/>
              <a:t> </a:t>
            </a:r>
            <a:r>
              <a:rPr lang="ru-RU" sz="2200" dirty="0" err="1" smtClean="0"/>
              <a:t>Уровенная</a:t>
            </a:r>
            <a:r>
              <a:rPr lang="ru-RU" sz="2200" dirty="0" smtClean="0"/>
              <a:t> поверхность  проходит через </a:t>
            </a:r>
            <a:r>
              <a:rPr lang="ru-RU" sz="2200" i="1" dirty="0"/>
              <a:t>нуль Кронштадтского футштока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263656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025altitud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5327498" cy="3140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640960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Абсолютные и условные высоты: </a:t>
            </a:r>
            <a:r>
              <a:rPr lang="en-US" sz="2200" b="1" i="1" dirty="0"/>
              <a:t>a</a:t>
            </a:r>
            <a:r>
              <a:rPr lang="ru-RU" sz="2200" b="1" i="1" dirty="0">
                <a:sym typeface="Symbol"/>
              </a:rPr>
              <a:t></a:t>
            </a:r>
            <a:r>
              <a:rPr lang="en-US" sz="2200" b="1" i="1" dirty="0"/>
              <a:t>b</a:t>
            </a:r>
            <a:r>
              <a:rPr lang="ru-RU" sz="2200" b="1" i="1" dirty="0">
                <a:sym typeface="Symbol"/>
              </a:rPr>
              <a:t></a:t>
            </a:r>
            <a:r>
              <a:rPr lang="ru-RU" sz="2200" dirty="0"/>
              <a:t> – </a:t>
            </a:r>
            <a:r>
              <a:rPr lang="ru-RU" sz="2200" dirty="0" err="1"/>
              <a:t>уровенная</a:t>
            </a:r>
            <a:r>
              <a:rPr lang="ru-RU" sz="2200" dirty="0"/>
              <a:t> поверхность</a:t>
            </a:r>
            <a:r>
              <a:rPr lang="ru-RU" sz="2200" b="1" i="1" dirty="0"/>
              <a:t>; </a:t>
            </a:r>
            <a:r>
              <a:rPr lang="en-US" sz="2200" b="1" i="1" dirty="0"/>
              <a:t>ab</a:t>
            </a:r>
            <a:r>
              <a:rPr lang="ru-RU" sz="2200" dirty="0"/>
              <a:t> –поверхность геоида; </a:t>
            </a:r>
            <a:r>
              <a:rPr lang="en-US" sz="2200" b="1" dirty="0"/>
              <a:t>Ab</a:t>
            </a:r>
            <a:r>
              <a:rPr lang="ru-RU" sz="2200" b="1" dirty="0">
                <a:sym typeface="Symbol"/>
              </a:rPr>
              <a:t></a:t>
            </a:r>
            <a:r>
              <a:rPr lang="ru-RU" sz="2200" dirty="0"/>
              <a:t> – </a:t>
            </a:r>
            <a:r>
              <a:rPr lang="ru-RU" sz="2200" dirty="0" err="1"/>
              <a:t>уровенная</a:t>
            </a:r>
            <a:r>
              <a:rPr lang="ru-RU" sz="2200" dirty="0"/>
              <a:t> поверхность точки </a:t>
            </a:r>
            <a:r>
              <a:rPr lang="en-US" sz="2200" b="1" i="1" dirty="0"/>
              <a:t>A</a:t>
            </a:r>
            <a:endParaRPr lang="ru-RU" sz="2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58903" y="1268760"/>
            <a:ext cx="3384376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i="1" dirty="0" smtClean="0"/>
              <a:t>Превышение (</a:t>
            </a:r>
            <a:r>
              <a:rPr lang="en-US" sz="2200" b="1" i="1" dirty="0" err="1"/>
              <a:t>h</a:t>
            </a:r>
            <a:r>
              <a:rPr lang="en-US" sz="2200" b="1" i="1" baseline="-25000" dirty="0" err="1"/>
              <a:t>AB</a:t>
            </a:r>
            <a:r>
              <a:rPr lang="ru-RU" sz="2200" b="1" i="1" dirty="0" smtClean="0"/>
              <a:t>)</a:t>
            </a:r>
            <a:r>
              <a:rPr lang="ru-RU" sz="2200" i="1" dirty="0" smtClean="0"/>
              <a:t>-</a:t>
            </a:r>
            <a:r>
              <a:rPr lang="ru-RU" sz="2200" dirty="0" smtClean="0"/>
              <a:t> разность </a:t>
            </a:r>
            <a:r>
              <a:rPr lang="ru-RU" sz="2200" dirty="0"/>
              <a:t>высот двух </a:t>
            </a:r>
            <a:r>
              <a:rPr lang="ru-RU" sz="2200" dirty="0" smtClean="0"/>
              <a:t>точек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10155" y="2264341"/>
            <a:ext cx="1681871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200" b="1" i="1" dirty="0" err="1"/>
              <a:t>h</a:t>
            </a:r>
            <a:r>
              <a:rPr lang="en-US" sz="2200" b="1" i="1" baseline="-25000" dirty="0" err="1"/>
              <a:t>AB</a:t>
            </a:r>
            <a:r>
              <a:rPr lang="ru-RU" sz="2200" b="1" i="1" dirty="0"/>
              <a:t> = </a:t>
            </a:r>
            <a:r>
              <a:rPr lang="en-US" sz="2200" b="1" i="1" dirty="0"/>
              <a:t>H</a:t>
            </a:r>
            <a:r>
              <a:rPr lang="ru-RU" sz="2200" b="1" i="1" baseline="-25000" dirty="0"/>
              <a:t>В</a:t>
            </a:r>
            <a:r>
              <a:rPr lang="ru-RU" sz="2200" b="1" i="1" dirty="0"/>
              <a:t> </a:t>
            </a:r>
            <a:r>
              <a:rPr lang="en-US" sz="2200" b="1" i="1" dirty="0">
                <a:sym typeface="Symbol"/>
              </a:rPr>
              <a:t></a:t>
            </a:r>
            <a:r>
              <a:rPr lang="en-US" sz="2200" b="1" i="1" dirty="0"/>
              <a:t> H</a:t>
            </a:r>
            <a:r>
              <a:rPr lang="en-US" sz="2200" b="1" i="1" baseline="-25000" dirty="0"/>
              <a:t>A</a:t>
            </a:r>
            <a:endParaRPr lang="ru-RU" sz="2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86729" y="2889955"/>
            <a:ext cx="2128724" cy="4308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200" dirty="0" smtClean="0"/>
              <a:t>Высота </a:t>
            </a:r>
            <a:r>
              <a:rPr lang="ru-RU" sz="2200" dirty="0"/>
              <a:t>точки </a:t>
            </a:r>
            <a:r>
              <a:rPr lang="ru-RU" sz="2200" b="1" i="1" dirty="0" smtClean="0"/>
              <a:t>В</a:t>
            </a:r>
            <a:r>
              <a:rPr lang="ru-RU" sz="2200" i="1" dirty="0" smtClean="0"/>
              <a:t>:</a:t>
            </a:r>
            <a:r>
              <a:rPr lang="ru-RU" sz="2200" dirty="0" smtClean="0"/>
              <a:t> 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3501007"/>
            <a:ext cx="1667444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200" b="1" i="1" dirty="0"/>
              <a:t>H</a:t>
            </a:r>
            <a:r>
              <a:rPr lang="ru-RU" sz="2200" b="1" i="1" baseline="-25000" dirty="0"/>
              <a:t>В</a:t>
            </a:r>
            <a:r>
              <a:rPr lang="ru-RU" sz="2200" b="1" i="1" dirty="0"/>
              <a:t> = </a:t>
            </a:r>
            <a:r>
              <a:rPr lang="en-US" sz="2200" b="1" i="1" dirty="0"/>
              <a:t>H</a:t>
            </a:r>
            <a:r>
              <a:rPr lang="en-US" sz="2200" b="1" i="1" baseline="-25000" dirty="0"/>
              <a:t>A</a:t>
            </a:r>
            <a:r>
              <a:rPr lang="ru-RU" sz="2200" b="1" i="1" dirty="0"/>
              <a:t> + </a:t>
            </a:r>
            <a:r>
              <a:rPr lang="en-US" sz="2200" b="1" i="1" dirty="0" err="1"/>
              <a:t>h</a:t>
            </a:r>
            <a:r>
              <a:rPr lang="en-US" sz="2200" b="1" i="1" baseline="-25000" dirty="0" err="1"/>
              <a:t>AB</a:t>
            </a:r>
            <a:endParaRPr lang="ru-RU" sz="2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0034" y="4448823"/>
            <a:ext cx="8163932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i="1" dirty="0" smtClean="0"/>
              <a:t>Нивелирование</a:t>
            </a:r>
            <a:r>
              <a:rPr lang="ru-RU" sz="2200" dirty="0" smtClean="0"/>
              <a:t>- измерение </a:t>
            </a:r>
            <a:r>
              <a:rPr lang="ru-RU" sz="2200" dirty="0"/>
              <a:t>превышений и последующее вычисление высот </a:t>
            </a:r>
            <a:r>
              <a:rPr lang="ru-RU" sz="2200" dirty="0" smtClean="0"/>
              <a:t>точек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14244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759440"/>
            <a:ext cx="698477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Ориентирование линий. </a:t>
            </a:r>
          </a:p>
          <a:p>
            <a:pPr algn="ctr"/>
            <a:r>
              <a:rPr lang="ru-RU" sz="4400" dirty="0" smtClean="0"/>
              <a:t>Прямая и обратная </a:t>
            </a:r>
          </a:p>
          <a:p>
            <a:pPr algn="ctr"/>
            <a:r>
              <a:rPr lang="ru-RU" sz="4400" dirty="0" smtClean="0"/>
              <a:t>геодезические задачи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16795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9612" y="2420888"/>
            <a:ext cx="6984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Углы ориентирования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737804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0" y="260648"/>
            <a:ext cx="8784976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Угол, измеряемый по ходу часовой стрелки от северного направления меридиана до заданного направления, называется </a:t>
            </a:r>
            <a:r>
              <a:rPr lang="ru-RU" sz="2200" b="1" i="1" dirty="0"/>
              <a:t>азимутом</a:t>
            </a:r>
            <a:endParaRPr lang="ru-RU" sz="2200" b="1" dirty="0"/>
          </a:p>
        </p:txBody>
      </p:sp>
      <p:pic>
        <p:nvPicPr>
          <p:cNvPr id="9218" name="Picture 2" descr="031az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790" y="2060848"/>
            <a:ext cx="7128791" cy="298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4831" y="5301208"/>
            <a:ext cx="8334331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Углы ориентирования: </a:t>
            </a:r>
            <a:r>
              <a:rPr lang="ru-RU" sz="2200" b="1" i="1" dirty="0"/>
              <a:t>а</a:t>
            </a:r>
            <a:r>
              <a:rPr lang="ru-RU" sz="2200" dirty="0"/>
              <a:t>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азимуты географические; </a:t>
            </a:r>
            <a:r>
              <a:rPr lang="ru-RU" sz="2200" b="1" i="1" dirty="0"/>
              <a:t>б</a:t>
            </a:r>
            <a:r>
              <a:rPr lang="ru-RU" sz="2200" dirty="0"/>
              <a:t>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магнитный </a:t>
            </a:r>
            <a:r>
              <a:rPr lang="ru-RU" sz="2200" dirty="0" smtClean="0"/>
              <a:t>азимут. </a:t>
            </a:r>
            <a:r>
              <a:rPr lang="ru-RU" sz="2200" b="1" i="1" dirty="0" smtClean="0"/>
              <a:t>С</a:t>
            </a:r>
            <a:r>
              <a:rPr lang="ru-RU" sz="2200" dirty="0" smtClean="0"/>
              <a:t> </a:t>
            </a:r>
            <a:r>
              <a:rPr lang="ru-RU" sz="2200" dirty="0"/>
              <a:t>– северное направление меридиана, угол </a:t>
            </a:r>
            <a:r>
              <a:rPr lang="ru-RU" sz="2200" b="1" i="1" dirty="0"/>
              <a:t>А</a:t>
            </a:r>
            <a:r>
              <a:rPr lang="ru-RU" sz="2200" b="1" i="1" baseline="-25000" dirty="0"/>
              <a:t>1</a:t>
            </a:r>
            <a:r>
              <a:rPr lang="ru-RU" sz="2200" dirty="0"/>
              <a:t> – азимут направления на точку 1 и </a:t>
            </a:r>
            <a:r>
              <a:rPr lang="ru-RU" sz="2200" b="1" i="1" dirty="0"/>
              <a:t>А</a:t>
            </a:r>
            <a:r>
              <a:rPr lang="ru-RU" sz="2200" b="1" i="1" baseline="-25000" dirty="0"/>
              <a:t>2</a:t>
            </a:r>
            <a:r>
              <a:rPr lang="ru-RU" sz="2200" dirty="0"/>
              <a:t> – азимут направления на точку </a:t>
            </a:r>
            <a:r>
              <a:rPr lang="ru-RU" sz="2200" dirty="0" smtClean="0"/>
              <a:t>2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24744"/>
            <a:ext cx="8784974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Угол, отсчитываемый от северного направления магнитной стрелки до заданного направления, называется магнитным азимутом</a:t>
            </a:r>
          </a:p>
        </p:txBody>
      </p:sp>
    </p:spTree>
    <p:extLst>
      <p:ext uri="{BB962C8B-B14F-4D97-AF65-F5344CB8AC3E}">
        <p14:creationId xmlns:p14="http://schemas.microsoft.com/office/powerpoint/2010/main" val="2471663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859718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dirty="0" smtClean="0"/>
              <a:t>Угол </a:t>
            </a:r>
            <a:r>
              <a:rPr lang="ru-RU" sz="2200" b="1" i="1" dirty="0" smtClean="0">
                <a:sym typeface="Symbol"/>
              </a:rPr>
              <a:t>  </a:t>
            </a:r>
            <a:r>
              <a:rPr lang="ru-RU" sz="2200" dirty="0" smtClean="0">
                <a:sym typeface="Symbol"/>
              </a:rPr>
              <a:t>- </a:t>
            </a:r>
            <a:r>
              <a:rPr lang="ru-RU" sz="2200" i="1" dirty="0" smtClean="0"/>
              <a:t>склонение </a:t>
            </a:r>
            <a:r>
              <a:rPr lang="ru-RU" sz="2200" i="1" dirty="0"/>
              <a:t>магнитной стрелки </a:t>
            </a:r>
            <a:r>
              <a:rPr lang="ru-RU" sz="2200" dirty="0" smtClean="0"/>
              <a:t>компаса от </a:t>
            </a:r>
            <a:r>
              <a:rPr lang="ru-RU" sz="2200" dirty="0"/>
              <a:t>направления истинного </a:t>
            </a:r>
            <a:r>
              <a:rPr lang="ru-RU" sz="2200" dirty="0" smtClean="0"/>
              <a:t>меридиана</a:t>
            </a:r>
            <a:endParaRPr lang="ru-RU" sz="2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262" y="3576711"/>
            <a:ext cx="1427637" cy="43204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3635895" y="4581128"/>
            <a:ext cx="4825937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200" dirty="0"/>
              <a:t>где </a:t>
            </a:r>
            <a:r>
              <a:rPr lang="ru-RU" sz="2200" i="1" dirty="0"/>
              <a:t>А</a:t>
            </a:r>
            <a:r>
              <a:rPr lang="ru-RU" sz="2200" dirty="0"/>
              <a:t>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азимут, </a:t>
            </a:r>
            <a:r>
              <a:rPr lang="ru-RU" sz="2200" i="1" dirty="0" err="1"/>
              <a:t>А</a:t>
            </a:r>
            <a:r>
              <a:rPr lang="ru-RU" sz="2200" baseline="-25000" dirty="0" err="1"/>
              <a:t>м</a:t>
            </a:r>
            <a:r>
              <a:rPr lang="ru-RU" sz="2200" dirty="0"/>
              <a:t>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магнитный азимут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294036" y="1751277"/>
            <a:ext cx="2990662" cy="4176464"/>
            <a:chOff x="429210" y="2276872"/>
            <a:chExt cx="2054558" cy="3455468"/>
          </a:xfrm>
        </p:grpSpPr>
        <p:pic>
          <p:nvPicPr>
            <p:cNvPr id="10243" name="Picture 3" descr="Buss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210" y="2276872"/>
              <a:ext cx="2054558" cy="302060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429210" y="5301453"/>
              <a:ext cx="2054558" cy="43088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2200" dirty="0"/>
                <a:t>Буссоль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988453" y="2245246"/>
            <a:ext cx="3929255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dk1"/>
                </a:solidFill>
              </a:rPr>
              <a:t>Азимут с магнитным азимутом связывает формула:</a:t>
            </a:r>
          </a:p>
        </p:txBody>
      </p:sp>
    </p:spTree>
    <p:extLst>
      <p:ext uri="{BB962C8B-B14F-4D97-AF65-F5344CB8AC3E}">
        <p14:creationId xmlns:p14="http://schemas.microsoft.com/office/powerpoint/2010/main" val="38490744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034" y="260648"/>
            <a:ext cx="8568952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i="1" dirty="0" smtClean="0"/>
              <a:t>Дирекционный угол- </a:t>
            </a:r>
            <a:r>
              <a:rPr lang="ru-RU" sz="2200" dirty="0" smtClean="0"/>
              <a:t>угол </a:t>
            </a:r>
            <a:r>
              <a:rPr lang="ru-RU" sz="2200" dirty="0"/>
              <a:t>между северным направлением осевого меридиана или линии ему параллельной и заданным направлением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9791" y="1196752"/>
            <a:ext cx="8568952" cy="113877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Угол </a:t>
            </a:r>
            <a:r>
              <a:rPr lang="ru-RU" sz="2400" b="1" dirty="0" smtClean="0">
                <a:sym typeface="Symbol"/>
              </a:rPr>
              <a:t></a:t>
            </a:r>
            <a:r>
              <a:rPr lang="ru-RU" sz="2200" dirty="0" smtClean="0"/>
              <a:t> </a:t>
            </a:r>
            <a:r>
              <a:rPr lang="ru-RU" sz="2200" dirty="0"/>
              <a:t>между северным направлением меридиана и направлением оси </a:t>
            </a:r>
            <a:r>
              <a:rPr lang="ru-RU" sz="2200" b="1" i="1" dirty="0" smtClean="0"/>
              <a:t>Х</a:t>
            </a:r>
            <a:r>
              <a:rPr lang="ru-RU" sz="2200" dirty="0" smtClean="0"/>
              <a:t> </a:t>
            </a:r>
            <a:r>
              <a:rPr lang="ru-RU" sz="2200" dirty="0"/>
              <a:t>прямоугольных координат </a:t>
            </a:r>
            <a:r>
              <a:rPr lang="ru-RU" sz="2200" dirty="0" smtClean="0"/>
              <a:t>(линии</a:t>
            </a:r>
            <a:r>
              <a:rPr lang="ru-RU" sz="2200" dirty="0"/>
              <a:t>, параллельной осевому меридиану</a:t>
            </a:r>
            <a:r>
              <a:rPr lang="ru-RU" sz="2200" dirty="0" smtClean="0"/>
              <a:t>)- </a:t>
            </a:r>
            <a:r>
              <a:rPr lang="ru-RU" sz="2200" b="1" i="1" dirty="0" smtClean="0"/>
              <a:t>сближение </a:t>
            </a:r>
            <a:r>
              <a:rPr lang="ru-RU" sz="2200" b="1" i="1" dirty="0"/>
              <a:t>меридианов</a:t>
            </a:r>
          </a:p>
        </p:txBody>
      </p:sp>
      <p:pic>
        <p:nvPicPr>
          <p:cNvPr id="11266" name="Picture 2" descr="033azdi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34" y="2492896"/>
            <a:ext cx="6380612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7204" y="5661248"/>
            <a:ext cx="6353441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/>
              <a:t>Углы ориентирования: </a:t>
            </a:r>
            <a:r>
              <a:rPr lang="ru-RU" sz="2200" i="1" dirty="0"/>
              <a:t>а</a:t>
            </a:r>
            <a:r>
              <a:rPr lang="ru-RU" sz="2200" dirty="0"/>
              <a:t>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дирекционные углы </a:t>
            </a:r>
            <a:r>
              <a:rPr lang="ru-RU" sz="2200" b="1" i="1" dirty="0">
                <a:sym typeface="Symbol"/>
              </a:rPr>
              <a:t></a:t>
            </a:r>
            <a:r>
              <a:rPr lang="ru-RU" sz="2200" b="1" i="1" baseline="-25000" dirty="0"/>
              <a:t>1</a:t>
            </a:r>
            <a:r>
              <a:rPr lang="ru-RU" sz="2200" dirty="0"/>
              <a:t>, </a:t>
            </a:r>
            <a:r>
              <a:rPr lang="ru-RU" sz="2200" b="1" i="1" dirty="0">
                <a:sym typeface="Symbol"/>
              </a:rPr>
              <a:t></a:t>
            </a:r>
            <a:r>
              <a:rPr lang="ru-RU" sz="2200" b="1" i="1" baseline="-25000" dirty="0"/>
              <a:t>2</a:t>
            </a:r>
            <a:r>
              <a:rPr lang="ru-RU" sz="2200" dirty="0"/>
              <a:t>;  </a:t>
            </a:r>
            <a:r>
              <a:rPr lang="ru-RU" sz="2200" i="1" dirty="0"/>
              <a:t>б</a:t>
            </a:r>
            <a:r>
              <a:rPr lang="ru-RU" sz="2200" dirty="0"/>
              <a:t>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азимут </a:t>
            </a:r>
            <a:r>
              <a:rPr lang="en-US" sz="2200" b="1" i="1" dirty="0"/>
              <a:t>A</a:t>
            </a:r>
            <a:r>
              <a:rPr lang="ru-RU" sz="2200" dirty="0"/>
              <a:t> и дирекционный угол </a:t>
            </a:r>
            <a:r>
              <a:rPr lang="ru-RU" sz="2200" b="1" i="1" dirty="0">
                <a:sym typeface="Symbol"/>
              </a:rPr>
              <a:t></a:t>
            </a:r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val="2245517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159" y="332656"/>
            <a:ext cx="8777430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/>
              <a:t>Геодезия</a:t>
            </a:r>
            <a:r>
              <a:rPr lang="ru-RU" sz="2400" dirty="0"/>
              <a:t> – наука, изучающая фигуру и внешнее гравитационное поле Земли и разрабатывающая методы создания систем координат, определения положения точек на Земле и околоземном пространстве, изображения земной поверхности на картах.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188" y="2636912"/>
            <a:ext cx="877743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Основные задачи </a:t>
            </a:r>
            <a:r>
              <a:rPr lang="ru-RU" sz="2400" dirty="0"/>
              <a:t>инженерной </a:t>
            </a:r>
            <a:r>
              <a:rPr lang="ru-RU" sz="2400" dirty="0" smtClean="0"/>
              <a:t>геодезии: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188" y="3429000"/>
            <a:ext cx="2139564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i="1" dirty="0"/>
              <a:t>топографо-геодезические изыскания</a:t>
            </a:r>
            <a:endParaRPr lang="ru-RU" sz="2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5" y="3429000"/>
            <a:ext cx="5671733" cy="14465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i="1" dirty="0"/>
              <a:t>создание на объекте работ геодезической сети, топографическая съемка, геодезическая привязка точек геологической и геофизической разведки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0334" y="4998660"/>
            <a:ext cx="2345442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i="1" dirty="0"/>
              <a:t>инженерно-геодезическое проектирование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05885" y="4988592"/>
            <a:ext cx="5671733" cy="14465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i="1" dirty="0" smtClean="0"/>
              <a:t>разработка генпланов сооружений; </a:t>
            </a:r>
            <a:r>
              <a:rPr lang="ru-RU" sz="2200" i="1" dirty="0" err="1" smtClean="0"/>
              <a:t>геоподготовка</a:t>
            </a:r>
            <a:r>
              <a:rPr lang="ru-RU" sz="2200" i="1" dirty="0" smtClean="0"/>
              <a:t> </a:t>
            </a:r>
            <a:r>
              <a:rPr lang="ru-RU" sz="2200" i="1" dirty="0"/>
              <a:t>проекта для </a:t>
            </a:r>
            <a:r>
              <a:rPr lang="ru-RU" sz="2200" i="1" dirty="0" smtClean="0"/>
              <a:t>вынесения </a:t>
            </a:r>
            <a:r>
              <a:rPr lang="ru-RU" sz="2200" i="1" dirty="0"/>
              <a:t>в натуру, </a:t>
            </a:r>
            <a:r>
              <a:rPr lang="ru-RU" sz="2200" i="1" dirty="0" smtClean="0"/>
              <a:t>горизонтальная </a:t>
            </a:r>
            <a:r>
              <a:rPr lang="ru-RU" sz="2200" i="1" dirty="0"/>
              <a:t>и </a:t>
            </a:r>
            <a:r>
              <a:rPr lang="ru-RU" sz="2200" i="1" dirty="0" smtClean="0"/>
              <a:t>вертикальная планировка, определение </a:t>
            </a:r>
            <a:r>
              <a:rPr lang="ru-RU" sz="2200" i="1" dirty="0"/>
              <a:t>площадей</a:t>
            </a:r>
          </a:p>
        </p:txBody>
      </p:sp>
      <p:cxnSp>
        <p:nvCxnSpPr>
          <p:cNvPr id="10" name="Прямая соединительная линия 9"/>
          <p:cNvCxnSpPr>
            <a:stCxn id="5" idx="3"/>
          </p:cNvCxnSpPr>
          <p:nvPr/>
        </p:nvCxnSpPr>
        <p:spPr>
          <a:xfrm>
            <a:off x="2339752" y="3982998"/>
            <a:ext cx="93610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7" idx="3"/>
          </p:cNvCxnSpPr>
          <p:nvPr/>
        </p:nvCxnSpPr>
        <p:spPr>
          <a:xfrm>
            <a:off x="2555776" y="5552658"/>
            <a:ext cx="75010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32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113877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/>
              <a:t>Отклонение </a:t>
            </a:r>
            <a:r>
              <a:rPr lang="ru-RU" sz="2200" dirty="0"/>
              <a:t>оси </a:t>
            </a:r>
            <a:r>
              <a:rPr lang="ru-RU" sz="2200" b="1" i="1" dirty="0" smtClean="0"/>
              <a:t>Х</a:t>
            </a:r>
            <a:r>
              <a:rPr lang="ru-RU" sz="2200" dirty="0" smtClean="0"/>
              <a:t> </a:t>
            </a:r>
            <a:r>
              <a:rPr lang="ru-RU" sz="2200" dirty="0"/>
              <a:t>от меридиана к востоку, сближение меридианов считают положительным, </a:t>
            </a:r>
            <a:r>
              <a:rPr lang="ru-RU" sz="2200" dirty="0" smtClean="0"/>
              <a:t>при </a:t>
            </a:r>
            <a:r>
              <a:rPr lang="ru-RU" sz="2200" dirty="0"/>
              <a:t>отклонении к западу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отрицательным. С</a:t>
            </a:r>
            <a:r>
              <a:rPr lang="ru-RU" sz="2200" dirty="0" smtClean="0"/>
              <a:t>праведлива формула: </a:t>
            </a:r>
            <a:r>
              <a:rPr lang="ru-RU" sz="2400" b="1" i="1" dirty="0"/>
              <a:t>А = </a:t>
            </a:r>
            <a:r>
              <a:rPr lang="ru-RU" sz="2400" b="1" i="1" dirty="0">
                <a:sym typeface="Symbol"/>
              </a:rPr>
              <a:t></a:t>
            </a:r>
            <a:r>
              <a:rPr lang="ru-RU" sz="2400" b="1" i="1" dirty="0"/>
              <a:t> + </a:t>
            </a:r>
            <a:r>
              <a:rPr lang="ru-RU" sz="2400" b="1" i="1" dirty="0">
                <a:sym typeface="Symbol"/>
              </a:rPr>
              <a:t></a:t>
            </a:r>
            <a:endParaRPr lang="ru-RU" sz="2200" b="1" i="1" dirty="0"/>
          </a:p>
        </p:txBody>
      </p:sp>
      <p:pic>
        <p:nvPicPr>
          <p:cNvPr id="12290" name="Picture 2" descr="033zo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556792"/>
            <a:ext cx="545211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14835" y="2276872"/>
            <a:ext cx="1499128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200" dirty="0">
                <a:sym typeface="Symbol"/>
              </a:rPr>
              <a:t></a:t>
            </a:r>
            <a:r>
              <a:rPr lang="ru-RU" sz="2200" baseline="-25000" dirty="0"/>
              <a:t>1 </a:t>
            </a:r>
            <a:r>
              <a:rPr lang="ru-RU" sz="2200" dirty="0"/>
              <a:t>= </a:t>
            </a:r>
            <a:r>
              <a:rPr lang="ru-RU" sz="2200" dirty="0">
                <a:sym typeface="Symbol"/>
              </a:rPr>
              <a:t></a:t>
            </a:r>
            <a:r>
              <a:rPr lang="ru-RU" sz="2200" baseline="-25000" dirty="0"/>
              <a:t>2 </a:t>
            </a:r>
            <a:r>
              <a:rPr lang="ru-RU" sz="2200" dirty="0"/>
              <a:t>= </a:t>
            </a:r>
            <a:r>
              <a:rPr lang="ru-RU" sz="2200" dirty="0">
                <a:sym typeface="Symbol"/>
              </a:rPr>
              <a:t></a:t>
            </a:r>
            <a:r>
              <a:rPr lang="ru-RU" sz="2200" baseline="-25000" dirty="0"/>
              <a:t>3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45531" y="3177552"/>
            <a:ext cx="2037737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200" dirty="0">
                <a:sym typeface="Symbol"/>
              </a:rPr>
              <a:t></a:t>
            </a:r>
            <a:r>
              <a:rPr lang="ru-RU" sz="2200" baseline="-25000" dirty="0"/>
              <a:t>1-3  </a:t>
            </a:r>
            <a:r>
              <a:rPr lang="ru-RU" sz="2200" dirty="0"/>
              <a:t>= </a:t>
            </a:r>
            <a:r>
              <a:rPr lang="ru-RU" sz="2200" dirty="0">
                <a:sym typeface="Symbol"/>
              </a:rPr>
              <a:t></a:t>
            </a:r>
            <a:r>
              <a:rPr lang="ru-RU" sz="2200" baseline="-25000" dirty="0"/>
              <a:t>3-1</a:t>
            </a:r>
            <a:r>
              <a:rPr lang="ru-RU" sz="2200" dirty="0"/>
              <a:t> </a:t>
            </a:r>
            <a:r>
              <a:rPr lang="ru-RU" sz="2200" dirty="0">
                <a:sym typeface="Symbol"/>
              </a:rPr>
              <a:t></a:t>
            </a:r>
            <a:r>
              <a:rPr lang="ru-RU" sz="2200" dirty="0"/>
              <a:t> 180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696643" y="4077072"/>
            <a:ext cx="1505540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200" dirty="0"/>
              <a:t>А</a:t>
            </a:r>
            <a:r>
              <a:rPr lang="ru-RU" sz="2200" baseline="-25000" dirty="0"/>
              <a:t>1 </a:t>
            </a:r>
            <a:r>
              <a:rPr lang="ru-RU" sz="2200" dirty="0">
                <a:sym typeface="Symbol"/>
              </a:rPr>
              <a:t></a:t>
            </a:r>
            <a:r>
              <a:rPr lang="ru-RU" sz="2200" dirty="0"/>
              <a:t> А</a:t>
            </a:r>
            <a:r>
              <a:rPr lang="ru-RU" sz="2200" baseline="-25000" dirty="0"/>
              <a:t>2</a:t>
            </a:r>
            <a:r>
              <a:rPr lang="ru-RU" sz="2200" dirty="0"/>
              <a:t> </a:t>
            </a:r>
            <a:r>
              <a:rPr lang="ru-RU" sz="2200" dirty="0">
                <a:sym typeface="Symbol"/>
              </a:rPr>
              <a:t></a:t>
            </a:r>
            <a:r>
              <a:rPr lang="ru-RU" sz="2200" dirty="0"/>
              <a:t> А</a:t>
            </a:r>
            <a:r>
              <a:rPr lang="ru-RU" sz="2200" baseline="-25000" dirty="0"/>
              <a:t>3</a:t>
            </a:r>
            <a:endParaRPr lang="ru-RU" sz="2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19" y="5395299"/>
            <a:ext cx="8640960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i="1" dirty="0"/>
              <a:t>Связь между азимутами и дирекционными углами</a:t>
            </a:r>
            <a:r>
              <a:rPr lang="ru-RU" sz="2200" dirty="0"/>
              <a:t>: 1 – в западной половине зоны; 2 – на осевом меридиане; 3 – в восточной половине зоны; </a:t>
            </a:r>
            <a:r>
              <a:rPr lang="ru-RU" sz="2200" b="1" dirty="0"/>
              <a:t>Р </a:t>
            </a:r>
            <a:r>
              <a:rPr lang="ru-RU" sz="2200" dirty="0"/>
              <a:t>– полюс</a:t>
            </a:r>
            <a:r>
              <a:rPr lang="ru-RU" sz="2200" b="1" dirty="0"/>
              <a:t>; 1</a:t>
            </a:r>
            <a:r>
              <a:rPr lang="ru-RU" sz="2200" b="1" i="1" dirty="0"/>
              <a:t>Р</a:t>
            </a:r>
            <a:r>
              <a:rPr lang="ru-RU" sz="2200" b="1" dirty="0"/>
              <a:t>, 3</a:t>
            </a:r>
            <a:r>
              <a:rPr lang="ru-RU" sz="2200" b="1" i="1" dirty="0"/>
              <a:t>Р</a:t>
            </a:r>
            <a:r>
              <a:rPr lang="ru-RU" sz="2200" dirty="0"/>
              <a:t> – меридианы; </a:t>
            </a:r>
            <a:r>
              <a:rPr lang="ru-RU" sz="2200" b="1" dirty="0"/>
              <a:t>2</a:t>
            </a:r>
            <a:r>
              <a:rPr lang="ru-RU" sz="2200" b="1" i="1" dirty="0"/>
              <a:t>Р</a:t>
            </a:r>
            <a:r>
              <a:rPr lang="ru-RU" sz="2200" dirty="0"/>
              <a:t> – осевой меридиан</a:t>
            </a:r>
          </a:p>
        </p:txBody>
      </p:sp>
    </p:spTree>
    <p:extLst>
      <p:ext uri="{BB962C8B-B14F-4D97-AF65-F5344CB8AC3E}">
        <p14:creationId xmlns:p14="http://schemas.microsoft.com/office/powerpoint/2010/main" val="4317922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4668"/>
            <a:ext cx="693722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/>
              <a:t>ПРЯМАЯ ГЕОДЕЗИЧЕСКАЯ ЗАДАЧА НА ПЛОСКОСТИ</a:t>
            </a:r>
            <a:endParaRPr lang="ru-RU" sz="2400" dirty="0"/>
          </a:p>
        </p:txBody>
      </p:sp>
      <p:pic>
        <p:nvPicPr>
          <p:cNvPr id="13314" name="Picture 2" descr="034og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912850"/>
            <a:ext cx="4107303" cy="3880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59897" y="912850"/>
            <a:ext cx="4401062" cy="1785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dirty="0" smtClean="0"/>
              <a:t>Известны</a:t>
            </a:r>
            <a:r>
              <a:rPr lang="ru-RU" sz="2200" dirty="0" smtClean="0"/>
              <a:t>: координаты </a:t>
            </a:r>
            <a:r>
              <a:rPr lang="ru-RU" sz="2200" b="1" i="1" dirty="0" smtClean="0"/>
              <a:t>Х</a:t>
            </a:r>
            <a:r>
              <a:rPr lang="ru-RU" sz="2200" b="1" i="1" baseline="-25000" dirty="0" smtClean="0"/>
              <a:t>1</a:t>
            </a:r>
            <a:r>
              <a:rPr lang="ru-RU" sz="2200" dirty="0" smtClean="0"/>
              <a:t> </a:t>
            </a:r>
            <a:r>
              <a:rPr lang="ru-RU" sz="2200" dirty="0"/>
              <a:t>и </a:t>
            </a:r>
            <a:r>
              <a:rPr lang="ru-RU" sz="2200" b="1" i="1" dirty="0" smtClean="0"/>
              <a:t>У</a:t>
            </a:r>
            <a:r>
              <a:rPr lang="ru-RU" sz="2200" b="1" i="1" baseline="-25000" dirty="0" smtClean="0"/>
              <a:t>1</a:t>
            </a:r>
            <a:r>
              <a:rPr lang="ru-RU" sz="2200" dirty="0" smtClean="0"/>
              <a:t> </a:t>
            </a:r>
            <a:r>
              <a:rPr lang="ru-RU" sz="2200" dirty="0"/>
              <a:t>точки 1, </a:t>
            </a:r>
            <a:r>
              <a:rPr lang="ru-RU" sz="2200" dirty="0" smtClean="0"/>
              <a:t>дирекционный угол </a:t>
            </a:r>
            <a:r>
              <a:rPr lang="ru-RU" sz="2200" b="1" i="1" dirty="0">
                <a:sym typeface="Symbol"/>
              </a:rPr>
              <a:t></a:t>
            </a:r>
            <a:r>
              <a:rPr lang="ru-RU" sz="2200" b="1" i="1" baseline="-25000" dirty="0"/>
              <a:t>1-2</a:t>
            </a:r>
            <a:r>
              <a:rPr lang="ru-RU" sz="2200" dirty="0"/>
              <a:t> и </a:t>
            </a:r>
            <a:r>
              <a:rPr lang="ru-RU" sz="2200" dirty="0" smtClean="0"/>
              <a:t>расстояние </a:t>
            </a:r>
            <a:r>
              <a:rPr lang="en-US" sz="2200" b="1" i="1" dirty="0"/>
              <a:t>d</a:t>
            </a:r>
            <a:r>
              <a:rPr lang="ru-RU" sz="2200" b="1" i="1" baseline="-25000" dirty="0"/>
              <a:t>1-2</a:t>
            </a:r>
            <a:r>
              <a:rPr lang="ru-RU" sz="2200" dirty="0"/>
              <a:t> до точки </a:t>
            </a:r>
            <a:r>
              <a:rPr lang="ru-RU" sz="2200" dirty="0" smtClean="0"/>
              <a:t>2</a:t>
            </a:r>
          </a:p>
          <a:p>
            <a:r>
              <a:rPr lang="ru-RU" sz="2200" b="1" dirty="0" smtClean="0"/>
              <a:t>Требуется</a:t>
            </a:r>
            <a:r>
              <a:rPr lang="ru-RU" sz="2200" dirty="0" smtClean="0"/>
              <a:t>: </a:t>
            </a:r>
            <a:r>
              <a:rPr lang="ru-RU" sz="2200" dirty="0"/>
              <a:t>вычислить ее координаты </a:t>
            </a:r>
            <a:r>
              <a:rPr lang="ru-RU" sz="2200" b="1" i="1" dirty="0" smtClean="0"/>
              <a:t>Х</a:t>
            </a:r>
            <a:r>
              <a:rPr lang="ru-RU" sz="2200" b="1" i="1" baseline="-25000" dirty="0" smtClean="0"/>
              <a:t>2</a:t>
            </a:r>
            <a:r>
              <a:rPr lang="ru-RU" sz="2200" b="1" i="1" dirty="0"/>
              <a:t> </a:t>
            </a:r>
            <a:r>
              <a:rPr lang="ru-RU" sz="2200" dirty="0" smtClean="0"/>
              <a:t>и</a:t>
            </a:r>
            <a:r>
              <a:rPr lang="ru-RU" sz="2200" b="1" i="1" dirty="0" smtClean="0"/>
              <a:t> У</a:t>
            </a:r>
            <a:r>
              <a:rPr lang="ru-RU" sz="2200" b="1" i="1" baseline="-25000" dirty="0" smtClean="0"/>
              <a:t>2</a:t>
            </a:r>
            <a:endParaRPr lang="ru-RU" sz="22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52056" y="2858656"/>
            <a:ext cx="3207135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/>
              <a:t>Координаты точки 2 вычисляют по формулам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849" y="3859936"/>
            <a:ext cx="1998429" cy="92784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312393" y="5186950"/>
            <a:ext cx="4046429" cy="4308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200" dirty="0" smtClean="0">
                <a:sym typeface="Symbol"/>
              </a:rPr>
              <a:t></a:t>
            </a:r>
            <a:r>
              <a:rPr lang="ru-RU" sz="2200" i="1" dirty="0"/>
              <a:t>х</a:t>
            </a:r>
            <a:r>
              <a:rPr lang="ru-RU" sz="2200" dirty="0"/>
              <a:t>, </a:t>
            </a:r>
            <a:r>
              <a:rPr lang="ru-RU" sz="2200" dirty="0">
                <a:sym typeface="Symbol"/>
              </a:rPr>
              <a:t></a:t>
            </a:r>
            <a:r>
              <a:rPr lang="ru-RU" sz="2200" i="1" dirty="0"/>
              <a:t>у</a:t>
            </a:r>
            <a:r>
              <a:rPr lang="ru-RU" sz="2200" dirty="0"/>
              <a:t>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приращения координат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901" y="5027639"/>
            <a:ext cx="2280323" cy="87188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620988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4668"/>
            <a:ext cx="7158947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/>
              <a:t>ОБРАТНАЯ ГЕОДЕЗИЧЕСКАЯ ЗАДАЧА НА ПЛОСКОСТИ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908720"/>
            <a:ext cx="3888432" cy="1785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dirty="0" smtClean="0"/>
              <a:t>Известны</a:t>
            </a:r>
            <a:r>
              <a:rPr lang="ru-RU" sz="2200" dirty="0" smtClean="0"/>
              <a:t>: координаты </a:t>
            </a:r>
            <a:r>
              <a:rPr lang="ru-RU" sz="2200" b="1" i="1" dirty="0" smtClean="0"/>
              <a:t>Х</a:t>
            </a:r>
            <a:r>
              <a:rPr lang="ru-RU" sz="2200" b="1" i="1" baseline="-25000" dirty="0" smtClean="0"/>
              <a:t>1</a:t>
            </a:r>
            <a:r>
              <a:rPr lang="ru-RU" sz="2200" b="1" i="1" dirty="0" smtClean="0"/>
              <a:t>, У</a:t>
            </a:r>
            <a:r>
              <a:rPr lang="ru-RU" sz="2200" b="1" i="1" baseline="-25000" dirty="0" smtClean="0"/>
              <a:t>1</a:t>
            </a:r>
            <a:r>
              <a:rPr lang="ru-RU" sz="2200" dirty="0" smtClean="0"/>
              <a:t> </a:t>
            </a:r>
            <a:r>
              <a:rPr lang="ru-RU" sz="2200" dirty="0"/>
              <a:t>точки 1 и </a:t>
            </a:r>
            <a:r>
              <a:rPr lang="ru-RU" sz="2200" b="1" i="1" dirty="0" smtClean="0"/>
              <a:t>Х</a:t>
            </a:r>
            <a:r>
              <a:rPr lang="ru-RU" sz="2200" b="1" i="1" baseline="-25000" dirty="0" smtClean="0"/>
              <a:t>2</a:t>
            </a:r>
            <a:r>
              <a:rPr lang="ru-RU" sz="2200" b="1" i="1" dirty="0" smtClean="0"/>
              <a:t>, У</a:t>
            </a:r>
            <a:r>
              <a:rPr lang="ru-RU" sz="2200" b="1" i="1" baseline="-25000" dirty="0" smtClean="0"/>
              <a:t>2</a:t>
            </a:r>
            <a:r>
              <a:rPr lang="ru-RU" sz="2200" dirty="0" smtClean="0"/>
              <a:t> </a:t>
            </a:r>
            <a:r>
              <a:rPr lang="ru-RU" sz="2200" dirty="0"/>
              <a:t>точки </a:t>
            </a:r>
            <a:r>
              <a:rPr lang="ru-RU" sz="2200" dirty="0" smtClean="0"/>
              <a:t>2</a:t>
            </a:r>
          </a:p>
          <a:p>
            <a:r>
              <a:rPr lang="ru-RU" sz="2200" b="1" dirty="0" smtClean="0"/>
              <a:t>Требуется</a:t>
            </a:r>
            <a:r>
              <a:rPr lang="ru-RU" sz="2200" dirty="0"/>
              <a:t>:</a:t>
            </a:r>
            <a:r>
              <a:rPr lang="ru-RU" sz="2200" dirty="0" smtClean="0"/>
              <a:t> </a:t>
            </a:r>
            <a:r>
              <a:rPr lang="ru-RU" sz="2200" dirty="0"/>
              <a:t>вычислить расстояние между ними </a:t>
            </a:r>
            <a:r>
              <a:rPr lang="en-US" sz="2200" b="1" i="1" dirty="0"/>
              <a:t>d</a:t>
            </a:r>
            <a:r>
              <a:rPr lang="ru-RU" sz="2200" b="1" i="1" baseline="-25000" dirty="0"/>
              <a:t>1-2</a:t>
            </a:r>
            <a:r>
              <a:rPr lang="ru-RU" sz="2200" dirty="0"/>
              <a:t> и дирекционный угол </a:t>
            </a:r>
            <a:r>
              <a:rPr lang="ru-RU" sz="2200" b="1" i="1" dirty="0">
                <a:sym typeface="Symbol"/>
              </a:rPr>
              <a:t></a:t>
            </a:r>
            <a:r>
              <a:rPr lang="ru-RU" sz="2200" b="1" i="1" baseline="-25000" dirty="0"/>
              <a:t>1-2</a:t>
            </a:r>
            <a:endParaRPr lang="ru-RU" sz="2200" b="1" i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95707"/>
            <a:ext cx="2351197" cy="75238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1651057" y="4166570"/>
            <a:ext cx="5553854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/>
              <a:t>Значения арктангенса всегда находятся в </a:t>
            </a:r>
            <a:r>
              <a:rPr lang="ru-RU" sz="2200" dirty="0"/>
              <a:t>диапазоне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90</a:t>
            </a:r>
            <a:r>
              <a:rPr lang="ru-RU" sz="2200" dirty="0" smtClean="0">
                <a:sym typeface="Symbol"/>
              </a:rPr>
              <a:t></a:t>
            </a:r>
            <a:r>
              <a:rPr lang="ru-RU" sz="2200" b="1" i="1" dirty="0" smtClean="0">
                <a:sym typeface="Symbol"/>
              </a:rPr>
              <a:t> </a:t>
            </a:r>
            <a:r>
              <a:rPr lang="ru-RU" sz="2200" dirty="0" smtClean="0">
                <a:sym typeface="Symbol"/>
              </a:rPr>
              <a:t></a:t>
            </a:r>
            <a:r>
              <a:rPr lang="ru-RU" sz="2200" dirty="0"/>
              <a:t>+90</a:t>
            </a:r>
            <a:r>
              <a:rPr lang="ru-RU" sz="2200" dirty="0" smtClean="0">
                <a:sym typeface="Symbol"/>
              </a:rPr>
              <a:t></a:t>
            </a:r>
            <a:endParaRPr lang="ru-RU" sz="2200" dirty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337" y="2926606"/>
            <a:ext cx="2371725" cy="89058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16" name="Прямоугольник 15"/>
          <p:cNvSpPr/>
          <p:nvPr/>
        </p:nvSpPr>
        <p:spPr>
          <a:xfrm>
            <a:off x="1467704" y="5157192"/>
            <a:ext cx="5920559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dirty="0" smtClean="0"/>
              <a:t>Переход </a:t>
            </a:r>
            <a:r>
              <a:rPr lang="ru-RU" sz="2200" dirty="0"/>
              <a:t>от </a:t>
            </a:r>
            <a:r>
              <a:rPr lang="ru-RU" sz="2200" b="1" i="1" dirty="0">
                <a:sym typeface="Symbol"/>
              </a:rPr>
              <a:t></a:t>
            </a:r>
            <a:r>
              <a:rPr lang="ru-RU" sz="2200" dirty="0"/>
              <a:t> </a:t>
            </a:r>
            <a:r>
              <a:rPr lang="ru-RU" sz="2200" dirty="0" smtClean="0"/>
              <a:t> к </a:t>
            </a:r>
            <a:r>
              <a:rPr lang="ru-RU" sz="2200" b="1" i="1" dirty="0">
                <a:sym typeface="Symbol"/>
              </a:rPr>
              <a:t></a:t>
            </a:r>
            <a:r>
              <a:rPr lang="ru-RU" sz="2200" dirty="0"/>
              <a:t> зависит от координатной четверти, в которой расположено заданное направление 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707904" y="3371898"/>
            <a:ext cx="915177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317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532663"/>
              </p:ext>
            </p:extLst>
          </p:nvPr>
        </p:nvGraphicFramePr>
        <p:xfrm>
          <a:off x="1622358" y="332656"/>
          <a:ext cx="6120679" cy="210312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17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4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13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3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2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</a:t>
                      </a:r>
                      <a:r>
                        <a:rPr lang="ru-RU" sz="2000" dirty="0">
                          <a:effectLst/>
                        </a:rPr>
                        <a:t> четверть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II</a:t>
                      </a:r>
                      <a:r>
                        <a:rPr lang="ru-RU" sz="2000" dirty="0" smtClean="0">
                          <a:effectLst/>
                        </a:rPr>
                        <a:t> </a:t>
                      </a:r>
                      <a:r>
                        <a:rPr lang="ru-RU" sz="2000" dirty="0">
                          <a:effectLst/>
                        </a:rPr>
                        <a:t>четверть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III</a:t>
                      </a:r>
                      <a:r>
                        <a:rPr lang="ru-RU" sz="2000" dirty="0" smtClean="0">
                          <a:effectLst/>
                        </a:rPr>
                        <a:t> </a:t>
                      </a:r>
                      <a:r>
                        <a:rPr lang="ru-RU" sz="2000" dirty="0">
                          <a:effectLst/>
                        </a:rPr>
                        <a:t>четверть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IV</a:t>
                      </a:r>
                      <a:r>
                        <a:rPr lang="ru-RU" sz="2000">
                          <a:effectLst/>
                        </a:rPr>
                        <a:t> четверть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sym typeface="Symbol"/>
                        </a:rPr>
                        <a:t></a:t>
                      </a:r>
                      <a:r>
                        <a:rPr lang="ru-RU" sz="2000" dirty="0">
                          <a:effectLst/>
                        </a:rPr>
                        <a:t>х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sym typeface="Symbol"/>
                        </a:rPr>
                        <a:t>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sym typeface="Symbol"/>
                        </a:rPr>
                        <a:t>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sym typeface="Symbol"/>
                        </a:rPr>
                        <a:t></a:t>
                      </a:r>
                      <a:r>
                        <a:rPr lang="ru-RU" sz="2000">
                          <a:effectLst/>
                        </a:rPr>
                        <a:t>у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sym typeface="Symbol"/>
                        </a:rPr>
                        <a:t>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sym typeface="Symbol"/>
                        </a:rPr>
                        <a:t>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sym typeface="Symbol"/>
                        </a:rPr>
                        <a:t>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+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sym typeface="Symbol"/>
                        </a:rPr>
                        <a:t>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sym typeface="Symbol"/>
                        </a:rPr>
                        <a:t>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Формулы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sym typeface="Symbol"/>
                        </a:rPr>
                        <a:t>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sym typeface="Symbol"/>
                        </a:rPr>
                        <a:t></a:t>
                      </a:r>
                      <a:r>
                        <a:rPr lang="ru-RU" sz="2000">
                          <a:effectLst/>
                        </a:rPr>
                        <a:t>180</a:t>
                      </a:r>
                      <a:r>
                        <a:rPr lang="ru-RU" sz="2000">
                          <a:effectLst/>
                          <a:sym typeface="Symbol"/>
                        </a:rPr>
                        <a:t>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sym typeface="Symbol"/>
                        </a:rPr>
                        <a:t></a:t>
                      </a:r>
                      <a:r>
                        <a:rPr lang="ru-RU" sz="2000" dirty="0">
                          <a:effectLst/>
                        </a:rPr>
                        <a:t>+180</a:t>
                      </a:r>
                      <a:r>
                        <a:rPr lang="ru-RU" sz="2000" dirty="0">
                          <a:effectLst/>
                          <a:sym typeface="Symbol"/>
                        </a:rPr>
                        <a:t>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sym typeface="Symbol"/>
                        </a:rPr>
                        <a:t></a:t>
                      </a:r>
                      <a:r>
                        <a:rPr lang="ru-RU" sz="2000" dirty="0">
                          <a:effectLst/>
                        </a:rPr>
                        <a:t>+360</a:t>
                      </a:r>
                      <a:r>
                        <a:rPr lang="ru-RU" sz="2000" dirty="0">
                          <a:effectLst/>
                          <a:sym typeface="Symbol"/>
                        </a:rPr>
                        <a:t>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23728" y="2783960"/>
            <a:ext cx="5117940" cy="4308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200" dirty="0" smtClean="0"/>
              <a:t>Определяем расстояние </a:t>
            </a:r>
            <a:r>
              <a:rPr lang="ru-RU" sz="2200" dirty="0"/>
              <a:t>между </a:t>
            </a:r>
            <a:r>
              <a:rPr lang="ru-RU" sz="2200" dirty="0" smtClean="0"/>
              <a:t>точками:</a:t>
            </a:r>
            <a:endParaRPr lang="ru-RU" sz="2200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483" y="3655908"/>
            <a:ext cx="2712653" cy="58659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4117774" y="4437112"/>
            <a:ext cx="7200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/>
              <a:t>ИЛИ</a:t>
            </a:r>
            <a:endParaRPr lang="ru-RU" sz="2200" dirty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642" y="5013176"/>
            <a:ext cx="2948331" cy="792089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3105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680582"/>
              </p:ext>
            </p:extLst>
          </p:nvPr>
        </p:nvGraphicFramePr>
        <p:xfrm>
          <a:off x="1187624" y="1268760"/>
          <a:ext cx="7056784" cy="210312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984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9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7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52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023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</a:rPr>
                        <a:t>Дирекционный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угол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Название</a:t>
                      </a:r>
                      <a:endParaRPr lang="ru-RU" sz="2000" b="1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baseline="0" dirty="0" smtClean="0">
                          <a:effectLst/>
                        </a:rPr>
                        <a:t>румба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Знаки приращений координат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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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90</a:t>
                      </a:r>
                      <a:endParaRPr kumimoji="0" lang="ru-RU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СВ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kumimoji="0" lang="ru-RU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kumimoji="0" lang="ru-RU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90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180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ЮВ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kumimoji="0" lang="ru-RU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kumimoji="0" lang="ru-RU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4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180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270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ЮЗ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sym typeface="Symbol"/>
                        </a:rPr>
                        <a:t>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kumimoji="0" lang="ru-RU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6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270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360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sym typeface="Symbol"/>
                        </a:rPr>
                        <a:t>СЗ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kumimoji="0" lang="ru-RU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kumimoji="0" lang="ru-RU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39552" y="260648"/>
            <a:ext cx="8064896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Соотношение между величиной дирекционного угла,</a:t>
            </a:r>
          </a:p>
          <a:p>
            <a:pPr algn="ctr"/>
            <a:r>
              <a:rPr lang="ru-RU" sz="2400" b="1" dirty="0" smtClean="0"/>
              <a:t>названием румба и знаками приращений координат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042835"/>
              </p:ext>
            </p:extLst>
          </p:nvPr>
        </p:nvGraphicFramePr>
        <p:xfrm>
          <a:off x="1524000" y="3645024"/>
          <a:ext cx="6096000" cy="3097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12168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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х +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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 –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360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 - 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 =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360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 - r</a:t>
                      </a:r>
                      <a:endParaRPr kumimoji="0" lang="ru-RU" sz="20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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х +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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 +</a:t>
                      </a:r>
                      <a:endParaRPr kumimoji="0" lang="en-US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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 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= r </a:t>
                      </a:r>
                      <a:endParaRPr kumimoji="0" lang="ru-RU" sz="20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21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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х -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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 -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 - 18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0</a:t>
                      </a:r>
                      <a:endParaRPr kumimoji="0" lang="en-US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Symbo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 = r + 18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0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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х -                   У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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у+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 = 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18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0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 - 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 = 18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0</a:t>
                      </a:r>
                      <a:r>
                        <a:rPr kumimoji="0" lang="en-US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Symbol"/>
                        </a:rPr>
                        <a:t> - r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7976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59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99" r="15870" b="13579"/>
          <a:stretch/>
        </p:blipFill>
        <p:spPr bwMode="auto">
          <a:xfrm>
            <a:off x="2552130" y="188641"/>
            <a:ext cx="3748062" cy="2924028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471" y="3284984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/>
              </a:rPr>
              <a:t>Зависимость между азимутами, дирекционными углами и румбами</a:t>
            </a:r>
            <a:endParaRPr lang="ru-RU" sz="2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grayscl/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48444"/>
            <a:ext cx="8640960" cy="2060876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3359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369150" y="1015769"/>
            <a:ext cx="8552052" cy="4139524"/>
            <a:chOff x="395535" y="332656"/>
            <a:chExt cx="8552052" cy="413952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95536" y="332656"/>
              <a:ext cx="2345442" cy="110799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200" i="1" dirty="0"/>
                <a:t>геодезические разбивочные работы</a:t>
              </a: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3275854" y="336068"/>
              <a:ext cx="5671733" cy="110799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200" dirty="0"/>
                <a:t>создание </a:t>
              </a:r>
              <a:r>
                <a:rPr lang="ru-RU" sz="2200" dirty="0" smtClean="0"/>
                <a:t>геодезической </a:t>
              </a:r>
              <a:r>
                <a:rPr lang="ru-RU" sz="2200" dirty="0"/>
                <a:t>разбивочной сети и </a:t>
              </a:r>
              <a:r>
                <a:rPr lang="ru-RU" sz="2200" dirty="0" smtClean="0"/>
                <a:t> </a:t>
              </a:r>
              <a:r>
                <a:rPr lang="ru-RU" sz="2200" dirty="0"/>
                <a:t>вынос в натуру главных осей </a:t>
              </a:r>
              <a:r>
                <a:rPr lang="ru-RU" sz="2200" dirty="0" smtClean="0"/>
                <a:t>сооружения,  </a:t>
              </a:r>
              <a:r>
                <a:rPr lang="ru-RU" sz="2200" dirty="0"/>
                <a:t>его детальную разбивку</a:t>
              </a:r>
              <a:endParaRPr lang="ru-RU" sz="2200" i="1" dirty="0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95535" y="1765234"/>
              <a:ext cx="3185119" cy="110799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200" i="1" dirty="0"/>
                <a:t>геодезическая выверка конструкций и </a:t>
              </a:r>
              <a:r>
                <a:rPr lang="ru-RU" sz="2200" i="1" dirty="0" err="1" smtClean="0"/>
                <a:t>техоборудования</a:t>
              </a:r>
              <a:r>
                <a:rPr lang="ru-RU" sz="2200" dirty="0" smtClean="0"/>
                <a:t> </a:t>
              </a:r>
              <a:endParaRPr lang="ru-RU" sz="2200" i="1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716016" y="1765234"/>
              <a:ext cx="4220263" cy="76944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200" dirty="0"/>
                <a:t>при установке их в проектное положение</a:t>
              </a:r>
              <a:endParaRPr lang="ru-RU" sz="2200" i="1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96575" y="3364184"/>
              <a:ext cx="2345442" cy="110799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200" i="1" dirty="0"/>
                <a:t>наблюдения за деформациями сооружений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275854" y="3337995"/>
              <a:ext cx="5671733" cy="110799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200" dirty="0" smtClean="0"/>
                <a:t>определение </a:t>
              </a:r>
              <a:r>
                <a:rPr lang="ru-RU" sz="2200" dirty="0"/>
                <a:t>осадки оснований и фундаментов, </a:t>
              </a:r>
              <a:r>
                <a:rPr lang="ru-RU" sz="2200" dirty="0" smtClean="0"/>
                <a:t>плановых смещений </a:t>
              </a:r>
              <a:r>
                <a:rPr lang="ru-RU" sz="2200" dirty="0"/>
                <a:t>и </a:t>
              </a:r>
              <a:r>
                <a:rPr lang="ru-RU" sz="2200" dirty="0" smtClean="0"/>
                <a:t>кренов </a:t>
              </a:r>
              <a:r>
                <a:rPr lang="ru-RU" sz="2200" dirty="0"/>
                <a:t>сооружений</a:t>
              </a:r>
              <a:endParaRPr lang="ru-RU" sz="2200" i="1" dirty="0"/>
            </a:p>
          </p:txBody>
        </p:sp>
        <p:cxnSp>
          <p:nvCxnSpPr>
            <p:cNvPr id="8" name="Прямая соединительная линия 7"/>
            <p:cNvCxnSpPr>
              <a:stCxn id="2" idx="3"/>
            </p:cNvCxnSpPr>
            <p:nvPr/>
          </p:nvCxnSpPr>
          <p:spPr>
            <a:xfrm flipV="1">
              <a:off x="2740978" y="884506"/>
              <a:ext cx="547164" cy="21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3580655" y="2149954"/>
              <a:ext cx="1135361" cy="12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2735353" y="3891992"/>
              <a:ext cx="540501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4113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132856"/>
            <a:ext cx="63585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Форма и размеры Земли</a:t>
            </a:r>
          </a:p>
        </p:txBody>
      </p:sp>
    </p:spTree>
    <p:extLst>
      <p:ext uri="{BB962C8B-B14F-4D97-AF65-F5344CB8AC3E}">
        <p14:creationId xmlns:p14="http://schemas.microsoft.com/office/powerpoint/2010/main" val="4199346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80920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i="1" dirty="0" smtClean="0"/>
              <a:t>Геоид</a:t>
            </a:r>
            <a:r>
              <a:rPr lang="ru-RU" sz="2200" i="1" dirty="0" smtClean="0"/>
              <a:t>- </a:t>
            </a:r>
            <a:r>
              <a:rPr lang="ru-RU" sz="2200" dirty="0"/>
              <a:t>тело, </a:t>
            </a:r>
            <a:r>
              <a:rPr lang="ru-RU" sz="2200" dirty="0" smtClean="0"/>
              <a:t>принятое за </a:t>
            </a:r>
            <a:r>
              <a:rPr lang="ru-RU" sz="2200" dirty="0"/>
              <a:t>теоретическую фигуру </a:t>
            </a:r>
            <a:r>
              <a:rPr lang="ru-RU" sz="2200" dirty="0" smtClean="0"/>
              <a:t>Земли, ограниченное </a:t>
            </a:r>
            <a:r>
              <a:rPr lang="ru-RU" sz="2200" dirty="0"/>
              <a:t>поверхностью океанов в их спокойном состоянии, продолженной и под </a:t>
            </a:r>
            <a:r>
              <a:rPr lang="ru-RU" sz="2200" dirty="0" smtClean="0"/>
              <a:t>материками.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56792"/>
            <a:ext cx="8280920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dirty="0"/>
              <a:t>Э</a:t>
            </a:r>
            <a:r>
              <a:rPr lang="ru-RU" sz="2200" b="1" dirty="0" smtClean="0"/>
              <a:t>ллипсоид</a:t>
            </a:r>
            <a:r>
              <a:rPr lang="ru-RU" sz="2200" dirty="0" smtClean="0"/>
              <a:t> </a:t>
            </a:r>
            <a:r>
              <a:rPr lang="ru-RU" sz="2200" dirty="0"/>
              <a:t>– фигура, получаемая вращением </a:t>
            </a:r>
            <a:r>
              <a:rPr lang="ru-RU" sz="2200" dirty="0" smtClean="0"/>
              <a:t>эллипса вокруг </a:t>
            </a:r>
            <a:r>
              <a:rPr lang="ru-RU" sz="2200" dirty="0"/>
              <a:t>его малой  оси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1419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9532" y="2564904"/>
            <a:ext cx="84969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u="sng" dirty="0" smtClean="0"/>
              <a:t>Используемые общеземные эллипсоиды</a:t>
            </a:r>
            <a:r>
              <a:rPr lang="ru-RU" sz="2200" dirty="0" smtClean="0"/>
              <a:t>: </a:t>
            </a:r>
            <a:r>
              <a:rPr lang="ru-RU" sz="2200" dirty="0"/>
              <a:t>ПЗ-90 (Параметры Земли </a:t>
            </a:r>
            <a:r>
              <a:rPr lang="ru-RU" sz="2200" dirty="0" smtClean="0"/>
              <a:t>1990г., РФ) </a:t>
            </a:r>
            <a:r>
              <a:rPr lang="ru-RU" sz="2200" dirty="0"/>
              <a:t>и </a:t>
            </a:r>
            <a:r>
              <a:rPr lang="en-US" sz="2200" dirty="0"/>
              <a:t>WGS</a:t>
            </a:r>
            <a:r>
              <a:rPr lang="ru-RU" sz="2200" dirty="0"/>
              <a:t>-84 (Мировая геодезическая система </a:t>
            </a:r>
            <a:r>
              <a:rPr lang="ru-RU" sz="2200" dirty="0" smtClean="0"/>
              <a:t>1984г., </a:t>
            </a:r>
            <a:r>
              <a:rPr lang="ru-RU" sz="2200" dirty="0"/>
              <a:t>США)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9532" y="3717032"/>
            <a:ext cx="8496944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i="1" dirty="0" err="1"/>
              <a:t>Референц</a:t>
            </a:r>
            <a:r>
              <a:rPr lang="ru-RU" sz="2200" b="1" i="1" dirty="0"/>
              <a:t>-эллипсоид</a:t>
            </a:r>
            <a:r>
              <a:rPr lang="ru-RU" sz="2200" dirty="0"/>
              <a:t> – эллипсоид, принятый для геодезических работ в конкретной стране. С </a:t>
            </a:r>
            <a:r>
              <a:rPr lang="ru-RU" sz="2200" dirty="0" err="1"/>
              <a:t>референц</a:t>
            </a:r>
            <a:r>
              <a:rPr lang="ru-RU" sz="2200" dirty="0"/>
              <a:t>-эллипсоидом связана принятая в стране система координат</a:t>
            </a:r>
            <a:r>
              <a:rPr lang="ru-RU" sz="2200" dirty="0" smtClean="0"/>
              <a:t>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59532" y="5085184"/>
            <a:ext cx="86001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В России с 1946 г. в качестве </a:t>
            </a:r>
            <a:r>
              <a:rPr lang="ru-RU" sz="2200" b="1" i="1" dirty="0" err="1"/>
              <a:t>референц</a:t>
            </a:r>
            <a:r>
              <a:rPr lang="ru-RU" sz="2200" b="1" i="1" dirty="0"/>
              <a:t>-эллипсоида</a:t>
            </a:r>
            <a:r>
              <a:rPr lang="ru-RU" sz="2200" dirty="0"/>
              <a:t>  используется эллипсоид Красовского с параметрами: </a:t>
            </a:r>
            <a:r>
              <a:rPr lang="ru-RU" sz="2200" b="1" dirty="0"/>
              <a:t>а = 6 378 245 м, </a:t>
            </a:r>
            <a:r>
              <a:rPr lang="ru-RU" sz="2200" b="1" dirty="0">
                <a:sym typeface="Symbol"/>
              </a:rPr>
              <a:t></a:t>
            </a:r>
            <a:r>
              <a:rPr lang="ru-RU" sz="2200" b="1" dirty="0"/>
              <a:t> = 1/ 298,3</a:t>
            </a:r>
            <a:r>
              <a:rPr lang="ru-RU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3788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348684" y="618130"/>
            <a:ext cx="8609301" cy="4902819"/>
            <a:chOff x="348684" y="618130"/>
            <a:chExt cx="8609301" cy="4902819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348684" y="618130"/>
              <a:ext cx="8427084" cy="4902819"/>
              <a:chOff x="251519" y="442739"/>
              <a:chExt cx="8427084" cy="4902819"/>
            </a:xfrm>
          </p:grpSpPr>
          <p:pic>
            <p:nvPicPr>
              <p:cNvPr id="5" name="Picture 3" descr="021elip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19" y="442739"/>
                <a:ext cx="4580397" cy="395893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Прямоугольник 5"/>
              <p:cNvSpPr/>
              <p:nvPr/>
            </p:nvSpPr>
            <p:spPr>
              <a:xfrm>
                <a:off x="379624" y="4914671"/>
                <a:ext cx="8298979" cy="43088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ru-RU" sz="2200" b="1" dirty="0"/>
                  <a:t>Меридианный эллипс</a:t>
                </a:r>
                <a:r>
                  <a:rPr lang="ru-RU" sz="2200" dirty="0"/>
                  <a:t>: </a:t>
                </a:r>
                <a:r>
                  <a:rPr lang="ru-RU" sz="2200" i="1" dirty="0" err="1"/>
                  <a:t>Р</a:t>
                </a:r>
                <a:r>
                  <a:rPr lang="ru-RU" sz="2200" baseline="-25000" dirty="0" err="1"/>
                  <a:t>с</a:t>
                </a:r>
                <a:r>
                  <a:rPr lang="ru-RU" sz="2200" dirty="0"/>
                  <a:t> – северный полюс; </a:t>
                </a:r>
                <a:r>
                  <a:rPr lang="ru-RU" sz="2200" i="1" dirty="0" err="1"/>
                  <a:t>Р</a:t>
                </a:r>
                <a:r>
                  <a:rPr lang="ru-RU" sz="2200" baseline="-25000" dirty="0" err="1"/>
                  <a:t>ю</a:t>
                </a:r>
                <a:r>
                  <a:rPr lang="ru-RU" sz="2200" dirty="0"/>
                  <a:t> – южный полюс</a:t>
                </a:r>
              </a:p>
            </p:txBody>
          </p:sp>
          <p:pic>
            <p:nvPicPr>
              <p:cNvPr id="7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1561" y="3284984"/>
                <a:ext cx="1440161" cy="94232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</p:pic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49602" y="3331269"/>
                <a:ext cx="1729001" cy="912001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</p:pic>
        </p:grp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5141561" y="618130"/>
              <a:ext cx="3816424" cy="2123658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200" i="1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Параметры эллипсоида</a:t>
              </a:r>
              <a:r>
                <a:rPr kumimoji="0" lang="ru-RU" altLang="ru-RU" sz="22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ru-RU" sz="22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a</a:t>
              </a:r>
              <a:r>
                <a:rPr kumimoji="0" lang="en-US" altLang="ru-RU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ru-RU" altLang="ru-RU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  <a:sym typeface="Symbol" pitchFamily="18" charset="2"/>
                </a:rPr>
                <a:t></a:t>
              </a:r>
              <a:r>
                <a:rPr kumimoji="0" lang="ru-RU" altLang="ru-RU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 большая полуось,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ru-RU" sz="22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  <a:sym typeface="Symbol" pitchFamily="18" charset="2"/>
                </a:rPr>
                <a:t>b</a:t>
              </a:r>
              <a:r>
                <a:rPr kumimoji="0" lang="en-US" altLang="ru-RU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  <a:sym typeface="Symbol" pitchFamily="18" charset="2"/>
                </a:rPr>
                <a:t> </a:t>
              </a:r>
              <a:r>
                <a:rPr kumimoji="0" lang="ru-RU" altLang="ru-RU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  <a:sym typeface="Symbol" pitchFamily="18" charset="2"/>
                </a:rPr>
                <a:t></a:t>
              </a:r>
              <a:r>
                <a:rPr kumimoji="0" lang="ru-RU" altLang="ru-RU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 малая полуось,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  <a:sym typeface="Symbol" pitchFamily="18" charset="2"/>
                </a:rPr>
                <a:t></a:t>
              </a:r>
              <a:r>
                <a:rPr kumimoji="0" lang="ru-RU" altLang="ru-RU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ru-RU" altLang="ru-RU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  <a:sym typeface="Symbol" pitchFamily="18" charset="2"/>
                </a:rPr>
                <a:t></a:t>
              </a:r>
              <a:r>
                <a:rPr kumimoji="0" lang="ru-RU" altLang="ru-RU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itchFamily="18" charset="0"/>
                  <a:cs typeface="Times New Roman" panose="02020603050405020304" pitchFamily="18" charset="0"/>
                </a:rPr>
                <a:t> полярное сжатие,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ru-RU" sz="22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  <a:sym typeface="Symbol" pitchFamily="18" charset="2"/>
                </a:rPr>
                <a:t>e</a:t>
              </a:r>
              <a:r>
                <a:rPr kumimoji="0" lang="ru-RU" altLang="ru-RU" sz="2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  <a:sym typeface="Symbol" pitchFamily="18" charset="2"/>
                </a:rPr>
                <a:t> – первый эксцентриситет меридианного эллипса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1274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132856"/>
            <a:ext cx="64087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Системы координат, применяемые в геодезии</a:t>
            </a:r>
          </a:p>
        </p:txBody>
      </p:sp>
    </p:spTree>
    <p:extLst>
      <p:ext uri="{BB962C8B-B14F-4D97-AF65-F5344CB8AC3E}">
        <p14:creationId xmlns:p14="http://schemas.microsoft.com/office/powerpoint/2010/main" val="260950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ПРОСТРАНСТВЕННЫЕ ПРЯМОУГОЛЬНЫЕ КООРДИНАТЫ</a:t>
            </a:r>
            <a:r>
              <a:rPr lang="ru-RU" sz="2200" dirty="0" smtClean="0"/>
              <a:t>. </a:t>
            </a:r>
            <a:r>
              <a:rPr lang="ru-RU" sz="2200" dirty="0"/>
              <a:t>Начало системы координат расположено в центре </a:t>
            </a:r>
            <a:r>
              <a:rPr lang="en-US" sz="2200" i="1" dirty="0"/>
              <a:t>O</a:t>
            </a:r>
            <a:r>
              <a:rPr lang="ru-RU" sz="2200" dirty="0"/>
              <a:t> земного эллипсоида </a:t>
            </a:r>
          </a:p>
        </p:txBody>
      </p:sp>
      <p:pic>
        <p:nvPicPr>
          <p:cNvPr id="3074" name="Picture 2" descr="022coor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4792764" cy="4127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28923" y="1202523"/>
            <a:ext cx="3654152" cy="21236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dirty="0"/>
              <a:t>Земной эллипсоид и координаты: </a:t>
            </a:r>
            <a:endParaRPr lang="ru-RU" sz="2200" b="1" dirty="0" smtClean="0"/>
          </a:p>
          <a:p>
            <a:r>
              <a:rPr lang="ru-RU" sz="2200" i="1" dirty="0" smtClean="0"/>
              <a:t>Х</a:t>
            </a:r>
            <a:r>
              <a:rPr lang="ru-RU" sz="2200" dirty="0"/>
              <a:t>, </a:t>
            </a:r>
            <a:r>
              <a:rPr lang="en-US" sz="2200" i="1" dirty="0"/>
              <a:t>Y </a:t>
            </a:r>
            <a:r>
              <a:rPr lang="ru-RU" sz="2200" dirty="0"/>
              <a:t>, </a:t>
            </a:r>
            <a:r>
              <a:rPr lang="en-US" sz="2200" i="1" dirty="0"/>
              <a:t>Z</a:t>
            </a:r>
            <a:r>
              <a:rPr lang="ru-RU" sz="2200" dirty="0"/>
              <a:t> – пространственные </a:t>
            </a:r>
            <a:r>
              <a:rPr lang="ru-RU" sz="2200" dirty="0" smtClean="0"/>
              <a:t>прямоугольные;</a:t>
            </a:r>
          </a:p>
          <a:p>
            <a:r>
              <a:rPr lang="ru-RU" sz="2200" i="1" dirty="0" smtClean="0"/>
              <a:t>B</a:t>
            </a:r>
            <a:r>
              <a:rPr lang="ru-RU" sz="2200" dirty="0"/>
              <a:t>, </a:t>
            </a:r>
            <a:r>
              <a:rPr lang="en-US" sz="2200" i="1" dirty="0"/>
              <a:t>L</a:t>
            </a:r>
            <a:r>
              <a:rPr lang="ru-RU" sz="2200" dirty="0"/>
              <a:t>,</a:t>
            </a:r>
            <a:r>
              <a:rPr lang="ru-RU" sz="2200" i="1" dirty="0"/>
              <a:t> </a:t>
            </a:r>
            <a:r>
              <a:rPr lang="en-US" sz="2200" i="1" dirty="0"/>
              <a:t>H</a:t>
            </a:r>
            <a:r>
              <a:rPr lang="en-US" sz="2200" dirty="0"/>
              <a:t>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</a:t>
            </a:r>
            <a:r>
              <a:rPr lang="ru-RU" sz="2200" dirty="0" smtClean="0"/>
              <a:t>геодезические;</a:t>
            </a:r>
          </a:p>
          <a:p>
            <a:r>
              <a:rPr lang="en-US" sz="2200" i="1" dirty="0" smtClean="0"/>
              <a:t>G</a:t>
            </a:r>
            <a:r>
              <a:rPr lang="en-US" sz="2200" dirty="0" smtClean="0"/>
              <a:t> 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Гринвич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7" y="5517232"/>
            <a:ext cx="4817077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dirty="0" smtClean="0"/>
              <a:t>Ось </a:t>
            </a:r>
            <a:r>
              <a:rPr lang="en-US" sz="2200" b="1" i="1" dirty="0"/>
              <a:t>Y</a:t>
            </a:r>
            <a:r>
              <a:rPr lang="ru-RU" sz="2200" dirty="0"/>
              <a:t> направлена  перпендикулярно осям </a:t>
            </a:r>
            <a:r>
              <a:rPr lang="en-US" sz="2200" i="1" dirty="0"/>
              <a:t>Z</a:t>
            </a:r>
            <a:r>
              <a:rPr lang="ru-RU" sz="2200" dirty="0"/>
              <a:t> и </a:t>
            </a:r>
            <a:r>
              <a:rPr lang="en-US" sz="2200" i="1" dirty="0"/>
              <a:t>X</a:t>
            </a:r>
            <a:r>
              <a:rPr lang="ru-RU" sz="2200" dirty="0"/>
              <a:t> на восток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82509" y="3501008"/>
            <a:ext cx="3546979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dirty="0"/>
              <a:t>Ось </a:t>
            </a:r>
            <a:r>
              <a:rPr lang="en-US" sz="2200" b="1" i="1" dirty="0"/>
              <a:t>Z</a:t>
            </a:r>
            <a:r>
              <a:rPr lang="ru-RU" sz="2200" dirty="0"/>
              <a:t> направлена по оси вращения эллипсоида к северу.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28923" y="4609004"/>
            <a:ext cx="3654152" cy="14465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dirty="0"/>
              <a:t>Ось </a:t>
            </a:r>
            <a:r>
              <a:rPr lang="ru-RU" sz="2200" b="1" i="1" dirty="0"/>
              <a:t>Х</a:t>
            </a:r>
            <a:r>
              <a:rPr lang="ru-RU" sz="2200" dirty="0"/>
              <a:t> лежит в пересечении плоскости экватора с начальным</a:t>
            </a:r>
            <a:r>
              <a:rPr lang="ru-RU" sz="2200" dirty="0">
                <a:sym typeface="Symbol"/>
              </a:rPr>
              <a:t></a:t>
            </a:r>
            <a:r>
              <a:rPr lang="ru-RU" sz="2200" dirty="0"/>
              <a:t> гринвичским меридианом. </a:t>
            </a:r>
          </a:p>
        </p:txBody>
      </p:sp>
    </p:spTree>
    <p:extLst>
      <p:ext uri="{BB962C8B-B14F-4D97-AF65-F5344CB8AC3E}">
        <p14:creationId xmlns:p14="http://schemas.microsoft.com/office/powerpoint/2010/main" val="37695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548099"/>
            <a:ext cx="4125296" cy="430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200" b="1" dirty="0" smtClean="0"/>
              <a:t>ГЕОДЕЗИЧЕСКИЕ КООРДИНАТЫ</a:t>
            </a:r>
            <a:endParaRPr lang="ru-RU" sz="22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251520" y="1334938"/>
            <a:ext cx="8784976" cy="4209913"/>
            <a:chOff x="251520" y="780940"/>
            <a:chExt cx="8784976" cy="420991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51520" y="780940"/>
              <a:ext cx="8640960" cy="110799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200" b="1" i="1" dirty="0"/>
                <a:t>Геодезической широтой</a:t>
              </a:r>
              <a:r>
                <a:rPr lang="ru-RU" sz="2200" b="1" dirty="0"/>
                <a:t> </a:t>
              </a:r>
              <a:r>
                <a:rPr lang="ru-RU" sz="2200" dirty="0"/>
                <a:t>точки </a:t>
              </a:r>
              <a:r>
                <a:rPr lang="ru-RU" sz="2200" i="1" dirty="0"/>
                <a:t>М</a:t>
              </a:r>
              <a:r>
                <a:rPr lang="ru-RU" sz="2200" dirty="0"/>
                <a:t> называется угол </a:t>
              </a:r>
              <a:r>
                <a:rPr lang="ru-RU" sz="2200" i="1" dirty="0"/>
                <a:t>В</a:t>
              </a:r>
              <a:r>
                <a:rPr lang="ru-RU" sz="2200" dirty="0"/>
                <a:t>, образованный нормалью к поверхности эллипсоида, проходящей через данную точку, и плоскостью экватора.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51520" y="2060848"/>
              <a:ext cx="8640960" cy="76944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200" b="1" i="1" dirty="0" smtClean="0"/>
                <a:t>Геодезические меридианы</a:t>
              </a:r>
              <a:r>
                <a:rPr lang="ru-RU" sz="2200" i="1" dirty="0" smtClean="0"/>
                <a:t>- п</a:t>
              </a:r>
              <a:r>
                <a:rPr lang="ru-RU" sz="2200" dirty="0" smtClean="0"/>
                <a:t>лоскости </a:t>
              </a:r>
              <a:r>
                <a:rPr lang="ru-RU" sz="2200" dirty="0"/>
                <a:t>сечения эллипсоида, проходящие через ось </a:t>
              </a:r>
              <a:r>
                <a:rPr lang="en-US" sz="2200" i="1" dirty="0"/>
                <a:t>OZ</a:t>
              </a:r>
              <a:r>
                <a:rPr lang="ru-RU" sz="2200" dirty="0"/>
                <a:t>, </a:t>
              </a:r>
              <a:r>
                <a:rPr lang="ru-RU" sz="2200" dirty="0" smtClean="0"/>
                <a:t>называются.</a:t>
              </a:r>
              <a:endParaRPr lang="ru-RU" sz="2200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51520" y="2996952"/>
              <a:ext cx="8784976" cy="110799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200" b="1" i="1" dirty="0"/>
                <a:t>Геодезической долготой</a:t>
              </a:r>
              <a:r>
                <a:rPr lang="ru-RU" sz="2200" dirty="0"/>
                <a:t> точки </a:t>
              </a:r>
              <a:r>
                <a:rPr lang="ru-RU" sz="2200" i="1" dirty="0"/>
                <a:t>М</a:t>
              </a:r>
              <a:r>
                <a:rPr lang="ru-RU" sz="2200" dirty="0"/>
                <a:t> называется двугранный угол </a:t>
              </a:r>
              <a:r>
                <a:rPr lang="en-US" sz="2200" i="1" dirty="0"/>
                <a:t>L</a:t>
              </a:r>
              <a:r>
                <a:rPr lang="ru-RU" sz="2200" dirty="0"/>
                <a:t>, образованный плоскостями начального (гринвичского) геодезического меридиана и геодезического меридиана данной точки.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1520" y="4221412"/>
              <a:ext cx="8568952" cy="76944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200" b="1" i="1" dirty="0"/>
                <a:t>Геодезической высотой</a:t>
              </a:r>
              <a:r>
                <a:rPr lang="ru-RU" sz="2200" dirty="0"/>
                <a:t> точки </a:t>
              </a:r>
              <a:r>
                <a:rPr lang="ru-RU" sz="2200" i="1" dirty="0"/>
                <a:t>М</a:t>
              </a:r>
              <a:r>
                <a:rPr lang="ru-RU" sz="2200" dirty="0"/>
                <a:t> является ее высота </a:t>
              </a:r>
              <a:r>
                <a:rPr lang="ru-RU" sz="2200" i="1" dirty="0"/>
                <a:t>Н</a:t>
              </a:r>
              <a:r>
                <a:rPr lang="ru-RU" sz="2200" dirty="0"/>
                <a:t> над поверхностью земного эллипсоида.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6053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</TotalTime>
  <Words>1243</Words>
  <Application>Microsoft Office PowerPoint</Application>
  <PresentationFormat>Экран (4:3)</PresentationFormat>
  <Paragraphs>172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Велес</dc:creator>
  <cp:lastModifiedBy>Велес</cp:lastModifiedBy>
  <cp:revision>142</cp:revision>
  <dcterms:created xsi:type="dcterms:W3CDTF">2015-09-05T00:49:18Z</dcterms:created>
  <dcterms:modified xsi:type="dcterms:W3CDTF">2019-10-06T22:33:24Z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