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8" r:id="rId3"/>
    <p:sldId id="276" r:id="rId4"/>
    <p:sldId id="277" r:id="rId5"/>
    <p:sldId id="271" r:id="rId6"/>
    <p:sldId id="272" r:id="rId7"/>
    <p:sldId id="259" r:id="rId8"/>
    <p:sldId id="270" r:id="rId9"/>
    <p:sldId id="260" r:id="rId10"/>
    <p:sldId id="273" r:id="rId11"/>
    <p:sldId id="263" r:id="rId12"/>
    <p:sldId id="265" r:id="rId13"/>
    <p:sldId id="27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2" autoAdjust="0"/>
    <p:restoredTop sz="54885" autoAdjust="0"/>
  </p:normalViewPr>
  <p:slideViewPr>
    <p:cSldViewPr>
      <p:cViewPr>
        <p:scale>
          <a:sx n="76" d="100"/>
          <a:sy n="76" d="100"/>
        </p:scale>
        <p:origin x="-120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142984"/>
            <a:ext cx="750099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rgbClr val="B00000"/>
              </a:solidFill>
              <a:latin typeface="Arial Narrow" pitchFamily="34" charset="0"/>
            </a:endParaRPr>
          </a:p>
          <a:p>
            <a:pPr algn="ctr"/>
            <a:endParaRPr lang="ru-RU" sz="2400" b="1" i="1" dirty="0" smtClean="0">
              <a:solidFill>
                <a:srgbClr val="B00000"/>
              </a:solidFill>
              <a:latin typeface="Arial Narrow" pitchFamily="34" charset="0"/>
            </a:endParaRPr>
          </a:p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ФОРМИРОВАНИЕ КОММУНИКАТИВНОЙ КОМПЕТЕНЦИИ У ДЕТЕЙ РАННЕГО ДОШКОЛЬНОГО ВОЗРАСТА ЧЕРЕЗ СЮЖЕТНО-РОЛЕВУЮ ИГРУ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(из опыта работы)</a:t>
            </a:r>
          </a:p>
          <a:p>
            <a:pPr algn="ctr"/>
            <a:endParaRPr lang="ru-RU" sz="2400" b="1" i="1" dirty="0" smtClean="0">
              <a:solidFill>
                <a:srgbClr val="B00000"/>
              </a:solidFill>
              <a:latin typeface="Arial Narrow" pitchFamily="34" charset="0"/>
            </a:endParaRPr>
          </a:p>
          <a:p>
            <a:pPr algn="ctr"/>
            <a:endParaRPr lang="ru-RU" sz="2400" b="1" i="1" dirty="0" smtClean="0">
              <a:solidFill>
                <a:srgbClr val="B00000"/>
              </a:solidFill>
              <a:latin typeface="Arial Narrow" pitchFamily="34" charset="0"/>
            </a:endParaRPr>
          </a:p>
          <a:p>
            <a:pPr algn="ctr"/>
            <a:endParaRPr lang="ru-RU" sz="2400" b="1" i="1" dirty="0" smtClean="0">
              <a:solidFill>
                <a:srgbClr val="B00000"/>
              </a:solidFill>
              <a:latin typeface="Arial Narrow" pitchFamily="34" charset="0"/>
            </a:endParaRPr>
          </a:p>
          <a:p>
            <a:pPr algn="ctr"/>
            <a:endParaRPr lang="ru-RU" sz="2400" b="1" i="1" dirty="0" smtClean="0">
              <a:solidFill>
                <a:srgbClr val="B00000"/>
              </a:solidFill>
              <a:latin typeface="Arial Narrow" pitchFamily="34" charset="0"/>
            </a:endParaRPr>
          </a:p>
          <a:p>
            <a:pPr algn="ctr"/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342900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воспитатель </a:t>
            </a:r>
          </a:p>
          <a:p>
            <a:pPr algn="r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МАДОУ «СКАЗКА» </a:t>
            </a:r>
          </a:p>
          <a:p>
            <a:pPr algn="r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Эрендженова Мария Сергеевна</a:t>
            </a:r>
            <a:endParaRPr lang="ru-RU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2" descr="02cdda4da61b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0094" y="3500438"/>
            <a:ext cx="2582416" cy="292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500042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  <a:buClr>
                <a:srgbClr val="FFB7D5"/>
              </a:buClr>
              <a:buSzPct val="95000"/>
            </a:pPr>
            <a:r>
              <a:rPr lang="ru-RU" sz="2400" b="1" dirty="0" smtClean="0">
                <a:latin typeface="Monotype Corsiva" pitchFamily="66" charset="0"/>
              </a:rPr>
              <a:t>В </a:t>
            </a:r>
            <a:r>
              <a:rPr lang="ru-RU" sz="2400" b="1" dirty="0">
                <a:latin typeface="Monotype Corsiva" pitchFamily="66" charset="0"/>
              </a:rPr>
              <a:t>младшей группе, общаясь со взрослыми и сверстниками ребенок учится жить рядом с другими, учитывая их интересы, правила и нормы поведения в обществе, т. е. становится </a:t>
            </a:r>
            <a:r>
              <a:rPr lang="ru-RU" sz="2400" b="1" dirty="0" smtClean="0">
                <a:latin typeface="Monotype Corsiva" pitchFamily="66" charset="0"/>
              </a:rPr>
              <a:t>социально-компетентными </a:t>
            </a:r>
            <a:r>
              <a:rPr lang="ru-RU" sz="2400" b="1" dirty="0">
                <a:latin typeface="Monotype Corsiva" pitchFamily="66" charset="0"/>
              </a:rPr>
              <a:t>. </a:t>
            </a:r>
            <a:r>
              <a:rPr lang="ru-RU" sz="2400" b="1" dirty="0" smtClean="0">
                <a:latin typeface="Monotype Corsiva" pitchFamily="66" charset="0"/>
              </a:rPr>
              <a:t>Для </a:t>
            </a:r>
            <a:r>
              <a:rPr lang="ru-RU" sz="2400" b="1" dirty="0">
                <a:latin typeface="Monotype Corsiva" pitchFamily="66" charset="0"/>
              </a:rPr>
              <a:t>сплочения детей младшей группы использую различные игры: </a:t>
            </a:r>
            <a:r>
              <a:rPr lang="ru-RU" sz="2400" b="1" dirty="0" smtClean="0">
                <a:latin typeface="Monotype Corsiva" pitchFamily="66" charset="0"/>
              </a:rPr>
              <a:t>«Больница», «Семья», «Парикмахерская» </a:t>
            </a:r>
            <a:r>
              <a:rPr lang="ru-RU" sz="2400" b="1" dirty="0">
                <a:latin typeface="Monotype Corsiva" pitchFamily="66" charset="0"/>
              </a:rPr>
              <a:t>и т.д.</a:t>
            </a:r>
          </a:p>
        </p:txBody>
      </p:sp>
    </p:spTree>
    <p:extLst>
      <p:ext uri="{BB962C8B-B14F-4D97-AF65-F5344CB8AC3E}">
        <p14:creationId xmlns:p14="http://schemas.microsoft.com/office/powerpoint/2010/main" val="306054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500042"/>
            <a:ext cx="7858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	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500042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Сюжетно-ролевые игры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 descr="E:\Доклад\Фото на презентацию\DSC_01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681" y="1142985"/>
            <a:ext cx="3366231" cy="267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Доклад\Фото на презентацию\DSC_01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680" y="3912255"/>
            <a:ext cx="3366232" cy="253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Фото 3\Новая папка\IMG_15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121497"/>
            <a:ext cx="3676138" cy="2695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Фото 3\Новая папка\IMG_156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2" y="3912255"/>
            <a:ext cx="3676138" cy="243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571480"/>
            <a:ext cx="79296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800" b="1" dirty="0" smtClean="0">
                <a:latin typeface="Monotype Corsiva" pitchFamily="66" charset="0"/>
              </a:rPr>
              <a:t>Сюжетно-ролевые игры   являются средством формирования коммуникативной компетенции у детей дошкольников, помогают не только адаптироваться в коллективе, но и активно его осваивать.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9" name="Picture 3" descr="C:\Documents and Settings\User\Мои документы\Все для оформления группы, участка, окон, шкафчиков\дети\3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054062"/>
            <a:ext cx="3429024" cy="2817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1659285"/>
            <a:ext cx="75608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200" dirty="0">
                <a:solidFill>
                  <a:prstClr val="black"/>
                </a:solidFill>
                <a:latin typeface="Monotype Corsiva" pitchFamily="66" charset="0"/>
              </a:rPr>
              <a:t>Наши дети могут самостоятельно организовывать различные игры, научились между собой общаться, помогать друг другу и соблюдать определённые правила.</a:t>
            </a:r>
          </a:p>
        </p:txBody>
      </p:sp>
    </p:spTree>
    <p:extLst>
      <p:ext uri="{BB962C8B-B14F-4D97-AF65-F5344CB8AC3E}">
        <p14:creationId xmlns:p14="http://schemas.microsoft.com/office/powerpoint/2010/main" val="253438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2071678"/>
            <a:ext cx="79296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СПАСИБО ЗА ВНИМАНИЕ!</a:t>
            </a:r>
            <a:endParaRPr lang="ru-RU" sz="4400" dirty="0"/>
          </a:p>
        </p:txBody>
      </p:sp>
      <p:pic>
        <p:nvPicPr>
          <p:cNvPr id="7" name="Picture 2" descr="C:\Documents and Settings\User\Мои документы\Все для оформления группы, участка, окон, шкафчиков\дети\62384223_f95d30b8a98f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473" y="3000372"/>
            <a:ext cx="2786062" cy="3157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4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0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15116" y="620688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Коммуникативная компетенция формируется у детей раннего дошкольного возраста происходит через </a:t>
            </a:r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</a:rPr>
              <a:t>сюжетно ролевую игру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. </a:t>
            </a:r>
            <a:endParaRPr lang="ru-RU" dirty="0"/>
          </a:p>
        </p:txBody>
      </p:sp>
      <p:pic>
        <p:nvPicPr>
          <p:cNvPr id="9" name="Picture 3" descr="E:\Доклад\Фото на презентацию\DSC_01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4994" y="1916832"/>
            <a:ext cx="4605450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27584" y="5013176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«Дошкольный ребенок - человек играющий, поэтому в ФГОС закреплено, что обучение входит в жизнь ребенка через ворота детской игры», - сказал академик А. </a:t>
            </a:r>
            <a:r>
              <a:rPr lang="ru-RU" sz="2400" dirty="0" err="1">
                <a:solidFill>
                  <a:prstClr val="black"/>
                </a:solidFill>
                <a:latin typeface="Monotype Corsiva" pitchFamily="66" charset="0"/>
              </a:rPr>
              <a:t>Асмолов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.</a:t>
            </a:r>
            <a:b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71142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83568" y="428179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</a:rPr>
              <a:t>Структура сюжетно-ролевой игры</a:t>
            </a:r>
          </a:p>
          <a:p>
            <a:pPr lvl="0" algn="just"/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</a:rPr>
              <a:t>	Основой 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сюжетно-ролевой игры является мнимая или воображаемая ситуация, которая заключается в том, что ребенок берет на себя роль взрослого и выполняет ее в созданной им самим игровой обстановке. Но самое   главное – в игре </a:t>
            </a:r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</a:rPr>
              <a:t>ребенок воплощает свой взгляд, свои представления, свое отношение 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к тому событию, которое разыгрывает.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	Сюжетно-ролевая игра имеет следующие структурные компоненты: сюжет, содержание, роль.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5211" y="4149080"/>
            <a:ext cx="2073275" cy="240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89833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9388" y="548680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</a:rPr>
              <a:t>Сюжет игры 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– это та сфера деятельности, которая воспроизводится детьми (например, игра в семью, детский сад, больницу, магазин, парикмахерскую и т.д.).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9388" y="2228671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</a:rPr>
              <a:t>Содержание игры 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– это то, что именно воспроизводится детьми в качестве центрального момента деятельности и отношений между взрослыми в их бытовой, трудовой или общественной деятельности.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933056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>
                <a:solidFill>
                  <a:prstClr val="black"/>
                </a:solidFill>
                <a:latin typeface="Monotype Corsiva" pitchFamily="66" charset="0"/>
              </a:rPr>
              <a:t>Роль 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– это средство реализации сюжета и главный компонент сюжетно-ролевой игры. Для ребенка роль – это его игровая позиция: он отождествляет себя с каким-либо персонажем сюжета и действует в соответствии с представлениями о данном персонаже. Смысл игры для дошкольников заключается в отношениях между персонажами.</a:t>
            </a:r>
          </a:p>
        </p:txBody>
      </p:sp>
    </p:spTree>
    <p:extLst>
      <p:ext uri="{BB962C8B-B14F-4D97-AF65-F5344CB8AC3E}">
        <p14:creationId xmlns:p14="http://schemas.microsoft.com/office/powerpoint/2010/main" val="414139592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15" y="-99392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428605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28605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Monotype Corsiva" pitchFamily="66" charset="0"/>
              </a:rPr>
              <a:t>Коммуникативная компетенция – способность налаживать речевые взаимодействия с партнером, устанавливать с ним диалогические, личностные отношения в зависимости от ситуации.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329608"/>
            <a:ext cx="4032448" cy="277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266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15" y="-158247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428605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620688"/>
            <a:ext cx="6912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Monotype Corsiva" pitchFamily="66" charset="0"/>
              </a:rPr>
              <a:t>Учу </a:t>
            </a:r>
            <a:r>
              <a:rPr lang="ru-RU" sz="2800" dirty="0">
                <a:latin typeface="Monotype Corsiva" pitchFamily="66" charset="0"/>
              </a:rPr>
              <a:t>детей правилам общения, культуре общения (дети учатся договариваться, а значит, слушать и слышат партнера, формируется собственная речь</a:t>
            </a:r>
            <a:r>
              <a:rPr lang="ru-RU" sz="2800" dirty="0" smtClean="0">
                <a:latin typeface="Monotype Corsiva" pitchFamily="66" charset="0"/>
              </a:rPr>
              <a:t>).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3074" name="Picture 2" descr="E:\Доклад\Фото на презентацию\IMG_08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9741" y="2492896"/>
            <a:ext cx="4731990" cy="315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84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500042"/>
            <a:ext cx="80724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b="1" dirty="0" smtClean="0">
                <a:latin typeface="Monotype Corsiva" pitchFamily="66" charset="0"/>
              </a:rPr>
              <a:t>Особое место занимают игры, которые создают сами дети, это сюжетно-ролевые игры. В них дети воспроизводят все то, что видят вокруг себя в жизни и деятельности взрослых. В сюжетно-ролевых играх закладывается социальный мотив, и она становится эффективным средством социализации детей дошкольного возраста и позволяет ребенку занять свое место в обществе.</a:t>
            </a:r>
          </a:p>
          <a:p>
            <a:pPr algn="just"/>
            <a:r>
              <a:rPr lang="ru-RU" sz="2400" b="1" dirty="0">
                <a:latin typeface="Monotype Corsiva" pitchFamily="66" charset="0"/>
              </a:rPr>
              <a:t>Перед тем, как начать играть в сюжетно-ролевую игру «Парикмахерская», спросить детей где люди делают красивые прически. А что нужно парикмахеру, чтобы сделать красивую </a:t>
            </a:r>
            <a:r>
              <a:rPr lang="ru-RU" sz="2400" b="1" dirty="0" smtClean="0">
                <a:latin typeface="Monotype Corsiva" pitchFamily="66" charset="0"/>
              </a:rPr>
              <a:t>прическу.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2050" name="Picture 2" descr="E:\Доклад\Фото на презентацию\DSC_01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864" y="4365104"/>
            <a:ext cx="3964317" cy="223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Фото 3\Новая папка\IMG_15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036" y="4365104"/>
            <a:ext cx="3502940" cy="234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659937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Или </a:t>
            </a:r>
            <a:r>
              <a:rPr lang="ru-RU" sz="2000" b="1" dirty="0">
                <a:latin typeface="Monotype Corsiva" pitchFamily="66" charset="0"/>
              </a:rPr>
              <a:t>«наша кукла Маша заболела, что делать?» (вызвать врача, скорую помощь, поехать в больницу). А кто работает в больнице? А что нужно врачу, чтобы он узнал, чем заболела Маша?) </a:t>
            </a:r>
          </a:p>
        </p:txBody>
      </p:sp>
      <p:pic>
        <p:nvPicPr>
          <p:cNvPr id="1026" name="Picture 2" descr="E:\Доклад\Фото на презентацию\DSC_01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3965804" cy="223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Фото 3\Новая папка\IMG_15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983044"/>
            <a:ext cx="3867894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87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Все для оформления группы, участка, окон, шкафчиков\фоны для презентаций\0018-028-Eto-interes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500042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dirty="0" smtClean="0"/>
              <a:t>	</a:t>
            </a:r>
            <a:r>
              <a:rPr lang="ru-RU" sz="2400" b="1" dirty="0" smtClean="0">
                <a:latin typeface="Monotype Corsiva" pitchFamily="66" charset="0"/>
              </a:rPr>
              <a:t>В сюжетно-ролевой игре – заложены большие возможности для развития навыков общения. В игре, как и во всякой творческой коллективной деятельности, происходит столкновение умов, характеров, замыслов. Именно в этом столкновении складывается личность каждого ребенка, формируется детский коллектив.</a:t>
            </a:r>
          </a:p>
        </p:txBody>
      </p:sp>
      <p:pic>
        <p:nvPicPr>
          <p:cNvPr id="3075" name="Picture 3" descr="C:\Users\User\Desktop\Фото 3\Новая папка\IMG_15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900042"/>
            <a:ext cx="5052053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341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modified xsi:type="dcterms:W3CDTF">2019-10-07T16:50:14Z</dcterms:modified>
</cp:coreProperties>
</file>