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70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9" r:id="rId14"/>
    <p:sldId id="268" r:id="rId15"/>
    <p:sldId id="266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39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6E9B79-E0AD-4375-982B-AD8228FA01FC}" type="doc">
      <dgm:prSet loTypeId="urn:microsoft.com/office/officeart/2005/8/layout/orgChart1" loCatId="hierarchy" qsTypeId="urn:microsoft.com/office/officeart/2005/8/quickstyle/3d2" qsCatId="3D" csTypeId="urn:microsoft.com/office/officeart/2005/8/colors/accent0_3" csCatId="mainScheme"/>
      <dgm:spPr/>
    </dgm:pt>
    <dgm:pt modelId="{E65FBC14-D2A0-48F3-AEF1-76FF649AAB2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/>
              <a:effectLst/>
              <a:latin typeface="Arial" charset="0"/>
              <a:ea typeface="ＭＳ Ｐゴシック" pitchFamily="50" charset="-128"/>
            </a:rPr>
            <a:t>ГРИБЫ</a:t>
          </a:r>
          <a:endParaRPr kumimoji="1" lang="ru-RU" b="0" i="0" u="none" strike="noStrike" cap="none" normalizeH="0" baseline="0" dirty="0" smtClean="0">
            <a:ln/>
            <a:effectLst/>
            <a:latin typeface="Arial" charset="0"/>
            <a:ea typeface="ＭＳ Ｐゴシック" pitchFamily="50" charset="-128"/>
          </a:endParaRPr>
        </a:p>
      </dgm:t>
    </dgm:pt>
    <dgm:pt modelId="{613ED510-BDA8-44A6-ACEF-317BE928474B}" type="parTrans" cxnId="{2D2B576D-AB9D-4331-8A3A-8A4BC4CCAB38}">
      <dgm:prSet/>
      <dgm:spPr/>
      <dgm:t>
        <a:bodyPr/>
        <a:lstStyle/>
        <a:p>
          <a:endParaRPr lang="ru-RU"/>
        </a:p>
      </dgm:t>
    </dgm:pt>
    <dgm:pt modelId="{EF97E2CE-7488-44B4-A365-3A51EBF3E640}" type="sibTrans" cxnId="{2D2B576D-AB9D-4331-8A3A-8A4BC4CCAB38}">
      <dgm:prSet/>
      <dgm:spPr/>
      <dgm:t>
        <a:bodyPr/>
        <a:lstStyle/>
        <a:p>
          <a:endParaRPr lang="ru-RU"/>
        </a:p>
      </dgm:t>
    </dgm:pt>
    <dgm:pt modelId="{19763620-F9CD-4621-B41F-1F4716585E6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/>
              <a:effectLst/>
              <a:latin typeface="Arial" charset="0"/>
              <a:ea typeface="ＭＳ Ｐゴシック" pitchFamily="50" charset="-128"/>
            </a:rPr>
            <a:t>Съедобные</a:t>
          </a:r>
          <a:endParaRPr kumimoji="1" lang="ru-RU" b="0" i="0" u="none" strike="noStrike" cap="none" normalizeH="0" baseline="0" dirty="0" smtClean="0">
            <a:ln/>
            <a:effectLst/>
            <a:latin typeface="Arial" charset="0"/>
            <a:ea typeface="ＭＳ Ｐゴシック" pitchFamily="50" charset="-128"/>
          </a:endParaRPr>
        </a:p>
      </dgm:t>
    </dgm:pt>
    <dgm:pt modelId="{F6E11012-EABA-44FF-B8AE-1137FC2BC8B0}" type="parTrans" cxnId="{1BB49A8E-AF9A-4BE0-A2FD-AA7AA715D633}">
      <dgm:prSet/>
      <dgm:spPr/>
      <dgm:t>
        <a:bodyPr/>
        <a:lstStyle/>
        <a:p>
          <a:endParaRPr lang="ru-RU"/>
        </a:p>
      </dgm:t>
    </dgm:pt>
    <dgm:pt modelId="{62F256A0-0F99-4317-B086-C82311644090}" type="sibTrans" cxnId="{1BB49A8E-AF9A-4BE0-A2FD-AA7AA715D633}">
      <dgm:prSet/>
      <dgm:spPr/>
      <dgm:t>
        <a:bodyPr/>
        <a:lstStyle/>
        <a:p>
          <a:endParaRPr lang="ru-RU"/>
        </a:p>
      </dgm:t>
    </dgm:pt>
    <dgm:pt modelId="{215AAC32-BD0A-4409-9E56-CA50E40DE84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/>
              <a:effectLst/>
              <a:latin typeface="Arial" charset="0"/>
              <a:ea typeface="ＭＳ Ｐゴシック" pitchFamily="50" charset="-128"/>
            </a:rPr>
            <a:t>Ядовитые</a:t>
          </a:r>
          <a:endParaRPr kumimoji="1" lang="ru-RU" b="0" i="0" u="none" strike="noStrike" cap="none" normalizeH="0" baseline="0" dirty="0" smtClean="0">
            <a:ln/>
            <a:effectLst/>
            <a:latin typeface="Arial" charset="0"/>
            <a:ea typeface="ＭＳ Ｐゴシック" pitchFamily="50" charset="-128"/>
          </a:endParaRPr>
        </a:p>
      </dgm:t>
    </dgm:pt>
    <dgm:pt modelId="{004D4428-6D6B-403A-8ECE-9DD6C1D21E4D}" type="parTrans" cxnId="{1608992F-8A01-443D-AD6B-3C583C6956BC}">
      <dgm:prSet/>
      <dgm:spPr/>
      <dgm:t>
        <a:bodyPr/>
        <a:lstStyle/>
        <a:p>
          <a:endParaRPr lang="ru-RU"/>
        </a:p>
      </dgm:t>
    </dgm:pt>
    <dgm:pt modelId="{F5E0B709-8BFE-4CBF-A5EC-20D2746D7461}" type="sibTrans" cxnId="{1608992F-8A01-443D-AD6B-3C583C6956BC}">
      <dgm:prSet/>
      <dgm:spPr/>
      <dgm:t>
        <a:bodyPr/>
        <a:lstStyle/>
        <a:p>
          <a:endParaRPr lang="ru-RU"/>
        </a:p>
      </dgm:t>
    </dgm:pt>
    <dgm:pt modelId="{45B4BB63-D822-4FC8-94EF-F33C4E47B43C}" type="pres">
      <dgm:prSet presAssocID="{306E9B79-E0AD-4375-982B-AD8228FA01F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E59C35B-E1CA-4327-9526-CBEC2B9FCE96}" type="pres">
      <dgm:prSet presAssocID="{E65FBC14-D2A0-48F3-AEF1-76FF649AAB21}" presName="hierRoot1" presStyleCnt="0">
        <dgm:presLayoutVars>
          <dgm:hierBranch/>
        </dgm:presLayoutVars>
      </dgm:prSet>
      <dgm:spPr/>
    </dgm:pt>
    <dgm:pt modelId="{7AE7BFF8-25F1-4DF6-9F40-1E380FF5767F}" type="pres">
      <dgm:prSet presAssocID="{E65FBC14-D2A0-48F3-AEF1-76FF649AAB21}" presName="rootComposite1" presStyleCnt="0"/>
      <dgm:spPr/>
    </dgm:pt>
    <dgm:pt modelId="{938CC359-A39B-461D-81BA-D5B9261F2483}" type="pres">
      <dgm:prSet presAssocID="{E65FBC14-D2A0-48F3-AEF1-76FF649AAB2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A9BE87-2234-4CC4-897B-D11006B691B3}" type="pres">
      <dgm:prSet presAssocID="{E65FBC14-D2A0-48F3-AEF1-76FF649AAB2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D824BE0-7F79-4259-BAE7-9750E2BE14A6}" type="pres">
      <dgm:prSet presAssocID="{E65FBC14-D2A0-48F3-AEF1-76FF649AAB21}" presName="hierChild2" presStyleCnt="0"/>
      <dgm:spPr/>
    </dgm:pt>
    <dgm:pt modelId="{08D94299-C788-40E0-920C-9FACAE4BCE52}" type="pres">
      <dgm:prSet presAssocID="{F6E11012-EABA-44FF-B8AE-1137FC2BC8B0}" presName="Name35" presStyleLbl="parChTrans1D2" presStyleIdx="0" presStyleCnt="2"/>
      <dgm:spPr/>
      <dgm:t>
        <a:bodyPr/>
        <a:lstStyle/>
        <a:p>
          <a:endParaRPr lang="ru-RU"/>
        </a:p>
      </dgm:t>
    </dgm:pt>
    <dgm:pt modelId="{354983BB-B5F7-4B91-9267-0FD80B0D952A}" type="pres">
      <dgm:prSet presAssocID="{19763620-F9CD-4621-B41F-1F4716585E6D}" presName="hierRoot2" presStyleCnt="0">
        <dgm:presLayoutVars>
          <dgm:hierBranch/>
        </dgm:presLayoutVars>
      </dgm:prSet>
      <dgm:spPr/>
    </dgm:pt>
    <dgm:pt modelId="{B9F49CF8-1181-41ED-89B6-BDF42FC6B0F5}" type="pres">
      <dgm:prSet presAssocID="{19763620-F9CD-4621-B41F-1F4716585E6D}" presName="rootComposite" presStyleCnt="0"/>
      <dgm:spPr/>
    </dgm:pt>
    <dgm:pt modelId="{D10485EC-8F7E-41D8-A358-4DF838C163B5}" type="pres">
      <dgm:prSet presAssocID="{19763620-F9CD-4621-B41F-1F4716585E6D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40669E-4453-40F2-A22C-D4AC29F45DC8}" type="pres">
      <dgm:prSet presAssocID="{19763620-F9CD-4621-B41F-1F4716585E6D}" presName="rootConnector" presStyleLbl="node2" presStyleIdx="0" presStyleCnt="2"/>
      <dgm:spPr/>
      <dgm:t>
        <a:bodyPr/>
        <a:lstStyle/>
        <a:p>
          <a:endParaRPr lang="ru-RU"/>
        </a:p>
      </dgm:t>
    </dgm:pt>
    <dgm:pt modelId="{F723BB36-DF10-4492-B80F-9A66004FF288}" type="pres">
      <dgm:prSet presAssocID="{19763620-F9CD-4621-B41F-1F4716585E6D}" presName="hierChild4" presStyleCnt="0"/>
      <dgm:spPr/>
    </dgm:pt>
    <dgm:pt modelId="{22C529BC-6238-4ECF-8365-A37C472ADFFB}" type="pres">
      <dgm:prSet presAssocID="{19763620-F9CD-4621-B41F-1F4716585E6D}" presName="hierChild5" presStyleCnt="0"/>
      <dgm:spPr/>
    </dgm:pt>
    <dgm:pt modelId="{89AE93A7-3CDB-49DD-86EA-C49209588626}" type="pres">
      <dgm:prSet presAssocID="{004D4428-6D6B-403A-8ECE-9DD6C1D21E4D}" presName="Name35" presStyleLbl="parChTrans1D2" presStyleIdx="1" presStyleCnt="2"/>
      <dgm:spPr/>
      <dgm:t>
        <a:bodyPr/>
        <a:lstStyle/>
        <a:p>
          <a:endParaRPr lang="ru-RU"/>
        </a:p>
      </dgm:t>
    </dgm:pt>
    <dgm:pt modelId="{AB552897-F071-4730-B6C3-BE5D367C7ADF}" type="pres">
      <dgm:prSet presAssocID="{215AAC32-BD0A-4409-9E56-CA50E40DE848}" presName="hierRoot2" presStyleCnt="0">
        <dgm:presLayoutVars>
          <dgm:hierBranch/>
        </dgm:presLayoutVars>
      </dgm:prSet>
      <dgm:spPr/>
    </dgm:pt>
    <dgm:pt modelId="{A9FE57C9-F1D3-48F6-B066-105E57BD48DD}" type="pres">
      <dgm:prSet presAssocID="{215AAC32-BD0A-4409-9E56-CA50E40DE848}" presName="rootComposite" presStyleCnt="0"/>
      <dgm:spPr/>
    </dgm:pt>
    <dgm:pt modelId="{4108398E-7825-4266-908F-641F1718EE0D}" type="pres">
      <dgm:prSet presAssocID="{215AAC32-BD0A-4409-9E56-CA50E40DE84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F43437-B7B9-44A8-9967-9DBDAD57E003}" type="pres">
      <dgm:prSet presAssocID="{215AAC32-BD0A-4409-9E56-CA50E40DE848}" presName="rootConnector" presStyleLbl="node2" presStyleIdx="1" presStyleCnt="2"/>
      <dgm:spPr/>
      <dgm:t>
        <a:bodyPr/>
        <a:lstStyle/>
        <a:p>
          <a:endParaRPr lang="ru-RU"/>
        </a:p>
      </dgm:t>
    </dgm:pt>
    <dgm:pt modelId="{4DF30E40-B951-442E-BCA9-88CF1CA70768}" type="pres">
      <dgm:prSet presAssocID="{215AAC32-BD0A-4409-9E56-CA50E40DE848}" presName="hierChild4" presStyleCnt="0"/>
      <dgm:spPr/>
    </dgm:pt>
    <dgm:pt modelId="{E581ECD5-A3D6-402E-B38A-1596F7BB8AFD}" type="pres">
      <dgm:prSet presAssocID="{215AAC32-BD0A-4409-9E56-CA50E40DE848}" presName="hierChild5" presStyleCnt="0"/>
      <dgm:spPr/>
    </dgm:pt>
    <dgm:pt modelId="{8C9988C0-6D96-4A0F-9CEC-5370D8734DC0}" type="pres">
      <dgm:prSet presAssocID="{E65FBC14-D2A0-48F3-AEF1-76FF649AAB21}" presName="hierChild3" presStyleCnt="0"/>
      <dgm:spPr/>
    </dgm:pt>
  </dgm:ptLst>
  <dgm:cxnLst>
    <dgm:cxn modelId="{ED1C04F6-5CAA-4B46-9CAF-B18C4A5093B5}" type="presOf" srcId="{306E9B79-E0AD-4375-982B-AD8228FA01FC}" destId="{45B4BB63-D822-4FC8-94EF-F33C4E47B43C}" srcOrd="0" destOrd="0" presId="urn:microsoft.com/office/officeart/2005/8/layout/orgChart1"/>
    <dgm:cxn modelId="{C502B6D6-E9EF-4F0A-99FA-CBBB104CA0FF}" type="presOf" srcId="{19763620-F9CD-4621-B41F-1F4716585E6D}" destId="{1140669E-4453-40F2-A22C-D4AC29F45DC8}" srcOrd="1" destOrd="0" presId="urn:microsoft.com/office/officeart/2005/8/layout/orgChart1"/>
    <dgm:cxn modelId="{2D2B576D-AB9D-4331-8A3A-8A4BC4CCAB38}" srcId="{306E9B79-E0AD-4375-982B-AD8228FA01FC}" destId="{E65FBC14-D2A0-48F3-AEF1-76FF649AAB21}" srcOrd="0" destOrd="0" parTransId="{613ED510-BDA8-44A6-ACEF-317BE928474B}" sibTransId="{EF97E2CE-7488-44B4-A365-3A51EBF3E640}"/>
    <dgm:cxn modelId="{18E540E6-D0AC-47D2-A290-65D824242FB3}" type="presOf" srcId="{215AAC32-BD0A-4409-9E56-CA50E40DE848}" destId="{6AF43437-B7B9-44A8-9967-9DBDAD57E003}" srcOrd="1" destOrd="0" presId="urn:microsoft.com/office/officeart/2005/8/layout/orgChart1"/>
    <dgm:cxn modelId="{E44E4BD9-00C1-4969-85CA-745BB5B0E077}" type="presOf" srcId="{E65FBC14-D2A0-48F3-AEF1-76FF649AAB21}" destId="{5BA9BE87-2234-4CC4-897B-D11006B691B3}" srcOrd="1" destOrd="0" presId="urn:microsoft.com/office/officeart/2005/8/layout/orgChart1"/>
    <dgm:cxn modelId="{69C49C84-D666-4BFE-B86A-E397DCA18ABF}" type="presOf" srcId="{004D4428-6D6B-403A-8ECE-9DD6C1D21E4D}" destId="{89AE93A7-3CDB-49DD-86EA-C49209588626}" srcOrd="0" destOrd="0" presId="urn:microsoft.com/office/officeart/2005/8/layout/orgChart1"/>
    <dgm:cxn modelId="{F55444EB-F5EB-47BA-BAB1-CA6FED8777AE}" type="presOf" srcId="{215AAC32-BD0A-4409-9E56-CA50E40DE848}" destId="{4108398E-7825-4266-908F-641F1718EE0D}" srcOrd="0" destOrd="0" presId="urn:microsoft.com/office/officeart/2005/8/layout/orgChart1"/>
    <dgm:cxn modelId="{1608992F-8A01-443D-AD6B-3C583C6956BC}" srcId="{E65FBC14-D2A0-48F3-AEF1-76FF649AAB21}" destId="{215AAC32-BD0A-4409-9E56-CA50E40DE848}" srcOrd="1" destOrd="0" parTransId="{004D4428-6D6B-403A-8ECE-9DD6C1D21E4D}" sibTransId="{F5E0B709-8BFE-4CBF-A5EC-20D2746D7461}"/>
    <dgm:cxn modelId="{0AB89DA1-CFAD-48A1-939B-91F7D844A13F}" type="presOf" srcId="{E65FBC14-D2A0-48F3-AEF1-76FF649AAB21}" destId="{938CC359-A39B-461D-81BA-D5B9261F2483}" srcOrd="0" destOrd="0" presId="urn:microsoft.com/office/officeart/2005/8/layout/orgChart1"/>
    <dgm:cxn modelId="{0A09F02C-CE12-46EC-B180-5B5D33888E51}" type="presOf" srcId="{19763620-F9CD-4621-B41F-1F4716585E6D}" destId="{D10485EC-8F7E-41D8-A358-4DF838C163B5}" srcOrd="0" destOrd="0" presId="urn:microsoft.com/office/officeart/2005/8/layout/orgChart1"/>
    <dgm:cxn modelId="{1BB49A8E-AF9A-4BE0-A2FD-AA7AA715D633}" srcId="{E65FBC14-D2A0-48F3-AEF1-76FF649AAB21}" destId="{19763620-F9CD-4621-B41F-1F4716585E6D}" srcOrd="0" destOrd="0" parTransId="{F6E11012-EABA-44FF-B8AE-1137FC2BC8B0}" sibTransId="{62F256A0-0F99-4317-B086-C82311644090}"/>
    <dgm:cxn modelId="{6234F9A8-D146-4C49-AD40-AE230A40D1F2}" type="presOf" srcId="{F6E11012-EABA-44FF-B8AE-1137FC2BC8B0}" destId="{08D94299-C788-40E0-920C-9FACAE4BCE52}" srcOrd="0" destOrd="0" presId="urn:microsoft.com/office/officeart/2005/8/layout/orgChart1"/>
    <dgm:cxn modelId="{B4203B50-32EA-4C1E-9C3C-B803A9455252}" type="presParOf" srcId="{45B4BB63-D822-4FC8-94EF-F33C4E47B43C}" destId="{8E59C35B-E1CA-4327-9526-CBEC2B9FCE96}" srcOrd="0" destOrd="0" presId="urn:microsoft.com/office/officeart/2005/8/layout/orgChart1"/>
    <dgm:cxn modelId="{15688476-10A2-4EC9-998E-D8D85FA4739A}" type="presParOf" srcId="{8E59C35B-E1CA-4327-9526-CBEC2B9FCE96}" destId="{7AE7BFF8-25F1-4DF6-9F40-1E380FF5767F}" srcOrd="0" destOrd="0" presId="urn:microsoft.com/office/officeart/2005/8/layout/orgChart1"/>
    <dgm:cxn modelId="{9F345B25-A99F-44E9-A65A-75AB3962D266}" type="presParOf" srcId="{7AE7BFF8-25F1-4DF6-9F40-1E380FF5767F}" destId="{938CC359-A39B-461D-81BA-D5B9261F2483}" srcOrd="0" destOrd="0" presId="urn:microsoft.com/office/officeart/2005/8/layout/orgChart1"/>
    <dgm:cxn modelId="{75CAFB63-7F50-4A5A-A8E7-DCE36FECA0AD}" type="presParOf" srcId="{7AE7BFF8-25F1-4DF6-9F40-1E380FF5767F}" destId="{5BA9BE87-2234-4CC4-897B-D11006B691B3}" srcOrd="1" destOrd="0" presId="urn:microsoft.com/office/officeart/2005/8/layout/orgChart1"/>
    <dgm:cxn modelId="{DCD55F98-0F98-49D2-B7FC-A5F856F7C47A}" type="presParOf" srcId="{8E59C35B-E1CA-4327-9526-CBEC2B9FCE96}" destId="{7D824BE0-7F79-4259-BAE7-9750E2BE14A6}" srcOrd="1" destOrd="0" presId="urn:microsoft.com/office/officeart/2005/8/layout/orgChart1"/>
    <dgm:cxn modelId="{CD85B2B0-0DC2-4D43-8131-B32469C17882}" type="presParOf" srcId="{7D824BE0-7F79-4259-BAE7-9750E2BE14A6}" destId="{08D94299-C788-40E0-920C-9FACAE4BCE52}" srcOrd="0" destOrd="0" presId="urn:microsoft.com/office/officeart/2005/8/layout/orgChart1"/>
    <dgm:cxn modelId="{30099111-4FCA-4C08-921F-F22F3E673914}" type="presParOf" srcId="{7D824BE0-7F79-4259-BAE7-9750E2BE14A6}" destId="{354983BB-B5F7-4B91-9267-0FD80B0D952A}" srcOrd="1" destOrd="0" presId="urn:microsoft.com/office/officeart/2005/8/layout/orgChart1"/>
    <dgm:cxn modelId="{F8728245-3ED2-45DB-8836-EF92FBE84C6E}" type="presParOf" srcId="{354983BB-B5F7-4B91-9267-0FD80B0D952A}" destId="{B9F49CF8-1181-41ED-89B6-BDF42FC6B0F5}" srcOrd="0" destOrd="0" presId="urn:microsoft.com/office/officeart/2005/8/layout/orgChart1"/>
    <dgm:cxn modelId="{2FFC7307-5F30-4C4B-A387-AF9B037F8F19}" type="presParOf" srcId="{B9F49CF8-1181-41ED-89B6-BDF42FC6B0F5}" destId="{D10485EC-8F7E-41D8-A358-4DF838C163B5}" srcOrd="0" destOrd="0" presId="urn:microsoft.com/office/officeart/2005/8/layout/orgChart1"/>
    <dgm:cxn modelId="{D1012C24-6BA0-4C5A-8E41-6AC73BA40B01}" type="presParOf" srcId="{B9F49CF8-1181-41ED-89B6-BDF42FC6B0F5}" destId="{1140669E-4453-40F2-A22C-D4AC29F45DC8}" srcOrd="1" destOrd="0" presId="urn:microsoft.com/office/officeart/2005/8/layout/orgChart1"/>
    <dgm:cxn modelId="{77C5FF0A-C9E1-4DBB-91F9-7387EACA1809}" type="presParOf" srcId="{354983BB-B5F7-4B91-9267-0FD80B0D952A}" destId="{F723BB36-DF10-4492-B80F-9A66004FF288}" srcOrd="1" destOrd="0" presId="urn:microsoft.com/office/officeart/2005/8/layout/orgChart1"/>
    <dgm:cxn modelId="{D007ACA6-87F1-4911-9740-645FC4179D9C}" type="presParOf" srcId="{354983BB-B5F7-4B91-9267-0FD80B0D952A}" destId="{22C529BC-6238-4ECF-8365-A37C472ADFFB}" srcOrd="2" destOrd="0" presId="urn:microsoft.com/office/officeart/2005/8/layout/orgChart1"/>
    <dgm:cxn modelId="{CC0C5F0E-0BB7-45DB-9A26-E91C7A023013}" type="presParOf" srcId="{7D824BE0-7F79-4259-BAE7-9750E2BE14A6}" destId="{89AE93A7-3CDB-49DD-86EA-C49209588626}" srcOrd="2" destOrd="0" presId="urn:microsoft.com/office/officeart/2005/8/layout/orgChart1"/>
    <dgm:cxn modelId="{9B156404-7A8D-430E-A710-782645B94D3D}" type="presParOf" srcId="{7D824BE0-7F79-4259-BAE7-9750E2BE14A6}" destId="{AB552897-F071-4730-B6C3-BE5D367C7ADF}" srcOrd="3" destOrd="0" presId="urn:microsoft.com/office/officeart/2005/8/layout/orgChart1"/>
    <dgm:cxn modelId="{2CE34E51-AF00-4A67-8CE3-881B191A093A}" type="presParOf" srcId="{AB552897-F071-4730-B6C3-BE5D367C7ADF}" destId="{A9FE57C9-F1D3-48F6-B066-105E57BD48DD}" srcOrd="0" destOrd="0" presId="urn:microsoft.com/office/officeart/2005/8/layout/orgChart1"/>
    <dgm:cxn modelId="{5CEBB239-294E-485E-9F83-B6F6B2C3A1EE}" type="presParOf" srcId="{A9FE57C9-F1D3-48F6-B066-105E57BD48DD}" destId="{4108398E-7825-4266-908F-641F1718EE0D}" srcOrd="0" destOrd="0" presId="urn:microsoft.com/office/officeart/2005/8/layout/orgChart1"/>
    <dgm:cxn modelId="{5E2411FF-1F61-44AA-B7B1-42E4DC4D14D8}" type="presParOf" srcId="{A9FE57C9-F1D3-48F6-B066-105E57BD48DD}" destId="{6AF43437-B7B9-44A8-9967-9DBDAD57E003}" srcOrd="1" destOrd="0" presId="urn:microsoft.com/office/officeart/2005/8/layout/orgChart1"/>
    <dgm:cxn modelId="{7D487476-F965-4BBD-92CD-562543EC88E6}" type="presParOf" srcId="{AB552897-F071-4730-B6C3-BE5D367C7ADF}" destId="{4DF30E40-B951-442E-BCA9-88CF1CA70768}" srcOrd="1" destOrd="0" presId="urn:microsoft.com/office/officeart/2005/8/layout/orgChart1"/>
    <dgm:cxn modelId="{D8CB2B86-16F3-49BD-8CD1-3E549B1B4A42}" type="presParOf" srcId="{AB552897-F071-4730-B6C3-BE5D367C7ADF}" destId="{E581ECD5-A3D6-402E-B38A-1596F7BB8AFD}" srcOrd="2" destOrd="0" presId="urn:microsoft.com/office/officeart/2005/8/layout/orgChart1"/>
    <dgm:cxn modelId="{89062BC1-B8C8-4784-A9E7-242459D23B0A}" type="presParOf" srcId="{8E59C35B-E1CA-4327-9526-CBEC2B9FCE96}" destId="{8C9988C0-6D96-4A0F-9CEC-5370D8734DC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AE93A7-3CDB-49DD-86EA-C49209588626}">
      <dsp:nvSpPr>
        <dsp:cNvPr id="0" name=""/>
        <dsp:cNvSpPr/>
      </dsp:nvSpPr>
      <dsp:spPr>
        <a:xfrm>
          <a:off x="3132347" y="982170"/>
          <a:ext cx="1186732" cy="4119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961"/>
              </a:lnTo>
              <a:lnTo>
                <a:pt x="1186732" y="205961"/>
              </a:lnTo>
              <a:lnTo>
                <a:pt x="1186732" y="411923"/>
              </a:lnTo>
            </a:path>
          </a:pathLst>
        </a:custGeom>
        <a:noFill/>
        <a:ln w="11429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D94299-C788-40E0-920C-9FACAE4BCE52}">
      <dsp:nvSpPr>
        <dsp:cNvPr id="0" name=""/>
        <dsp:cNvSpPr/>
      </dsp:nvSpPr>
      <dsp:spPr>
        <a:xfrm>
          <a:off x="1945615" y="982170"/>
          <a:ext cx="1186732" cy="411923"/>
        </a:xfrm>
        <a:custGeom>
          <a:avLst/>
          <a:gdLst/>
          <a:ahLst/>
          <a:cxnLst/>
          <a:rect l="0" t="0" r="0" b="0"/>
          <a:pathLst>
            <a:path>
              <a:moveTo>
                <a:pt x="1186732" y="0"/>
              </a:moveTo>
              <a:lnTo>
                <a:pt x="1186732" y="205961"/>
              </a:lnTo>
              <a:lnTo>
                <a:pt x="0" y="205961"/>
              </a:lnTo>
              <a:lnTo>
                <a:pt x="0" y="411923"/>
              </a:lnTo>
            </a:path>
          </a:pathLst>
        </a:custGeom>
        <a:noFill/>
        <a:ln w="11429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8CC359-A39B-461D-81BA-D5B9261F2483}">
      <dsp:nvSpPr>
        <dsp:cNvPr id="0" name=""/>
        <dsp:cNvSpPr/>
      </dsp:nvSpPr>
      <dsp:spPr>
        <a:xfrm>
          <a:off x="2151577" y="1399"/>
          <a:ext cx="1961541" cy="9807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700" b="0" i="0" u="none" strike="noStrike" kern="1200" cap="none" normalizeH="0" baseline="0" smtClean="0">
              <a:ln/>
              <a:effectLst/>
              <a:latin typeface="Arial" charset="0"/>
              <a:ea typeface="ＭＳ Ｐゴシック" pitchFamily="50" charset="-128"/>
            </a:rPr>
            <a:t>ГРИБЫ</a:t>
          </a:r>
          <a:endParaRPr kumimoji="1" lang="ru-RU" sz="2700" b="0" i="0" u="none" strike="noStrike" kern="1200" cap="none" normalizeH="0" baseline="0" dirty="0" smtClean="0">
            <a:ln/>
            <a:effectLst/>
            <a:latin typeface="Arial" charset="0"/>
            <a:ea typeface="ＭＳ Ｐゴシック" pitchFamily="50" charset="-128"/>
          </a:endParaRPr>
        </a:p>
      </dsp:txBody>
      <dsp:txXfrm>
        <a:off x="2151577" y="1399"/>
        <a:ext cx="1961541" cy="980770"/>
      </dsp:txXfrm>
    </dsp:sp>
    <dsp:sp modelId="{D10485EC-8F7E-41D8-A358-4DF838C163B5}">
      <dsp:nvSpPr>
        <dsp:cNvPr id="0" name=""/>
        <dsp:cNvSpPr/>
      </dsp:nvSpPr>
      <dsp:spPr>
        <a:xfrm>
          <a:off x="964845" y="1394093"/>
          <a:ext cx="1961541" cy="9807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700" b="0" i="0" u="none" strike="noStrike" kern="1200" cap="none" normalizeH="0" baseline="0" smtClean="0">
              <a:ln/>
              <a:effectLst/>
              <a:latin typeface="Arial" charset="0"/>
              <a:ea typeface="ＭＳ Ｐゴシック" pitchFamily="50" charset="-128"/>
            </a:rPr>
            <a:t>Съедобные</a:t>
          </a:r>
          <a:endParaRPr kumimoji="1" lang="ru-RU" sz="2700" b="0" i="0" u="none" strike="noStrike" kern="1200" cap="none" normalizeH="0" baseline="0" dirty="0" smtClean="0">
            <a:ln/>
            <a:effectLst/>
            <a:latin typeface="Arial" charset="0"/>
            <a:ea typeface="ＭＳ Ｐゴシック" pitchFamily="50" charset="-128"/>
          </a:endParaRPr>
        </a:p>
      </dsp:txBody>
      <dsp:txXfrm>
        <a:off x="964845" y="1394093"/>
        <a:ext cx="1961541" cy="980770"/>
      </dsp:txXfrm>
    </dsp:sp>
    <dsp:sp modelId="{4108398E-7825-4266-908F-641F1718EE0D}">
      <dsp:nvSpPr>
        <dsp:cNvPr id="0" name=""/>
        <dsp:cNvSpPr/>
      </dsp:nvSpPr>
      <dsp:spPr>
        <a:xfrm>
          <a:off x="3338309" y="1394093"/>
          <a:ext cx="1961541" cy="9807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700" b="0" i="0" u="none" strike="noStrike" kern="1200" cap="none" normalizeH="0" baseline="0" smtClean="0">
              <a:ln/>
              <a:effectLst/>
              <a:latin typeface="Arial" charset="0"/>
              <a:ea typeface="ＭＳ Ｐゴシック" pitchFamily="50" charset="-128"/>
            </a:rPr>
            <a:t>Ядовитые</a:t>
          </a:r>
          <a:endParaRPr kumimoji="1" lang="ru-RU" sz="2700" b="0" i="0" u="none" strike="noStrike" kern="1200" cap="none" normalizeH="0" baseline="0" dirty="0" smtClean="0">
            <a:ln/>
            <a:effectLst/>
            <a:latin typeface="Arial" charset="0"/>
            <a:ea typeface="ＭＳ Ｐゴシック" pitchFamily="50" charset="-128"/>
          </a:endParaRPr>
        </a:p>
      </dsp:txBody>
      <dsp:txXfrm>
        <a:off x="3338309" y="1394093"/>
        <a:ext cx="1961541" cy="9807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50631" y="549275"/>
            <a:ext cx="8109438" cy="55768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EFEBD-ADB0-4213-ACA8-377F6609AB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12" Type="http://schemas.openxmlformats.org/officeDocument/2006/relationships/slide" Target="slide9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82;&#1088;&#1086;&#1089;&#1089;&#1086;&#1088;&#1076;%20&#1086;%20&#1075;&#1088;&#1080;&#1073;&#1072;&#1093;\&#1084;&#1072;&#1075;&#1080;&#1103;.mp3" TargetMode="External"/><Relationship Id="rId6" Type="http://schemas.openxmlformats.org/officeDocument/2006/relationships/slide" Target="slide11.xml"/><Relationship Id="rId11" Type="http://schemas.openxmlformats.org/officeDocument/2006/relationships/image" Target="../media/image28.png"/><Relationship Id="rId5" Type="http://schemas.openxmlformats.org/officeDocument/2006/relationships/image" Target="../media/image25.jpeg"/><Relationship Id="rId10" Type="http://schemas.openxmlformats.org/officeDocument/2006/relationships/slide" Target="slide10.xml"/><Relationship Id="rId4" Type="http://schemas.openxmlformats.org/officeDocument/2006/relationships/slide" Target="slide8.xml"/><Relationship Id="rId9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openxmlformats.org/officeDocument/2006/relationships/image" Target="../media/image9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8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15212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7030A0"/>
                </a:solidFill>
              </a:rPr>
              <a:t>Грибы</a:t>
            </a:r>
            <a:endParaRPr lang="ru-RU" sz="7200" dirty="0">
              <a:solidFill>
                <a:srgbClr val="7030A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572000" y="1340768"/>
            <a:ext cx="4248472" cy="504056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endParaRPr lang="ru-RU" sz="1400" dirty="0" smtClean="0">
              <a:latin typeface="Cambria"/>
            </a:endParaRPr>
          </a:p>
          <a:p>
            <a:pPr marL="0" lvl="0" indent="0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endParaRPr lang="ru-RU" sz="1400" dirty="0">
              <a:latin typeface="Cambria"/>
            </a:endParaRPr>
          </a:p>
          <a:p>
            <a:pPr marL="0" lvl="0" indent="0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endParaRPr lang="ru-RU" sz="1400" dirty="0" smtClean="0">
              <a:latin typeface="Cambria"/>
            </a:endParaRPr>
          </a:p>
          <a:p>
            <a:pPr marL="0" lvl="0" indent="0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endParaRPr lang="ru-RU" sz="1400" dirty="0">
              <a:latin typeface="Cambria"/>
            </a:endParaRPr>
          </a:p>
          <a:p>
            <a:pPr marL="0" lvl="0" indent="0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endParaRPr lang="ru-RU" sz="1400" dirty="0" smtClean="0">
              <a:latin typeface="Cambria"/>
            </a:endParaRPr>
          </a:p>
          <a:p>
            <a:pPr marL="0" lvl="0" indent="0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endParaRPr lang="ru-RU" sz="1400" dirty="0">
              <a:latin typeface="Cambria"/>
            </a:endParaRPr>
          </a:p>
          <a:p>
            <a:pPr marL="0" lvl="0" indent="0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endParaRPr lang="ru-RU" sz="1400" dirty="0" smtClean="0">
              <a:latin typeface="Cambria"/>
            </a:endParaRPr>
          </a:p>
          <a:p>
            <a:pPr marL="0" lvl="0" indent="0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endParaRPr lang="ru-RU" sz="1400" dirty="0" smtClean="0">
              <a:latin typeface="Cambria"/>
            </a:endParaRPr>
          </a:p>
          <a:p>
            <a:pPr marL="0" lvl="0" indent="0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endParaRPr lang="ru-RU" sz="1400" dirty="0">
              <a:latin typeface="Cambria"/>
            </a:endParaRPr>
          </a:p>
          <a:p>
            <a:pPr marL="0" lvl="0" indent="0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r>
              <a:rPr lang="ru-RU" sz="1800" dirty="0" smtClean="0">
                <a:latin typeface="Cambria"/>
              </a:rPr>
              <a:t>Выполнил:</a:t>
            </a:r>
          </a:p>
          <a:p>
            <a:pPr marL="0" lvl="0" indent="0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r>
              <a:rPr lang="ru-RU" sz="1800" dirty="0" smtClean="0">
                <a:latin typeface="Cambria"/>
              </a:rPr>
              <a:t>Комардин Андрей ученик  2-б класса</a:t>
            </a:r>
          </a:p>
          <a:p>
            <a:pPr marL="0" lvl="0" indent="0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r>
              <a:rPr lang="ru-RU" sz="1800" dirty="0" smtClean="0">
                <a:latin typeface="Cambria"/>
              </a:rPr>
              <a:t>ГБОУ  СОШ </a:t>
            </a:r>
            <a:r>
              <a:rPr lang="ru-RU" sz="1800" dirty="0">
                <a:latin typeface="Cambria"/>
              </a:rPr>
              <a:t>№2 </a:t>
            </a:r>
            <a:r>
              <a:rPr lang="ru-RU" sz="1800" dirty="0" smtClean="0">
                <a:latin typeface="Cambria"/>
              </a:rPr>
              <a:t>п.г.т Суходол                                                                           </a:t>
            </a:r>
          </a:p>
          <a:p>
            <a:pPr marL="0" lvl="0" indent="0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endParaRPr lang="ru-RU" sz="1800" dirty="0">
              <a:latin typeface="Cambria"/>
            </a:endParaRPr>
          </a:p>
          <a:p>
            <a:pPr marL="0" lvl="0" indent="0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r>
              <a:rPr lang="ru-RU" sz="1800" dirty="0" smtClean="0">
                <a:latin typeface="Cambria"/>
              </a:rPr>
              <a:t>Руководитель</a:t>
            </a:r>
            <a:r>
              <a:rPr lang="ru-RU" sz="1800" dirty="0">
                <a:latin typeface="Cambria"/>
              </a:rPr>
              <a:t>: </a:t>
            </a:r>
            <a:r>
              <a:rPr lang="ru-RU" sz="1800" dirty="0" smtClean="0">
                <a:latin typeface="Cambria"/>
              </a:rPr>
              <a:t>                                                                                 Антонова </a:t>
            </a:r>
            <a:r>
              <a:rPr lang="ru-RU" sz="1800" dirty="0">
                <a:latin typeface="Cambria"/>
              </a:rPr>
              <a:t>Надежда </a:t>
            </a:r>
            <a:r>
              <a:rPr lang="ru-RU" sz="1800" dirty="0" smtClean="0">
                <a:latin typeface="Cambria"/>
              </a:rPr>
              <a:t>Валериановна                                                  учитель </a:t>
            </a:r>
            <a:r>
              <a:rPr lang="ru-RU" sz="1800" dirty="0" smtClean="0">
                <a:solidFill>
                  <a:prstClr val="black"/>
                </a:solidFill>
                <a:latin typeface="Cambria"/>
              </a:rPr>
              <a:t>ГБОУ  </a:t>
            </a:r>
            <a:r>
              <a:rPr lang="ru-RU" sz="1800" dirty="0">
                <a:solidFill>
                  <a:prstClr val="black"/>
                </a:solidFill>
                <a:latin typeface="Cambria"/>
              </a:rPr>
              <a:t>СОШ №2 п.г.т Суходол</a:t>
            </a:r>
          </a:p>
          <a:p>
            <a:pPr marL="0" lvl="0" indent="0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r>
              <a:rPr lang="ru-RU" sz="1800" dirty="0" smtClean="0">
                <a:latin typeface="Cambria"/>
              </a:rPr>
              <a:t> </a:t>
            </a:r>
          </a:p>
          <a:p>
            <a:pPr marL="0" lvl="0" indent="0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endParaRPr lang="ru-RU" sz="1800" dirty="0">
              <a:latin typeface="Cambria"/>
            </a:endParaRPr>
          </a:p>
          <a:p>
            <a:pPr marL="0" lvl="0" indent="0" algn="ctr">
              <a:spcBef>
                <a:spcPts val="0"/>
              </a:spcBef>
              <a:buClr>
                <a:srgbClr val="7FD13B"/>
              </a:buClr>
              <a:buSzPct val="70000"/>
              <a:buNone/>
            </a:pPr>
            <a:r>
              <a:rPr lang="ru-RU" sz="1800" dirty="0" smtClean="0">
                <a:latin typeface="Cambria"/>
              </a:rPr>
              <a:t>    2012г.</a:t>
            </a:r>
            <a:endParaRPr lang="ru-RU" sz="1800" dirty="0">
              <a:latin typeface="Cambria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0768"/>
            <a:ext cx="4392488" cy="5040560"/>
          </a:xfrm>
        </p:spPr>
      </p:pic>
    </p:spTree>
    <p:extLst>
      <p:ext uri="{BB962C8B-B14F-4D97-AF65-F5344CB8AC3E}">
        <p14:creationId xmlns:p14="http://schemas.microsoft.com/office/powerpoint/2010/main" val="302490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5013176"/>
            <a:ext cx="5867400" cy="1296144"/>
          </a:xfrm>
        </p:spPr>
        <p:txBody>
          <a:bodyPr/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  Я в красной шапочке расту 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  Среди корней осиновых, 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  Меня узнаешь за версту, 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  Зовусь я ...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980728"/>
            <a:ext cx="2582416" cy="5257800"/>
          </a:xfrm>
        </p:spPr>
        <p:txBody>
          <a:bodyPr>
            <a:normAutofit/>
          </a:bodyPr>
          <a:lstStyle/>
          <a:p>
            <a:pPr algn="ctr"/>
            <a:r>
              <a:rPr lang="ru-RU" sz="1900" b="1" dirty="0" smtClean="0">
                <a:solidFill>
                  <a:schemeClr val="tx1"/>
                </a:solidFill>
              </a:rPr>
              <a:t>Подосиновик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     Подосиновик часто зовут красным грибом. Этот гриб растёт в смешанных лесах, его грибница связана с осиной, очень часто его находят именно в осиновых лесах или близи осин. Имеет красновато-оранжевую шляпку, коренастую ножку с тёмными «чешуйками» и плотную мякоть, синеющую на разрезе.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668642"/>
            <a:ext cx="5688632" cy="427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9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4365104"/>
            <a:ext cx="5867400" cy="1944216"/>
          </a:xfrm>
        </p:spPr>
        <p:txBody>
          <a:bodyPr/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Вдоль лесных дорожек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Много белых ножек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В шляпках разноцветных,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Издали приметных.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Собирай, не мешкай!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Это ….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980728"/>
            <a:ext cx="2582416" cy="52578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900" b="1" dirty="0" smtClean="0">
                <a:solidFill>
                  <a:schemeClr val="tx1"/>
                </a:solidFill>
              </a:rPr>
              <a:t>Сыроежки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     Сыроежки являются одними из самых распространенных грибов, которые пригодны для употребления в пищу. Встретить их можно, как в хвойных, так и в лиственных лесах. Но еще издавна сыроежку не причисляют к благородным грибам, поэтому знатный грибник не станет хвастаться полной кошелкой сыроежек, и будет собирать их в последнюю очередь, отдавая предпочтение более «элитным» грибам.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6494" t="23441" r="10656"/>
          <a:stretch>
            <a:fillRect/>
          </a:stretch>
        </p:blipFill>
        <p:spPr bwMode="auto">
          <a:xfrm>
            <a:off x="3203848" y="620687"/>
            <a:ext cx="5544616" cy="375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889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5013176"/>
            <a:ext cx="5867400" cy="1296144"/>
          </a:xfrm>
        </p:spPr>
        <p:txBody>
          <a:bodyPr/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Не спорю — не белый, 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Я, братцы, попроще. 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Расту я обычно 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В берёзовой роще. 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980728"/>
            <a:ext cx="2582416" cy="5257800"/>
          </a:xfrm>
        </p:spPr>
        <p:txBody>
          <a:bodyPr>
            <a:normAutofit/>
          </a:bodyPr>
          <a:lstStyle/>
          <a:p>
            <a:pPr algn="ctr"/>
            <a:r>
              <a:rPr lang="ru-RU" sz="1900" b="1" dirty="0" smtClean="0">
                <a:solidFill>
                  <a:schemeClr val="tx1"/>
                </a:solidFill>
              </a:rPr>
              <a:t>Подберёзовик (березовик)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     Подберезовик — ближайший родственник белого гриба — широко распространен по всей территории нашей страны. Подберезовик растет с начала лета до поздней осени в светлых лиственных, главным образом березовых, и смешанных лесах одиночно и группами. Очень часто растет по краям лесных дорог.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12961" t="7433" r="18903" b="26295"/>
          <a:stretch>
            <a:fillRect/>
          </a:stretch>
        </p:blipFill>
        <p:spPr bwMode="auto">
          <a:xfrm>
            <a:off x="3059832" y="620688"/>
            <a:ext cx="5708082" cy="40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889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445224"/>
            <a:ext cx="5867400" cy="720080"/>
          </a:xfrm>
        </p:spPr>
        <p:txBody>
          <a:bodyPr/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 Морщинистые, как старички, 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 В лесу весною родились … 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980728"/>
            <a:ext cx="2582416" cy="52578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900" b="1" dirty="0" smtClean="0">
                <a:solidFill>
                  <a:schemeClr val="tx1"/>
                </a:solidFill>
              </a:rPr>
              <a:t>Сморчок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     Первые весенние грибы — сморчки — появляются в апреле,  когда полностью освободится от снега лиственный лес, развернутся завитки листьев папоротника. Вот тогда на солнечных полянах, на склонах оврагов, в зарослях ивняка, часто в садах и даже парках показываются из зелени округлые или островерхие светло-коричневые колпачки на сравнительно высоких белых восковидных ножках.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630587"/>
            <a:ext cx="5256584" cy="453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9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5013176"/>
            <a:ext cx="5867400" cy="1296144"/>
          </a:xfrm>
        </p:spPr>
        <p:txBody>
          <a:bodyPr/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     Рыженький Ванек,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     Крепкий паренек,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     Спрятался за пень,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     А шапка набекрень.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980728"/>
            <a:ext cx="2582416" cy="5257800"/>
          </a:xfrm>
        </p:spPr>
        <p:txBody>
          <a:bodyPr>
            <a:normAutofit/>
          </a:bodyPr>
          <a:lstStyle/>
          <a:p>
            <a:pPr algn="ctr"/>
            <a:r>
              <a:rPr lang="ru-RU" sz="1900" b="1" dirty="0" smtClean="0">
                <a:solidFill>
                  <a:schemeClr val="tx1"/>
                </a:solidFill>
              </a:rPr>
              <a:t>Рыжик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     Такое название  гриб получил из-за окраски шляпки, которая имеет рыжевато-красный цвет. В народе этот гриб еще называют </a:t>
            </a:r>
            <a:r>
              <a:rPr lang="ru-RU" dirty="0" err="1" smtClean="0">
                <a:solidFill>
                  <a:schemeClr val="tx1"/>
                </a:solidFill>
              </a:rPr>
              <a:t>еловик</a:t>
            </a:r>
            <a:r>
              <a:rPr lang="ru-RU" dirty="0" smtClean="0">
                <a:solidFill>
                  <a:schemeClr val="tx1"/>
                </a:solidFill>
              </a:rPr>
              <a:t> или рядка. Растут рыжики преимущественно в еловых лесах с июля до октября. Гриб широко распространен в Российской Федерации. Встречается большей частью в молодых насаждениях сосны и лиственницы, а также в изреженных сосновых борах.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620688"/>
            <a:ext cx="5832648" cy="42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889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4869160"/>
            <a:ext cx="5867400" cy="1440160"/>
          </a:xfrm>
        </p:spPr>
        <p:txBody>
          <a:bodyPr/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   Возле леса на опушке,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   Украшая тёмный бор,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   Вырос пёстрый, как Петрушка,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   Ядовитый ….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980728"/>
            <a:ext cx="2654424" cy="525780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1900" b="1" dirty="0" smtClean="0">
                <a:solidFill>
                  <a:schemeClr val="tx1"/>
                </a:solidFill>
              </a:rPr>
              <a:t> Мухомор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     Гриб распространен </a:t>
            </a:r>
            <a:r>
              <a:rPr lang="ru-RU" sz="1700" dirty="0" smtClean="0">
                <a:solidFill>
                  <a:schemeClr val="tx1"/>
                </a:solidFill>
              </a:rPr>
              <a:t>повсеместно. Яркая расцветка хорошо охраняет гриб от посягательств, в лучших традициях сигнализации в природе гриб, словно говорит: «Смотри, я ядовитый», поэтому спутать его с другими проблематично, из всех ядовитых собратьев мухомор красный можно считать самым честным.  Наткнутся на красные мухоморы можно в хвойных, смешанных и березовых лесах.</a:t>
            </a:r>
            <a:r>
              <a:rPr lang="ru-RU" sz="1800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Хотя он и ядовит для человека, но в качестве лекарства употребляется многими животными. Например, лосями.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608348"/>
            <a:ext cx="5681083" cy="426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9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5229200"/>
            <a:ext cx="5867400" cy="1080120"/>
          </a:xfrm>
        </p:spPr>
        <p:txBody>
          <a:bodyPr/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Бледная шляпка, юбочка на ножке,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Смотрит свысока – ручки в бока.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Красива и важна – да никому не нужна.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980728"/>
            <a:ext cx="2582416" cy="5257800"/>
          </a:xfrm>
        </p:spPr>
        <p:txBody>
          <a:bodyPr>
            <a:normAutofit/>
          </a:bodyPr>
          <a:lstStyle/>
          <a:p>
            <a:pPr algn="ctr"/>
            <a:r>
              <a:rPr lang="ru-RU" sz="1900" b="1" dirty="0" smtClean="0">
                <a:solidFill>
                  <a:schemeClr val="tx1"/>
                </a:solidFill>
              </a:rPr>
              <a:t> Бледная поганка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     Растет местами обильно, но чаще встречаются одиночные грибы, особенно в средней полосе, почти по всей лесостепной зоне. Растет в дубравах или других лиственных лесах, часто на опушках, просеках, с июня по октябрь. Гриб смертельно ядовитый. Ядовиты все части, даже споры.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ru-RU" sz="17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620688"/>
            <a:ext cx="5472608" cy="4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889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маг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071670" y="1785926"/>
            <a:ext cx="304800" cy="304800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5429256" y="4929198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429256" y="4071942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</a:rPr>
              <a:t>н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429256" y="578645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к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429256" y="1928802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429256" y="2357430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</a:rPr>
              <a:t>д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429256" y="150017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</a:rPr>
              <a:t>п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429256" y="2786058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429256" y="3214686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429256" y="5357826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429256" y="364331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429256" y="4500570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715140" y="150017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86512" y="150017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т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857884" y="150017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000628" y="150017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715140" y="2786058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</a:rPr>
              <a:t>р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286512" y="2786058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857884" y="2786058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м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143372" y="2786058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м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4572000" y="2786058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у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000628" y="2786058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</a:rPr>
              <a:t>х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6715140" y="364331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286512" y="364331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к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5857884" y="364331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ч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5857884" y="578645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4143372" y="364331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л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4572000" y="364331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5000628" y="364331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714744" y="578645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</a:rPr>
              <a:t>р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4143372" y="578645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4572000" y="578645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5000628" y="578645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ж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2857488" y="578645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3286116" y="578645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</a:rPr>
              <a:t>ы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Documents and Settings\Admin\Рабочий стол\подосин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5" y="125463"/>
            <a:ext cx="1000131" cy="1243608"/>
          </a:xfrm>
          <a:prstGeom prst="rect">
            <a:avLst/>
          </a:prstGeom>
          <a:noFill/>
        </p:spPr>
      </p:pic>
      <p:sp>
        <p:nvSpPr>
          <p:cNvPr id="43" name="Прямоугольная выноска 42"/>
          <p:cNvSpPr/>
          <p:nvPr/>
        </p:nvSpPr>
        <p:spPr>
          <a:xfrm>
            <a:off x="285720" y="285728"/>
            <a:ext cx="3214678" cy="1785950"/>
          </a:xfrm>
          <a:prstGeom prst="wedgeRectCallout">
            <a:avLst>
              <a:gd name="adj1" fmla="val -20833"/>
              <a:gd name="adj2" fmla="val 900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Что за ребятки на пеньках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Столпились тесной кучкой?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И держат зонтики в руках,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Застигнутые тучкой</a:t>
            </a:r>
            <a:r>
              <a:rPr lang="ru-RU" sz="1400" dirty="0" smtClean="0"/>
              <a:t>.</a:t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714876" y="1500174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1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6" name="Прямоугольная выноска 45"/>
          <p:cNvSpPr/>
          <p:nvPr/>
        </p:nvSpPr>
        <p:spPr>
          <a:xfrm>
            <a:off x="357158" y="357166"/>
            <a:ext cx="3143272" cy="1714512"/>
          </a:xfrm>
          <a:prstGeom prst="wedgeRectCallout">
            <a:avLst>
              <a:gd name="adj1" fmla="val -22480"/>
              <a:gd name="adj2" fmla="val 8161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Мальчик с пальчик,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Шапка красная.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500694" y="1142984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2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857620" y="278605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3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857620" y="3714752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4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571736" y="5857892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5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1" name="Прямоугольная выноска 50"/>
          <p:cNvSpPr/>
          <p:nvPr/>
        </p:nvSpPr>
        <p:spPr>
          <a:xfrm>
            <a:off x="357158" y="357166"/>
            <a:ext cx="3071834" cy="1898532"/>
          </a:xfrm>
          <a:prstGeom prst="wedgeRectCallout">
            <a:avLst>
              <a:gd name="adj1" fmla="val -20271"/>
              <a:gd name="adj2" fmla="val 715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 вот кто-то важный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На беленькой ножке.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Он с красной шляпкой,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На шляпке горошки.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2" name="Прямоугольная выноска 51"/>
          <p:cNvSpPr/>
          <p:nvPr/>
        </p:nvSpPr>
        <p:spPr>
          <a:xfrm>
            <a:off x="285720" y="357166"/>
            <a:ext cx="3214710" cy="1857388"/>
          </a:xfrm>
          <a:prstGeom prst="wedgeRectCallout">
            <a:avLst>
              <a:gd name="adj1" fmla="val -20833"/>
              <a:gd name="adj2" fmla="val 7271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Под листами на поляне В прятки девочки играли. Притаились три сестрички, Светло-желтые ...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3" name="Прямоугольная выноска 52"/>
          <p:cNvSpPr/>
          <p:nvPr/>
        </p:nvSpPr>
        <p:spPr>
          <a:xfrm>
            <a:off x="285720" y="357166"/>
            <a:ext cx="3143272" cy="1785950"/>
          </a:xfrm>
          <a:prstGeom prst="wedgeRectCallout">
            <a:avLst>
              <a:gd name="adj1" fmla="val -19735"/>
              <a:gd name="adj2" fmla="val 7827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Вдоль лесных дорожек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Много белых ножек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 шляпках разноцветных, Издали приметных.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Собирай, не мешкай!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Это ...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7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208517"/>
            <a:ext cx="791484" cy="1077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0005" y="5357826"/>
            <a:ext cx="1390293" cy="112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5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879213"/>
            <a:ext cx="1081089" cy="1330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6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3107196"/>
            <a:ext cx="1233489" cy="144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464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2464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3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5" dur="2464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3" dur="indefinit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2" dur="2464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2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3" dur="indefinite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2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2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5" dur="2464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2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showWhenStopped="0">
                <p:cTn id="2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</p:childTnLst>
        </p:cTn>
      </p:par>
    </p:tnLst>
    <p:bldLst>
      <p:bldP spid="43" grpId="0" animBg="1"/>
      <p:bldP spid="43" grpId="1" animBg="1"/>
      <p:bldP spid="45" grpId="0"/>
      <p:bldP spid="46" grpId="0" animBg="1"/>
      <p:bldP spid="46" grpId="1" animBg="1"/>
      <p:bldP spid="47" grpId="0"/>
      <p:bldP spid="48" grpId="0"/>
      <p:bldP spid="49" grpId="0"/>
      <p:bldP spid="50" grpId="0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2128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</a:rPr>
              <a:t>Вспомни, что ты уже  знаешь о грибах?</a:t>
            </a:r>
            <a:endParaRPr lang="ru-RU" sz="3600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508526"/>
            <a:ext cx="5256583" cy="4398009"/>
          </a:xfrm>
        </p:spPr>
      </p:pic>
    </p:spTree>
    <p:extLst>
      <p:ext uri="{BB962C8B-B14F-4D97-AF65-F5344CB8AC3E}">
        <p14:creationId xmlns:p14="http://schemas.microsoft.com/office/powerpoint/2010/main" val="405145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475656" y="1484784"/>
          <a:ext cx="6264696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301752" y="228600"/>
            <a:ext cx="8534400" cy="752128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На какие группы можно разбить грибы?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5" b="4545"/>
          <a:stretch>
            <a:fillRect/>
          </a:stretch>
        </p:blipFill>
        <p:spPr>
          <a:xfrm>
            <a:off x="251520" y="2708920"/>
            <a:ext cx="1782000" cy="1296000"/>
          </a:xfrm>
          <a:prstGeom prst="rect">
            <a:avLst/>
          </a:prstGeom>
        </p:spPr>
      </p:pic>
      <p:pic>
        <p:nvPicPr>
          <p:cNvPr id="14" name="Picture 4" descr="хлеб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03648" y="5229200"/>
            <a:ext cx="1782072" cy="1152000"/>
          </a:xfrm>
          <a:prstGeom prst="rect">
            <a:avLst/>
          </a:prstGeom>
          <a:noFill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9" cstate="print"/>
          <a:srcRect l="7272" b="-11"/>
          <a:stretch>
            <a:fillRect/>
          </a:stretch>
        </p:blipFill>
        <p:spPr bwMode="auto">
          <a:xfrm>
            <a:off x="2339752" y="4077072"/>
            <a:ext cx="1786908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хл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4077072"/>
            <a:ext cx="2001156" cy="1284072"/>
          </a:xfrm>
          <a:prstGeom prst="rect">
            <a:avLst/>
          </a:prstGeom>
        </p:spPr>
      </p:pic>
      <p:pic>
        <p:nvPicPr>
          <p:cNvPr id="16" name="Picture 2" descr="F:\НЕСЪЕДОБНЫЕ ГРИБЫ\blednaya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80312" y="2924944"/>
            <a:ext cx="1557703" cy="1692000"/>
          </a:xfrm>
          <a:prstGeom prst="rect">
            <a:avLst/>
          </a:prstGeom>
          <a:noFill/>
        </p:spPr>
      </p:pic>
      <p:pic>
        <p:nvPicPr>
          <p:cNvPr id="17" name="Picture 2" descr="F:\НЕСЪЕДОБНЫЕ ГРИБЫ\muxomorK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5868144" y="4149080"/>
            <a:ext cx="1419192" cy="1296000"/>
          </a:xfrm>
          <a:prstGeom prst="rect">
            <a:avLst/>
          </a:prstGeom>
          <a:noFill/>
        </p:spPr>
      </p:pic>
      <p:pic>
        <p:nvPicPr>
          <p:cNvPr id="18" name="Picture 2" descr="F:\НЕСЪЕДОБНЫЕ ГРИБЫ\sopenok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7380312" y="4941168"/>
            <a:ext cx="1456982" cy="140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>                 Этот </a:t>
            </a:r>
            <a:r>
              <a:rPr lang="ru-RU" sz="2000" dirty="0">
                <a:solidFill>
                  <a:schemeClr val="tx1"/>
                </a:solidFill>
              </a:rPr>
              <a:t>гриб живет под елью,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                Под </a:t>
            </a:r>
            <a:r>
              <a:rPr lang="ru-RU" sz="2000" dirty="0">
                <a:solidFill>
                  <a:schemeClr val="tx1"/>
                </a:solidFill>
              </a:rPr>
              <a:t>ее огромной тенью.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                Мудрый </a:t>
            </a:r>
            <a:r>
              <a:rPr lang="ru-RU" sz="2000" dirty="0">
                <a:solidFill>
                  <a:schemeClr val="tx1"/>
                </a:solidFill>
              </a:rPr>
              <a:t>бородач-старик,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                Житель </a:t>
            </a:r>
            <a:r>
              <a:rPr lang="ru-RU" sz="2000" dirty="0">
                <a:solidFill>
                  <a:schemeClr val="tx1"/>
                </a:solidFill>
              </a:rPr>
              <a:t>бора - ...</a:t>
            </a: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5" b="1515"/>
          <a:stretch>
            <a:fillRect/>
          </a:stretch>
        </p:blipFill>
        <p:spPr/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79512" y="764704"/>
            <a:ext cx="2736304" cy="5483696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ru-RU" b="1" dirty="0">
                <a:solidFill>
                  <a:schemeClr val="tx1"/>
                </a:solidFill>
              </a:rPr>
              <a:t>Белый гриб (боровик). 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1700" dirty="0" smtClean="0">
                <a:solidFill>
                  <a:schemeClr val="tx1"/>
                </a:solidFill>
              </a:rPr>
              <a:t>     Это </a:t>
            </a:r>
            <a:r>
              <a:rPr lang="ru-RU" sz="1700" dirty="0">
                <a:solidFill>
                  <a:schemeClr val="tx1"/>
                </a:solidFill>
              </a:rPr>
              <a:t>лучший гриб наших лесов, самый </a:t>
            </a:r>
            <a:r>
              <a:rPr lang="ru-RU" sz="1700" dirty="0" smtClean="0">
                <a:solidFill>
                  <a:schemeClr val="tx1"/>
                </a:solidFill>
              </a:rPr>
              <a:t>питательный </a:t>
            </a:r>
            <a:r>
              <a:rPr lang="ru-RU" sz="1700" dirty="0">
                <a:solidFill>
                  <a:schemeClr val="tx1"/>
                </a:solidFill>
              </a:rPr>
              <a:t>и ценный. </a:t>
            </a:r>
            <a:r>
              <a:rPr lang="ru-RU" sz="1700" dirty="0" smtClean="0">
                <a:solidFill>
                  <a:schemeClr val="tx1"/>
                </a:solidFill>
              </a:rPr>
              <a:t>Белый </a:t>
            </a:r>
            <a:r>
              <a:rPr lang="ru-RU" sz="1700" dirty="0">
                <a:solidFill>
                  <a:schemeClr val="tx1"/>
                </a:solidFill>
              </a:rPr>
              <a:t>гриб растет во всех наших лесах — в сосновых борах, в редком молодом ельнике, дубовом молодняке, в сухих березовых рощах, на лесных опушках, по обочинам лесных дорог и тропинок. </a:t>
            </a:r>
            <a:r>
              <a:rPr lang="ru-RU" sz="1700" dirty="0" smtClean="0">
                <a:solidFill>
                  <a:schemeClr val="tx1"/>
                </a:solidFill>
              </a:rPr>
              <a:t>Прячется </a:t>
            </a:r>
            <a:r>
              <a:rPr lang="ru-RU" sz="1700" dirty="0">
                <a:solidFill>
                  <a:schemeClr val="tx1"/>
                </a:solidFill>
              </a:rPr>
              <a:t>в невысокой траве, под листьями, под елочками, в зеленом мху или в опавшей </a:t>
            </a:r>
            <a:r>
              <a:rPr lang="ru-RU" sz="1700" dirty="0" smtClean="0">
                <a:solidFill>
                  <a:schemeClr val="tx1"/>
                </a:solidFill>
              </a:rPr>
              <a:t>хвое.</a:t>
            </a:r>
            <a:endParaRPr lang="ru-RU" sz="1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306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>                На </a:t>
            </a:r>
            <a:r>
              <a:rPr lang="ru-RU" sz="2000" dirty="0">
                <a:solidFill>
                  <a:schemeClr val="tx1"/>
                </a:solidFill>
              </a:rPr>
              <a:t>пеньке сидят братишки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               Все </a:t>
            </a:r>
            <a:r>
              <a:rPr lang="ru-RU" sz="2000" dirty="0">
                <a:solidFill>
                  <a:schemeClr val="tx1"/>
                </a:solidFill>
              </a:rPr>
              <a:t>- в веснушках шалунишки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               Эти </a:t>
            </a:r>
            <a:r>
              <a:rPr lang="ru-RU" sz="2000" dirty="0">
                <a:solidFill>
                  <a:schemeClr val="tx1"/>
                </a:solidFill>
              </a:rPr>
              <a:t>дружные </a:t>
            </a:r>
            <a:r>
              <a:rPr lang="ru-RU" sz="2000" dirty="0" smtClean="0">
                <a:solidFill>
                  <a:schemeClr val="tx1"/>
                </a:solidFill>
              </a:rPr>
              <a:t>ребята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               Называются </a:t>
            </a:r>
            <a:r>
              <a:rPr lang="ru-RU" sz="2000" dirty="0">
                <a:solidFill>
                  <a:schemeClr val="tx1"/>
                </a:solidFill>
              </a:rPr>
              <a:t>...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990600"/>
            <a:ext cx="2495872" cy="5257800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Опёнок </a:t>
            </a:r>
            <a:r>
              <a:rPr lang="ru-RU" sz="2000" b="1" dirty="0" smtClean="0">
                <a:solidFill>
                  <a:schemeClr val="tx1"/>
                </a:solidFill>
              </a:rPr>
              <a:t>осенний</a:t>
            </a:r>
            <a:endParaRPr lang="ru-RU" sz="2000" b="1" dirty="0">
              <a:solidFill>
                <a:schemeClr val="tx1"/>
              </a:solidFill>
            </a:endParaRPr>
          </a:p>
          <a:p>
            <a:pPr algn="just"/>
            <a:r>
              <a:rPr lang="ru-RU" sz="1700" dirty="0" smtClean="0">
                <a:solidFill>
                  <a:schemeClr val="tx1"/>
                </a:solidFill>
              </a:rPr>
              <a:t>     Иначе </a:t>
            </a:r>
            <a:r>
              <a:rPr lang="ru-RU" sz="1700" dirty="0">
                <a:solidFill>
                  <a:schemeClr val="tx1"/>
                </a:solidFill>
              </a:rPr>
              <a:t>его еще называют настоящим опёнком или </a:t>
            </a:r>
            <a:r>
              <a:rPr lang="ru-RU" sz="1700" dirty="0" err="1" smtClean="0">
                <a:solidFill>
                  <a:schemeClr val="tx1"/>
                </a:solidFill>
              </a:rPr>
              <a:t>осенником</a:t>
            </a:r>
            <a:r>
              <a:rPr lang="ru-RU" sz="1700" dirty="0" smtClean="0">
                <a:solidFill>
                  <a:schemeClr val="tx1"/>
                </a:solidFill>
              </a:rPr>
              <a:t>. </a:t>
            </a:r>
            <a:r>
              <a:rPr lang="ru-RU" sz="1700" dirty="0">
                <a:solidFill>
                  <a:schemeClr val="tx1"/>
                </a:solidFill>
              </a:rPr>
              <a:t>Опёнок осенний можно встретить везде в лесной зоне и даже в садах. Растет он на пнях, корнях деревьев, часто в буреломе, просто на земле, на живых деревьях (березе, ели) </a:t>
            </a:r>
            <a:r>
              <a:rPr lang="ru-RU" sz="1700" dirty="0" smtClean="0">
                <a:solidFill>
                  <a:schemeClr val="tx1"/>
                </a:solidFill>
              </a:rPr>
              <a:t>большими колониями</a:t>
            </a:r>
            <a:endParaRPr lang="ru-RU" sz="17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5" b="45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5889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Гордый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стройный пан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, 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Владыка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всем грибам, 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Ему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не знакома грусть, 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Его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назвали ... </a:t>
            </a:r>
            <a:endParaRPr lang="ru-RU" sz="2000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9" r="3589"/>
          <a:stretch>
            <a:fillRect/>
          </a:stretch>
        </p:blipFill>
        <p:spPr>
          <a:xfrm>
            <a:off x="2987824" y="620688"/>
            <a:ext cx="5879951" cy="42561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980728"/>
            <a:ext cx="2582416" cy="52578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Груздь</a:t>
            </a:r>
          </a:p>
          <a:p>
            <a:pPr algn="just"/>
            <a:r>
              <a:rPr lang="ru-RU" sz="1700" dirty="0" smtClean="0">
                <a:solidFill>
                  <a:schemeClr val="tx1"/>
                </a:solidFill>
              </a:rPr>
              <a:t>     Этот гриб в огромных количествах произрастает в </a:t>
            </a:r>
            <a:r>
              <a:rPr lang="ru-RU" sz="1700" dirty="0" err="1" smtClean="0">
                <a:solidFill>
                  <a:schemeClr val="tx1"/>
                </a:solidFill>
              </a:rPr>
              <a:t>лист-венных</a:t>
            </a:r>
            <a:r>
              <a:rPr lang="ru-RU" sz="1700" dirty="0" smtClean="0">
                <a:solidFill>
                  <a:schemeClr val="tx1"/>
                </a:solidFill>
              </a:rPr>
              <a:t> и смешанных лесах средней полосы нашей страны. . Растет груздь настоящий в березовых и </a:t>
            </a:r>
            <a:r>
              <a:rPr lang="ru-RU" sz="1700" dirty="0" err="1" smtClean="0">
                <a:solidFill>
                  <a:schemeClr val="tx1"/>
                </a:solidFill>
              </a:rPr>
              <a:t>смешан-ных</a:t>
            </a:r>
            <a:r>
              <a:rPr lang="ru-RU" sz="1700" dirty="0" smtClean="0">
                <a:solidFill>
                  <a:schemeClr val="tx1"/>
                </a:solidFill>
              </a:rPr>
              <a:t> с березой лесах обычно довольно значительными </a:t>
            </a:r>
            <a:r>
              <a:rPr lang="ru-RU" sz="1700" dirty="0" err="1" smtClean="0">
                <a:solidFill>
                  <a:schemeClr val="tx1"/>
                </a:solidFill>
              </a:rPr>
              <a:t>груп-пами</a:t>
            </a:r>
            <a:r>
              <a:rPr lang="ru-RU" sz="1700" dirty="0" smtClean="0">
                <a:solidFill>
                  <a:schemeClr val="tx1"/>
                </a:solidFill>
              </a:rPr>
              <a:t> — «стаями», поднимая шляпками поверхностный слой лесной подстилки</a:t>
            </a:r>
          </a:p>
        </p:txBody>
      </p:sp>
    </p:spTree>
    <p:extLst>
      <p:ext uri="{BB962C8B-B14F-4D97-AF65-F5344CB8AC3E}">
        <p14:creationId xmlns:p14="http://schemas.microsoft.com/office/powerpoint/2010/main" val="101889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Наши шляпки, как колечки,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Как колечки волн на речке.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Сыроежек мы подружки,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Нас зовут грибы... </a:t>
            </a:r>
            <a:endParaRPr lang="ru-RU" sz="2000" dirty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980728"/>
            <a:ext cx="2510408" cy="52578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Волнушки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     Волнушка широко распространенный гриб. Встречается их два вида: волнушка розовая и волнушка белая. Грибы всегда чистые, редко поражающиеся «червями», мохнатые по краям шляпки волнушки. Растет она в самых разных лесах, но, как правило, в присутствии берез. И во влажных, тенистых </a:t>
            </a:r>
            <a:r>
              <a:rPr lang="ru-RU" sz="2000" dirty="0" err="1" smtClean="0">
                <a:solidFill>
                  <a:schemeClr val="tx1"/>
                </a:solidFill>
              </a:rPr>
              <a:t>низинках</a:t>
            </a:r>
            <a:r>
              <a:rPr lang="ru-RU" sz="2000" dirty="0" smtClean="0">
                <a:solidFill>
                  <a:schemeClr val="tx1"/>
                </a:solidFill>
              </a:rPr>
              <a:t> – вдоль небольших лесных озер, ручьев и мелких речушек. Но где-то рядом, неподалеку могут быть и хвойные застарелые леса или молодые лесопосадки…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10510"/>
          <a:stretch>
            <a:fillRect/>
          </a:stretch>
        </p:blipFill>
        <p:spPr bwMode="auto">
          <a:xfrm>
            <a:off x="2987824" y="620688"/>
            <a:ext cx="5900692" cy="41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889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4941168"/>
            <a:ext cx="5867400" cy="1368152"/>
          </a:xfrm>
        </p:spPr>
        <p:txBody>
          <a:bodyPr/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Ходят в рыженьких беретах — 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Осень в лес приносят летом. 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Очень дружные сестрички, 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Называются...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980728"/>
            <a:ext cx="2582416" cy="52578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Лисичка</a:t>
            </a:r>
          </a:p>
          <a:p>
            <a:pPr algn="just"/>
            <a:r>
              <a:rPr lang="ru-RU" sz="1700" dirty="0" smtClean="0">
                <a:solidFill>
                  <a:schemeClr val="tx1"/>
                </a:solidFill>
              </a:rPr>
              <a:t>     Достаточно </a:t>
            </a:r>
            <a:r>
              <a:rPr lang="ru-RU" sz="1700" dirty="0" err="1" smtClean="0">
                <a:solidFill>
                  <a:schemeClr val="tx1"/>
                </a:solidFill>
              </a:rPr>
              <a:t>распро-страненный</a:t>
            </a:r>
            <a:r>
              <a:rPr lang="ru-RU" sz="1700" dirty="0" smtClean="0">
                <a:solidFill>
                  <a:schemeClr val="tx1"/>
                </a:solidFill>
              </a:rPr>
              <a:t> гриб по всей территории России. Растет лисичка настоящая в лесах, прячется под опавшими листьями и во мху, любит соседство сосен. Обычно встречается большими семьями. Лисичка - это хорошо известный съедобный гриб, который высоко ценится и годится для употребления в любом виде. Цвет лисички может быть от светло-жёлтого до оранжево-жёлтого.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7272" b="-11"/>
          <a:stretch>
            <a:fillRect/>
          </a:stretch>
        </p:blipFill>
        <p:spPr bwMode="auto">
          <a:xfrm>
            <a:off x="3059832" y="620688"/>
            <a:ext cx="582086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889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5157192"/>
            <a:ext cx="5867400" cy="1080120"/>
          </a:xfrm>
        </p:spPr>
        <p:txBody>
          <a:bodyPr/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Шустрые ребятки натянули шляпки, 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Шляпки на подкладке,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Скользкие да гладкие. 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980728"/>
            <a:ext cx="2582416" cy="5257800"/>
          </a:xfrm>
        </p:spPr>
        <p:txBody>
          <a:bodyPr>
            <a:normAutofit/>
          </a:bodyPr>
          <a:lstStyle/>
          <a:p>
            <a:pPr algn="ctr"/>
            <a:r>
              <a:rPr lang="ru-RU" sz="1900" b="1" dirty="0" smtClean="0">
                <a:solidFill>
                  <a:schemeClr val="tx1"/>
                </a:solidFill>
              </a:rPr>
              <a:t>Маслята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     Своё название этот вид грибов получил за маслянистую шляпку. Другие названия – маслюк или </a:t>
            </a:r>
            <a:r>
              <a:rPr lang="ru-RU" dirty="0" err="1" smtClean="0">
                <a:solidFill>
                  <a:schemeClr val="tx1"/>
                </a:solidFill>
              </a:rPr>
              <a:t>масленик</a:t>
            </a:r>
            <a:r>
              <a:rPr lang="ru-RU" dirty="0" smtClean="0">
                <a:solidFill>
                  <a:schemeClr val="tx1"/>
                </a:solidFill>
              </a:rPr>
              <a:t>.  Растут маслята обычно в хвойных лесах и посадках, часто на опушках и местах без подлеска, на хорошо освещённых солнечных полянках, </a:t>
            </a:r>
            <a:r>
              <a:rPr lang="ru-RU" dirty="0" err="1" smtClean="0">
                <a:solidFill>
                  <a:schemeClr val="tx1"/>
                </a:solidFill>
              </a:rPr>
              <a:t>распола-гаются</a:t>
            </a:r>
            <a:r>
              <a:rPr lang="ru-RU" dirty="0" smtClean="0">
                <a:solidFill>
                  <a:schemeClr val="tx1"/>
                </a:solidFill>
              </a:rPr>
              <a:t> семьями, редко – поодиночке. Одни из вкуснейших и наиболее распространенных </a:t>
            </a:r>
            <a:r>
              <a:rPr lang="ru-RU" dirty="0" err="1" smtClean="0">
                <a:solidFill>
                  <a:schemeClr val="tx1"/>
                </a:solidFill>
              </a:rPr>
              <a:t>гри-бов</a:t>
            </a:r>
            <a:r>
              <a:rPr lang="ru-RU" dirty="0" smtClean="0">
                <a:solidFill>
                  <a:schemeClr val="tx1"/>
                </a:solidFill>
              </a:rPr>
              <a:t> в европейской части России.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629383"/>
            <a:ext cx="5904656" cy="441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889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368</TotalTime>
  <Words>1001</Words>
  <Application>Microsoft Office PowerPoint</Application>
  <PresentationFormat>Экран (4:3)</PresentationFormat>
  <Paragraphs>110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Официальная</vt:lpstr>
      <vt:lpstr>Грибы</vt:lpstr>
      <vt:lpstr>Вспомни, что ты уже  знаешь о грибах?</vt:lpstr>
      <vt:lpstr>Презентация PowerPoint</vt:lpstr>
      <vt:lpstr>                 Этот гриб живет под елью,                   Под ее огромной тенью.                   Мудрый бородач-старик,                   Житель бора - ...</vt:lpstr>
      <vt:lpstr>                На пеньке сидят братишки.                 Все - в веснушках шалунишки.                 Эти дружные ребята                 Называются ...</vt:lpstr>
      <vt:lpstr>                    Гордый стройный пан,                       Владыка всем грибам,                      Ему не знакома грусть,                      Его назвали ... </vt:lpstr>
      <vt:lpstr>                  Наши шляпки, как колечки,                   Как колечки волн на речке.                   Сыроежек мы подружки,                   Нас зовут грибы... </vt:lpstr>
      <vt:lpstr>                 Ходят в рыженьких беретах —                   Осень в лес приносят летом.                   Очень дружные сестрички,                   Называются...</vt:lpstr>
      <vt:lpstr>              Шустрые ребятки натянули шляпки,                Шляпки на подкладке,               Скользкие да гладкие. </vt:lpstr>
      <vt:lpstr>                      Я в красной шапочке расту                        Среди корней осиновых,                        Меня узнаешь за версту,                        Зовусь я ...</vt:lpstr>
      <vt:lpstr>                    Вдоль лесных дорожек                     Много белых ножек                     В шляпках разноцветных,                     Издали приметных.                     Собирай, не мешкай!                     Это …. </vt:lpstr>
      <vt:lpstr>                   Не спорю — не белый,                     Я, братцы, попроще.                     Расту я обычно                     В берёзовой роще. </vt:lpstr>
      <vt:lpstr>                     Морщинистые, как старички,                       В лесу весною родились … </vt:lpstr>
      <vt:lpstr>                         Рыженький Ванек,                          Крепкий паренек,                          Спрятался за пень,                          А шапка набекрень.</vt:lpstr>
      <vt:lpstr>                       Возле леса на опушке,                        Украшая тёмный бор,                        Вырос пёстрый, как Петрушка,                        Ядовитый …. </vt:lpstr>
      <vt:lpstr>          Бледная шляпка, юбочка на ножке,           Смотрит свысока – ручки в бока.           Красива и важна – да никому не нужна.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Грибы</dc:title>
  <cp:lastModifiedBy>qwerty</cp:lastModifiedBy>
  <cp:revision>59</cp:revision>
  <dcterms:modified xsi:type="dcterms:W3CDTF">2012-03-25T19:24:51Z</dcterms:modified>
</cp:coreProperties>
</file>