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2" r:id="rId5"/>
    <p:sldId id="258" r:id="rId6"/>
    <p:sldId id="271" r:id="rId7"/>
    <p:sldId id="269" r:id="rId8"/>
    <p:sldId id="264" r:id="rId9"/>
    <p:sldId id="266" r:id="rId10"/>
    <p:sldId id="27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58" autoAdjust="0"/>
    <p:restoredTop sz="94660"/>
  </p:normalViewPr>
  <p:slideViewPr>
    <p:cSldViewPr>
      <p:cViewPr varScale="1">
        <p:scale>
          <a:sx n="87" d="100"/>
          <a:sy n="87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85794"/>
            <a:ext cx="6572296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786058"/>
            <a:ext cx="6043610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EB64E-11C6-4CD5-8DE4-475C4F5F6800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DAF96-76E5-437B-9C09-EA8DF42DCA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69A33-A1BB-4A25-80BF-D0F0D67DA5D6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7D7ED-9BF3-441A-A527-29A53ACC4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79A76-7DD9-4D04-90BB-B3F4D53921B0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2A082-033B-4C93-AF32-102469F1B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F1385-C86B-4DC2-BFE7-EB8E3E1F8F04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63BDD-AD4F-4B5D-BABD-1789D25E9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4B746-1814-4418-9B63-A302A1D2FF31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15DAA-ED0F-412E-A48F-CCE341A333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62640-8B10-4EEB-8BB8-BAF8634153AF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FA1E5-7971-4D9A-AFFF-337F803A2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4BD18-5B53-4376-88FF-9A326447571B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DAD4E-7B31-437A-A43C-35C007E5CC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89387-8D3F-483E-96C5-DD922B197A6C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5F0F2-72B1-4B1A-9445-E101EB6E2E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9EF55-FFAA-4907-8C61-90635BEB4605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88F31-A5CA-4575-8D30-B8B42901E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3AB14-57D0-4485-BC3D-486F892B0807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53AB5-5BE6-4BA9-82E8-780A0A143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9A098-408C-4489-B601-7885274FC300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8437-6CE0-4563-B66F-75B0D25D8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7500937" cy="1071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785813" y="1785938"/>
            <a:ext cx="7500937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F0B833-DA52-49DD-8A12-5D7E95EDFC43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87300E-E891-41D8-817F-6BB51B8ECE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ctrTitle"/>
          </p:nvPr>
        </p:nvSpPr>
        <p:spPr>
          <a:xfrm>
            <a:off x="1320800" y="643466"/>
            <a:ext cx="4608522" cy="1856839"/>
          </a:xfrm>
          <a:solidFill>
            <a:schemeClr val="bg1">
              <a:alpha val="48000"/>
            </a:schemeClr>
          </a:solidFill>
        </p:spPr>
        <p:txBody>
          <a:bodyPr>
            <a:noAutofit/>
          </a:bodyPr>
          <a:lstStyle/>
          <a:p>
            <a:r>
              <a:rPr lang="ru-RU" sz="2000" i="1" dirty="0" smtClean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Презентация воспитателя МБДОУ</a:t>
            </a:r>
            <a:br>
              <a:rPr lang="ru-RU" sz="2000" i="1" dirty="0" smtClean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i="1" dirty="0" smtClean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детский сад №1</a:t>
            </a:r>
            <a:br>
              <a:rPr lang="ru-RU" sz="2000" i="1" dirty="0" smtClean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i="1" dirty="0" err="1" smtClean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Байрамгуловой</a:t>
            </a:r>
            <a:r>
              <a:rPr lang="ru-RU" sz="2000" i="1" dirty="0" smtClean="0">
                <a:ln w="0"/>
                <a:solidFill>
                  <a:srgbClr val="0070C0"/>
                </a:solidFill>
                <a:effectLst>
                  <a:reflection blurRad="6350" stA="53000" endA="300" endPos="35500" dir="5400000" sy="-90000" algn="bl" rotWithShape="0"/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А.У.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15616" y="2636912"/>
            <a:ext cx="6715172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normalizeH="0" baseline="0" noProof="0" dirty="0" smtClean="0">
                <a:ln/>
                <a:solidFill>
                  <a:srgbClr val="FF00FF"/>
                </a:solidFill>
                <a:uLnTx/>
                <a:uFillTx/>
                <a:latin typeface="Calibri Light" panose="020F0302020204030204" pitchFamily="34" charset="0"/>
                <a:ea typeface="+mj-ea"/>
                <a:cs typeface="Arial" pitchFamily="34" charset="0"/>
              </a:rPr>
              <a:t>«ИКТ</a:t>
            </a:r>
            <a:r>
              <a:rPr kumimoji="0" lang="ru-RU" sz="3600" b="1" i="1" u="none" strike="noStrike" kern="1200" normalizeH="0" noProof="0" dirty="0" smtClean="0">
                <a:ln/>
                <a:solidFill>
                  <a:srgbClr val="FF00FF"/>
                </a:solidFill>
                <a:uLnTx/>
                <a:uFillTx/>
                <a:latin typeface="Calibri Light" panose="020F0302020204030204" pitchFamily="34" charset="0"/>
                <a:ea typeface="+mj-ea"/>
                <a:cs typeface="Arial" pitchFamily="34" charset="0"/>
              </a:rPr>
              <a:t> как средство повышения интереса родителей к жизни детей в ДОУ</a:t>
            </a:r>
            <a:r>
              <a:rPr kumimoji="0" lang="ru-RU" sz="3600" b="1" i="1" u="none" strike="noStrike" kern="1200" normalizeH="0" baseline="0" noProof="0" dirty="0" smtClean="0">
                <a:ln/>
                <a:solidFill>
                  <a:srgbClr val="FF00FF"/>
                </a:solidFill>
                <a:uLnTx/>
                <a:uFillTx/>
                <a:latin typeface="Calibri Light" panose="020F0302020204030204" pitchFamily="34" charset="0"/>
                <a:ea typeface="+mj-ea"/>
                <a:cs typeface="Arial" pitchFamily="34" charset="0"/>
              </a:rPr>
              <a:t>» </a:t>
            </a:r>
            <a:endParaRPr kumimoji="0" lang="ru-RU" sz="3600" b="1" i="1" u="none" strike="noStrike" kern="1200" normalizeH="0" baseline="0" noProof="0" dirty="0">
              <a:ln/>
              <a:solidFill>
                <a:srgbClr val="FF00FF"/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9322" y="404664"/>
            <a:ext cx="1953399" cy="25202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67744" y="1556792"/>
            <a:ext cx="4572000" cy="1569660"/>
          </a:xfrm>
          <a:prstGeom prst="rect">
            <a:avLst/>
          </a:prstGeom>
        </p:spPr>
        <p:txBody>
          <a:bodyPr>
            <a:spAutoFit/>
            <a:scene3d>
              <a:camera prst="perspectiveContrastingRightFacing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lvl="0" algn="ctr"/>
            <a:r>
              <a:rPr lang="ru-RU" sz="4800" b="1" dirty="0">
                <a:ln/>
                <a:solidFill>
                  <a:schemeClr val="accent3"/>
                </a:solidFill>
              </a:rPr>
              <a:t>СПАСИБО 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205279013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785786" y="571480"/>
            <a:ext cx="7500990" cy="4857784"/>
          </a:xfrm>
          <a:blipFill>
            <a:blip r:embed="rId2"/>
            <a:stretch>
              <a:fillRect/>
            </a:stretch>
          </a:blipFill>
          <a:ln>
            <a:noFill/>
          </a:ln>
        </p:spPr>
        <p:txBody>
          <a:bodyPr>
            <a:noAutofit/>
          </a:bodyPr>
          <a:lstStyle/>
          <a:p>
            <a:pPr eaLnBrk="1" hangingPunct="1">
              <a:buClr>
                <a:srgbClr val="FF3300"/>
              </a:buClr>
              <a:buSzPct val="120000"/>
            </a:pPr>
            <a:r>
              <a:rPr lang="ru-RU" alt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Современный </a:t>
            </a:r>
            <a:r>
              <a:rPr lang="ru-RU" altLang="ru-RU" sz="20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родитель – активный, нацеленный на результат, открытый для общения, знающий свои права, умеющий пользоваться </a:t>
            </a:r>
            <a:r>
              <a:rPr lang="ru-RU" alt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техническими новинками.</a:t>
            </a:r>
          </a:p>
          <a:p>
            <a:pPr lvl="0" eaLnBrk="1" hangingPunct="1">
              <a:buClr>
                <a:srgbClr val="FF3300"/>
              </a:buClr>
              <a:buSzPct val="120000"/>
              <a:buFontTx/>
              <a:buChar char="•"/>
            </a:pPr>
            <a:r>
              <a:rPr lang="ru-RU" alt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Многие родители выражают желание стать участниками педагогического процесса, участвовать в управлении и оказывать влияние на работу детского сада. Но в силу занятости реализовать желаемое на практике получается не всегда. </a:t>
            </a:r>
          </a:p>
          <a:p>
            <a:pPr lvl="0" eaLnBrk="1" hangingPunct="1">
              <a:buClr>
                <a:srgbClr val="FF3300"/>
              </a:buClr>
              <a:buSzPct val="120000"/>
              <a:buFontTx/>
              <a:buChar char="•"/>
            </a:pPr>
            <a:r>
              <a:rPr lang="ru-RU" alt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Использование ИКТ для взаимодействия с родителями становится жизненно необходимым. Посредством этих технологий родители могут оперативно получать нужную информацию, консультироваться по разным вопросам, занимать не пассивную, а активную позицию в отношении детского сада.</a:t>
            </a:r>
          </a:p>
          <a:p>
            <a:pPr marL="0" lvl="0" indent="0" eaLnBrk="1" hangingPunct="1">
              <a:buClr>
                <a:srgbClr val="FF3300"/>
              </a:buClr>
              <a:buSzPct val="120000"/>
              <a:buNone/>
            </a:pPr>
            <a:endParaRPr lang="ru-RU" altLang="ru-RU" sz="2400" dirty="0" smtClean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lvl="0" eaLnBrk="1" hangingPunct="1">
              <a:buClr>
                <a:srgbClr val="FF3300"/>
              </a:buClr>
              <a:buSzPct val="120000"/>
              <a:buFontTx/>
              <a:buChar char="•"/>
            </a:pPr>
            <a:endParaRPr lang="ru-RU" altLang="ru-RU" sz="2400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180975" indent="539750" algn="just">
              <a:spcBef>
                <a:spcPts val="0"/>
              </a:spcBef>
              <a:spcAft>
                <a:spcPts val="1000"/>
              </a:spcAft>
              <a:buNone/>
              <a:tabLst>
                <a:tab pos="180975" algn="l"/>
              </a:tabLst>
            </a:pPr>
            <a:endParaRPr lang="ru-RU" sz="2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9" name="Picture 2" descr="C:\Documents and Settings\User\Рабочий стол\картинки на школьныю тему\Рисунок1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908" y="4572008"/>
            <a:ext cx="1785950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571479"/>
            <a:ext cx="7500990" cy="485778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>
            <a:noAutofit/>
          </a:bodyPr>
          <a:lstStyle/>
          <a:p>
            <a:pPr lvl="0"/>
            <a:r>
              <a:rPr lang="ru-RU" sz="2400" i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Традиционные формы, работы с родителями при всех их положительных характеристиках, имеют объективные </a:t>
            </a:r>
            <a:r>
              <a:rPr lang="ru-RU" sz="2400" b="1" i="1" u="sng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трудности</a:t>
            </a:r>
            <a:r>
              <a:rPr lang="ru-RU" sz="2400" i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</a:t>
            </a:r>
            <a:r>
              <a:rPr lang="ru-RU" sz="2000" i="1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lvl="0"/>
            <a:endParaRPr lang="ru-RU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eaLnBrk="0" hangingPunct="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ограниченное количество времени у родителей, как для посещения родительских собраний, так и посещения консультаций в детском саду;</a:t>
            </a:r>
          </a:p>
          <a:p>
            <a:pPr marL="342900" lvl="0" indent="-342900" eaLnBrk="0" hangingPunct="0">
              <a:buFont typeface="Wingdings" panose="05000000000000000000" pitchFamily="2" charset="2"/>
              <a:buChar char="Ø"/>
            </a:pPr>
            <a:endParaRPr lang="ru-RU" sz="2400" dirty="0">
              <a:solidFill>
                <a:srgbClr val="00B05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342900" lvl="0" indent="-342900" eaLnBrk="0" hangingPunct="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отсутствие возможностей для своевременного предоставления необходимой информации родителям.</a:t>
            </a:r>
            <a:endParaRPr lang="ru-RU" sz="24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Documents and Settings\User\Рабочий стол\картинки на школьныю тему\Рисунок1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2908" y="4572008"/>
            <a:ext cx="1785950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543138"/>
              </p:ext>
            </p:extLst>
          </p:nvPr>
        </p:nvGraphicFramePr>
        <p:xfrm>
          <a:off x="3714744" y="4071942"/>
          <a:ext cx="1663693" cy="1376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CorelDRAW" r:id="rId5" imgW="1460880" imgH="1209960" progId="">
                  <p:embed/>
                </p:oleObj>
              </mc:Choice>
              <mc:Fallback>
                <p:oleObj name="CorelDRAW" r:id="rId5" imgW="1460880" imgH="120996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4" y="4071942"/>
                        <a:ext cx="1663693" cy="13769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0067" y="620688"/>
            <a:ext cx="7500990" cy="4857784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pPr marL="320040" lvl="0" indent="-320040" fontAlgn="auto">
              <a:spcBef>
                <a:spcPts val="700"/>
              </a:spcBef>
              <a:spcAft>
                <a:spcPts val="0"/>
              </a:spcAft>
              <a:buClr>
                <a:srgbClr val="DD8047"/>
              </a:buClr>
              <a:buSzPct val="60000"/>
            </a:pPr>
            <a:r>
              <a:rPr lang="ru-RU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Выделяем </a:t>
            </a:r>
            <a:r>
              <a:rPr lang="ru-RU" sz="2400" b="1" i="1" dirty="0">
                <a:solidFill>
                  <a:srgbClr val="FF0000"/>
                </a:solidFill>
                <a:latin typeface="Calibri" panose="020F0502020204030204" pitchFamily="34" charset="0"/>
              </a:rPr>
              <a:t>пять преимуществ использования визуальных средств:</a:t>
            </a:r>
            <a:endParaRPr lang="ru-RU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320040" lvl="0" indent="-320040" fontAlgn="auto">
              <a:spcBef>
                <a:spcPts val="700"/>
              </a:spcBef>
              <a:spcAft>
                <a:spcPts val="0"/>
              </a:spcAft>
              <a:buClr>
                <a:srgbClr val="DD8047"/>
              </a:buClr>
              <a:buSzPct val="60000"/>
              <a:buFont typeface="Wingdings"/>
              <a:buChar char=""/>
            </a:pPr>
            <a:r>
              <a:rPr lang="ru-RU" sz="2200" dirty="0">
                <a:solidFill>
                  <a:srgbClr val="7030A0"/>
                </a:solidFill>
                <a:latin typeface="Calibri" panose="020F0502020204030204" pitchFamily="34" charset="0"/>
              </a:rPr>
              <a:t>1.     </a:t>
            </a:r>
            <a:r>
              <a:rPr lang="ru-RU" sz="2400" dirty="0">
                <a:solidFill>
                  <a:srgbClr val="7030A0"/>
                </a:solidFill>
                <a:latin typeface="Calibri" panose="020F0502020204030204" pitchFamily="34" charset="0"/>
              </a:rPr>
              <a:t>Привлекают и удерживают внимание.</a:t>
            </a:r>
          </a:p>
          <a:p>
            <a:pPr marL="320040" lvl="0" indent="-320040" fontAlgn="auto">
              <a:spcBef>
                <a:spcPts val="700"/>
              </a:spcBef>
              <a:spcAft>
                <a:spcPts val="0"/>
              </a:spcAft>
              <a:buClr>
                <a:srgbClr val="DD8047"/>
              </a:buClr>
              <a:buSzPct val="60000"/>
              <a:buFont typeface="Wingdings"/>
              <a:buChar char=""/>
            </a:pPr>
            <a:r>
              <a:rPr lang="ru-RU" sz="2400" dirty="0">
                <a:solidFill>
                  <a:srgbClr val="7030A0"/>
                </a:solidFill>
                <a:latin typeface="Calibri" panose="020F0502020204030204" pitchFamily="34" charset="0"/>
              </a:rPr>
              <a:t>2.     Иллюстрируют и усиливают устную речь.</a:t>
            </a:r>
          </a:p>
          <a:p>
            <a:pPr marL="320040" lvl="0" indent="-320040" fontAlgn="auto">
              <a:spcBef>
                <a:spcPts val="700"/>
              </a:spcBef>
              <a:spcAft>
                <a:spcPts val="0"/>
              </a:spcAft>
              <a:buClr>
                <a:srgbClr val="DD8047"/>
              </a:buClr>
              <a:buSzPct val="60000"/>
              <a:buFont typeface="Wingdings"/>
              <a:buChar char=""/>
            </a:pPr>
            <a:r>
              <a:rPr lang="ru-RU" sz="2400" dirty="0">
                <a:solidFill>
                  <a:srgbClr val="7030A0"/>
                </a:solidFill>
                <a:latin typeface="Calibri" panose="020F0502020204030204" pitchFamily="34" charset="0"/>
              </a:rPr>
              <a:t>3.     Сводят к минимуму непонимание.</a:t>
            </a:r>
          </a:p>
          <a:p>
            <a:pPr marL="320040" lvl="0" indent="-320040" fontAlgn="auto">
              <a:spcBef>
                <a:spcPts val="700"/>
              </a:spcBef>
              <a:spcAft>
                <a:spcPts val="0"/>
              </a:spcAft>
              <a:buClr>
                <a:srgbClr val="DD8047"/>
              </a:buClr>
              <a:buSzPct val="60000"/>
              <a:buFont typeface="Wingdings"/>
              <a:buChar char=""/>
            </a:pPr>
            <a:r>
              <a:rPr lang="ru-RU" sz="2400" dirty="0">
                <a:solidFill>
                  <a:srgbClr val="7030A0"/>
                </a:solidFill>
                <a:latin typeface="Calibri" panose="020F0502020204030204" pitchFamily="34" charset="0"/>
              </a:rPr>
              <a:t>4.     Усиливают запоминание. Конфуций: «</a:t>
            </a:r>
            <a:r>
              <a:rPr lang="ru-RU" sz="2400" i="1" dirty="0">
                <a:solidFill>
                  <a:srgbClr val="7030A0"/>
                </a:solidFill>
                <a:latin typeface="Calibri" panose="020F0502020204030204" pitchFamily="34" charset="0"/>
              </a:rPr>
              <a:t>Я слышу – и забываю. Я вижу – и вспоминаю. Я делаю – и постигаю</a:t>
            </a:r>
            <a:r>
              <a:rPr lang="ru-RU" sz="2400" dirty="0">
                <a:solidFill>
                  <a:srgbClr val="7030A0"/>
                </a:solidFill>
                <a:latin typeface="Calibri" panose="020F0502020204030204" pitchFamily="34" charset="0"/>
              </a:rPr>
              <a:t>».</a:t>
            </a:r>
          </a:p>
          <a:p>
            <a:pPr marL="320040" lvl="0" indent="-320040" fontAlgn="auto">
              <a:spcBef>
                <a:spcPts val="700"/>
              </a:spcBef>
              <a:spcAft>
                <a:spcPts val="0"/>
              </a:spcAft>
              <a:buClr>
                <a:srgbClr val="DD8047"/>
              </a:buClr>
              <a:buSzPct val="60000"/>
              <a:buFont typeface="Wingdings"/>
              <a:buChar char=""/>
            </a:pPr>
            <a:r>
              <a:rPr lang="ru-RU" sz="2400" dirty="0">
                <a:solidFill>
                  <a:srgbClr val="7030A0"/>
                </a:solidFill>
                <a:latin typeface="Calibri" panose="020F0502020204030204" pitchFamily="34" charset="0"/>
              </a:rPr>
              <a:t>5.     Повышают профессиональную компетентность педагога.</a:t>
            </a:r>
          </a:p>
        </p:txBody>
      </p:sp>
      <p:pic>
        <p:nvPicPr>
          <p:cNvPr id="7" name="Picture 2" descr="C:\Documents and Settings\User\Рабочий стол\картинки на школьныю тему\Рисунок1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908" y="4572008"/>
            <a:ext cx="1785950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827584" y="620688"/>
            <a:ext cx="7459192" cy="4808576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</a:t>
            </a:r>
          </a:p>
          <a:p>
            <a:pPr marL="0" indent="0" algn="ctr">
              <a:buNone/>
            </a:pP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Сегодня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в век информатизации и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компьютеризации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информация является таким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же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ресурсом, как трудовые, материальные и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энергетические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 Новые современные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возможности помогают 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работе не только с детьми, но и с их родителями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</a:t>
            </a:r>
          </a:p>
          <a:p>
            <a:pPr marL="0" indent="0" algn="ctr">
              <a:buNone/>
            </a:pPr>
            <a:r>
              <a:rPr lang="ru-RU" altLang="ru-RU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altLang="ru-RU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</a:t>
            </a:r>
            <a:r>
              <a:rPr lang="ru-RU" alt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2" descr="C:\Documents and Settings\User\Рабочий стол\картинки на школьныю тему\Рисунок1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908" y="4572008"/>
            <a:ext cx="1785950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785786" y="571480"/>
            <a:ext cx="7500990" cy="4857784"/>
          </a:xfrm>
          <a:blipFill>
            <a:blip r:embed="rId2"/>
            <a:stretch>
              <a:fillRect/>
            </a:stretch>
          </a:blipFill>
          <a:ln>
            <a:noFill/>
          </a:ln>
        </p:spPr>
        <p:txBody>
          <a:bodyPr>
            <a:noAutofit/>
          </a:bodyPr>
          <a:lstStyle/>
          <a:p>
            <a:pPr marL="0" lvl="0" indent="0" eaLnBrk="1" hangingPunct="1">
              <a:buClr>
                <a:srgbClr val="FF3300"/>
              </a:buClr>
              <a:buSzPct val="120000"/>
              <a:buNone/>
            </a:pPr>
            <a:endParaRPr lang="ru-RU" altLang="ru-RU" sz="2400" dirty="0" smtClean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0" lvl="0" indent="0" eaLnBrk="1" hangingPunct="1">
              <a:buClr>
                <a:srgbClr val="FF3300"/>
              </a:buClr>
              <a:buSzPct val="120000"/>
              <a:buNone/>
            </a:pPr>
            <a:r>
              <a:rPr lang="ru-RU" alt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Мы решили, что в этом вопросе нам поможет создание своей группы «в контакте</a:t>
            </a:r>
            <a:r>
              <a:rPr lang="ru-RU" alt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».</a:t>
            </a:r>
          </a:p>
          <a:p>
            <a:pPr marL="0" lvl="0" indent="0" eaLnBrk="1" hangingPunct="1">
              <a:buClr>
                <a:srgbClr val="FF3300"/>
              </a:buClr>
              <a:buSzPct val="120000"/>
              <a:buNone/>
            </a:pPr>
            <a:endParaRPr lang="ru-RU" altLang="ru-RU" sz="2400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0" indent="0" eaLnBrk="1" hangingPunct="1">
              <a:lnSpc>
                <a:spcPct val="90000"/>
              </a:lnSpc>
              <a:buClr>
                <a:srgbClr val="FF3300"/>
              </a:buClr>
              <a:buSzPct val="120000"/>
              <a:buNone/>
            </a:pPr>
            <a:r>
              <a:rPr lang="ru-RU" alt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Так </a:t>
            </a:r>
            <a:r>
              <a:rPr lang="ru-RU" alt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как широко используемые сегодня социальные сети в Интернете представляют собой динамичную, постоянно обновляющуюся среду. </a:t>
            </a:r>
            <a:endParaRPr lang="ru-RU" altLang="ru-RU" sz="2400" dirty="0" smtClean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0" lvl="0" indent="0" eaLnBrk="1" hangingPunct="1">
              <a:lnSpc>
                <a:spcPct val="90000"/>
              </a:lnSpc>
              <a:buClr>
                <a:srgbClr val="FF3300"/>
              </a:buClr>
              <a:buSzPct val="120000"/>
              <a:buNone/>
            </a:pPr>
            <a:r>
              <a:rPr lang="ru-RU" alt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Сообщество </a:t>
            </a:r>
            <a:r>
              <a:rPr lang="ru-RU" alt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группы детского сада – это маленький мир, по сути, та же группа ДОУ, только в электронном виде.</a:t>
            </a:r>
          </a:p>
          <a:p>
            <a:pPr lvl="0" eaLnBrk="1" hangingPunct="1">
              <a:buClr>
                <a:srgbClr val="FF3300"/>
              </a:buClr>
              <a:buSzPct val="120000"/>
              <a:buFontTx/>
              <a:buChar char="•"/>
            </a:pPr>
            <a:endParaRPr lang="ru-RU" altLang="ru-RU" sz="2000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180975" indent="539750" algn="just">
              <a:spcBef>
                <a:spcPts val="0"/>
              </a:spcBef>
              <a:spcAft>
                <a:spcPts val="1000"/>
              </a:spcAft>
              <a:buNone/>
              <a:tabLst>
                <a:tab pos="180975" algn="l"/>
              </a:tabLst>
            </a:pPr>
            <a:endParaRPr lang="ru-RU" sz="2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9" name="Picture 2" descr="C:\Documents and Settings\User\Рабочий стол\картинки на школьныю тему\Рисунок1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908" y="4572008"/>
            <a:ext cx="1785950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184577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785786" y="571480"/>
            <a:ext cx="7500990" cy="4857784"/>
          </a:xfrm>
          <a:blipFill>
            <a:blip r:embed="rId2"/>
            <a:stretch>
              <a:fillRect/>
            </a:stretch>
          </a:blipFill>
          <a:ln>
            <a:noFill/>
          </a:ln>
        </p:spPr>
        <p:txBody>
          <a:bodyPr>
            <a:noAutofit/>
          </a:bodyPr>
          <a:lstStyle/>
          <a:p>
            <a:pPr marL="0" lvl="0" indent="0" eaLnBrk="1" hangingPunct="1">
              <a:buClr>
                <a:srgbClr val="FF3300"/>
              </a:buClr>
              <a:buSzPct val="120000"/>
              <a:buNone/>
            </a:pPr>
            <a:endParaRPr lang="ru-RU" altLang="ru-RU" sz="2400" dirty="0" smtClean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0" lvl="0" indent="0" eaLnBrk="1" hangingPunct="1">
              <a:buClr>
                <a:srgbClr val="FF3300"/>
              </a:buClr>
              <a:buSzPct val="120000"/>
              <a:buNone/>
            </a:pPr>
            <a:endParaRPr lang="ru-RU" altLang="ru-RU" sz="2000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180975" indent="539750" algn="just">
              <a:spcBef>
                <a:spcPts val="0"/>
              </a:spcBef>
              <a:spcAft>
                <a:spcPts val="1000"/>
              </a:spcAft>
              <a:buNone/>
              <a:tabLst>
                <a:tab pos="180975" algn="l"/>
              </a:tabLst>
            </a:pPr>
            <a:endParaRPr lang="ru-RU" sz="2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9" name="Picture 2" descr="C:\Documents and Settings\User\Рабочий стол\картинки на школьныю тему\Рисунок1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908" y="4572008"/>
            <a:ext cx="1785950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359"/>
          <a:stretch/>
        </p:blipFill>
        <p:spPr>
          <a:xfrm>
            <a:off x="810773" y="583017"/>
            <a:ext cx="7476003" cy="465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84240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571480"/>
            <a:ext cx="7500990" cy="485778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pPr marL="347472" lvl="8" indent="-347472" algn="ctr">
              <a:spcBef>
                <a:spcPts val="336"/>
              </a:spcBef>
              <a:spcAft>
                <a:spcPts val="1000"/>
              </a:spcAft>
              <a:buClr>
                <a:schemeClr val="accent1"/>
              </a:buClr>
              <a:buSzPct val="80000"/>
              <a:buNone/>
            </a:pPr>
            <a:r>
              <a:rPr lang="ru-RU" sz="2000" b="1" u="sng" dirty="0" smtClean="0">
                <a:solidFill>
                  <a:srgbClr val="0070C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Какие преимущества получают родители от группового сайта?</a:t>
            </a:r>
            <a:endParaRPr lang="ru-RU" b="1" u="sng" dirty="0" smtClean="0">
              <a:solidFill>
                <a:srgbClr val="0070C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marL="347472" lvl="8" indent="-347472" algn="just">
              <a:spcBef>
                <a:spcPts val="336"/>
              </a:spcBef>
              <a:spcAft>
                <a:spcPts val="1000"/>
              </a:spcAft>
              <a:buClr>
                <a:schemeClr val="accent1"/>
              </a:buClr>
              <a:buSzPct val="80000"/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Во-первых, имеют возможность следить за жизнью группы. </a:t>
            </a:r>
          </a:p>
          <a:p>
            <a:pPr marL="347472" indent="-347472" algn="just">
              <a:spcBef>
                <a:spcPts val="336"/>
              </a:spcBef>
              <a:spcAft>
                <a:spcPts val="1000"/>
              </a:spcAft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Во-вторых, получить информацию о том, что нового узнают их дети в течение текущей недели. Такая информация будет интересна и для тех, кто пропустил дни посещения детского сада.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7472" indent="-347472" algn="just">
              <a:spcBef>
                <a:spcPts val="336"/>
              </a:spcBef>
              <a:spcAft>
                <a:spcPts val="1000"/>
              </a:spcAft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В-третьих, сайт позволяет лучше узнать воспитателей и специалистов детского сада, могут получить от них необходимую консультацию.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0975" indent="447675" algn="just">
              <a:spcBef>
                <a:spcPts val="336"/>
              </a:spcBef>
              <a:spcAft>
                <a:spcPts val="1000"/>
              </a:spcAft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 дома вместе с ребёнком всегда интересно заглянуть на сайт группы, посмотреть вместе новые фотографии, выслушать сообщение ребёнка о прошедших событиях. 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70C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5" name="Picture 2" descr="C:\Documents and Settings\User\Рабочий стол\картинки на школьныю тему\Рисунок1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2908" y="4572008"/>
            <a:ext cx="1785950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1447630"/>
              </p:ext>
            </p:extLst>
          </p:nvPr>
        </p:nvGraphicFramePr>
        <p:xfrm>
          <a:off x="5786446" y="3929066"/>
          <a:ext cx="1666543" cy="1419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CorelDRAW" r:id="rId5" imgW="1894680" imgH="1612800" progId="">
                  <p:embed/>
                </p:oleObj>
              </mc:Choice>
              <mc:Fallback>
                <p:oleObj name="CorelDRAW" r:id="rId5" imgW="1894680" imgH="16128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446" y="3929066"/>
                        <a:ext cx="1666543" cy="14192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571479"/>
            <a:ext cx="7500990" cy="485778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>
            <a:noAutofit/>
          </a:bodyPr>
          <a:lstStyle/>
          <a:p>
            <a:pPr algn="ctr">
              <a:spcAft>
                <a:spcPts val="1000"/>
              </a:spcAft>
              <a:buNone/>
            </a:pPr>
            <a:r>
              <a:rPr lang="ru-RU" sz="1900" b="1" u="sng" dirty="0" smtClean="0">
                <a:solidFill>
                  <a:srgbClr val="0070C0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Из всего выше сказанного, можно сделать вывод, что применение ИКТ нами в воспитательно-образовательном процессе:</a:t>
            </a:r>
          </a:p>
          <a:p>
            <a:pPr marL="342900" lvl="0" indent="-342900" algn="just">
              <a:spcAft>
                <a:spcPts val="1000"/>
              </a:spcAft>
              <a:buFont typeface="Wingdings" pitchFamily="2" charset="2"/>
              <a:buChar char="q"/>
              <a:tabLst>
                <a:tab pos="514350" algn="l"/>
              </a:tabLs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Будет с</a:t>
            </a:r>
            <a:r>
              <a:rPr lang="ru-RU" b="1" dirty="0" smtClean="0">
                <a:solidFill>
                  <a:srgbClr val="0070C0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пособствовать повышению нашего профессионального уровня, как педагога, активизирует нас на поиск новых нетрадиционных форм и методов обучения, даст стимул к проявлению творческих способностей.</a:t>
            </a:r>
          </a:p>
          <a:p>
            <a:pPr marL="342900" lvl="0" indent="-342900" algn="just">
              <a:spcAft>
                <a:spcPts val="1000"/>
              </a:spcAft>
              <a:buFont typeface="Wingdings" pitchFamily="2" charset="2"/>
              <a:buChar char="q"/>
              <a:tabLst>
                <a:tab pos="514350" algn="l"/>
              </a:tabLst>
            </a:pPr>
            <a:r>
              <a:rPr lang="ru-RU" b="1" dirty="0" smtClean="0">
                <a:solidFill>
                  <a:srgbClr val="0070C0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Увеличит интерес детей к обучению, активизирует познавательную деятельность, повысит качество усвоения программного материала детьми. </a:t>
            </a:r>
          </a:p>
          <a:p>
            <a:pPr marL="342900" lvl="0" indent="-342900" algn="just">
              <a:spcAft>
                <a:spcPts val="1000"/>
              </a:spcAft>
              <a:buFont typeface="Wingdings" pitchFamily="2" charset="2"/>
              <a:buChar char="q"/>
              <a:tabLst>
                <a:tab pos="514350" algn="l"/>
              </a:tabLst>
            </a:pPr>
            <a:r>
              <a:rPr lang="ru-RU" b="1" dirty="0" smtClean="0">
                <a:solidFill>
                  <a:srgbClr val="0070C0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Повысит уровень педагогической компетентности родителей, информированности их о жизни группы и результатах каждого конкретного ребёнка, усилит  интерес к событиям в детском саду.</a:t>
            </a:r>
          </a:p>
        </p:txBody>
      </p:sp>
      <p:pic>
        <p:nvPicPr>
          <p:cNvPr id="5" name="Picture 2" descr="C:\Documents and Settings\User\Рабочий стол\картинки на школьныю тему\Рисунок1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2908" y="4572008"/>
            <a:ext cx="1785950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9944095"/>
              </p:ext>
            </p:extLst>
          </p:nvPr>
        </p:nvGraphicFramePr>
        <p:xfrm>
          <a:off x="3071802" y="4357694"/>
          <a:ext cx="2817803" cy="1050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CorelDRAW" r:id="rId5" imgW="1476000" imgH="700920" progId="">
                  <p:embed/>
                </p:oleObj>
              </mc:Choice>
              <mc:Fallback>
                <p:oleObj name="CorelDRAW" r:id="rId5" imgW="1476000" imgH="70092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02" y="4357694"/>
                        <a:ext cx="2817803" cy="10506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КОМП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416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Презентация КОМП</vt:lpstr>
      <vt:lpstr>CorelDRAW</vt:lpstr>
      <vt:lpstr>Презентация воспитателя МБДОУ детский сад №1 Байрамгуловой А.У.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Админ</cp:lastModifiedBy>
  <cp:revision>41</cp:revision>
  <dcterms:created xsi:type="dcterms:W3CDTF">2011-07-13T14:13:24Z</dcterms:created>
  <dcterms:modified xsi:type="dcterms:W3CDTF">2019-10-07T16:38:02Z</dcterms:modified>
</cp:coreProperties>
</file>