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64" r:id="rId4"/>
    <p:sldId id="258" r:id="rId5"/>
    <p:sldId id="263" r:id="rId6"/>
    <p:sldId id="260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61" r:id="rId17"/>
    <p:sldId id="26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-24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375150"/>
            <a:ext cx="9144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1803405"/>
            <a:ext cx="70866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3632201"/>
            <a:ext cx="70866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32171" y="4314328"/>
            <a:ext cx="2183130" cy="374642"/>
          </a:xfrm>
        </p:spPr>
        <p:txBody>
          <a:bodyPr/>
          <a:lstStyle/>
          <a:p>
            <a:fld id="{9AE34131-AABA-4E17-B458-A5F7CC389E37}" type="datetimeFigureOut">
              <a:rPr lang="ru-RU" smtClean="0"/>
              <a:pPr/>
              <a:t>14.09.2019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28700" y="4323846"/>
            <a:ext cx="48006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7900" y="1430867"/>
            <a:ext cx="2057400" cy="365125"/>
          </a:xfrm>
        </p:spPr>
        <p:txBody>
          <a:bodyPr/>
          <a:lstStyle/>
          <a:p>
            <a:fld id="{A7E65B1C-8118-4F85-9CD0-3741AD799C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37112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32" y="4697361"/>
            <a:ext cx="8116526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1295" y="941440"/>
            <a:ext cx="811638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5516716"/>
            <a:ext cx="81153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34131-AABA-4E17-B458-A5F7CC389E37}" type="datetimeFigureOut">
              <a:rPr lang="ru-RU" smtClean="0"/>
              <a:pPr/>
              <a:t>14.09.2019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65B1C-8118-4F85-9CD0-3741AD799C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65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375150"/>
            <a:ext cx="9144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753532"/>
            <a:ext cx="81153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350" y="3649134"/>
            <a:ext cx="7597887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860839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9AE34131-AABA-4E17-B458-A5F7CC389E37}" type="datetimeFigureOut">
              <a:rPr lang="ru-RU" smtClean="0"/>
              <a:pPr/>
              <a:t>14.09.2019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4350" y="379942"/>
            <a:ext cx="5243619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46839" y="381001"/>
            <a:ext cx="482811" cy="365125"/>
          </a:xfrm>
        </p:spPr>
        <p:txBody>
          <a:bodyPr/>
          <a:lstStyle/>
          <a:p>
            <a:fld id="{A7E65B1C-8118-4F85-9CD0-3741AD799C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434400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375150"/>
            <a:ext cx="9144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351" y="753534"/>
            <a:ext cx="7613650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77899" y="3365557"/>
            <a:ext cx="7194552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351" y="3959863"/>
            <a:ext cx="7613650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860839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9AE34131-AABA-4E17-B458-A5F7CC389E37}" type="datetimeFigureOut">
              <a:rPr lang="ru-RU" smtClean="0"/>
              <a:pPr/>
              <a:t>14.09.2019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4350" y="379942"/>
            <a:ext cx="5243619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46839" y="381001"/>
            <a:ext cx="482811" cy="365125"/>
          </a:xfrm>
        </p:spPr>
        <p:txBody>
          <a:bodyPr/>
          <a:lstStyle/>
          <a:p>
            <a:fld id="{A7E65B1C-8118-4F85-9CD0-3741AD799C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57187" y="93345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238173" y="270129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462860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375150"/>
            <a:ext cx="9144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371" y="1124702"/>
            <a:ext cx="7609640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350" y="3648316"/>
            <a:ext cx="7608491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860839" y="378884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9AE34131-AABA-4E17-B458-A5F7CC389E37}" type="datetimeFigureOut">
              <a:rPr lang="ru-RU" smtClean="0"/>
              <a:pPr/>
              <a:t>14.09.2019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4350" y="378884"/>
            <a:ext cx="5243619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46839" y="381001"/>
            <a:ext cx="482811" cy="365125"/>
          </a:xfrm>
        </p:spPr>
        <p:txBody>
          <a:bodyPr/>
          <a:lstStyle/>
          <a:p>
            <a:fld id="{A7E65B1C-8118-4F85-9CD0-3741AD799C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939429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171700" y="762000"/>
            <a:ext cx="645794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14350" y="2202080"/>
            <a:ext cx="2592324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14349" y="2904565"/>
            <a:ext cx="2592324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76600" y="2201333"/>
            <a:ext cx="2592324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275144" y="2904067"/>
            <a:ext cx="2592324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038850" y="2192866"/>
            <a:ext cx="2592324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6038851" y="2904565"/>
            <a:ext cx="2592324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34131-AABA-4E17-B458-A5F7CC389E37}" type="datetimeFigureOut">
              <a:rPr lang="ru-RU" smtClean="0"/>
              <a:pPr/>
              <a:t>14.09.2019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65B1C-8118-4F85-9CD0-3741AD799C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04291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171700" y="762000"/>
            <a:ext cx="645794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16463" y="4191001"/>
            <a:ext cx="2588687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16463" y="2362200"/>
            <a:ext cx="258868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16463" y="4873765"/>
            <a:ext cx="2588687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80698" y="4191001"/>
            <a:ext cx="2586701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280697" y="2362200"/>
            <a:ext cx="258670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280699" y="4873764"/>
            <a:ext cx="2586701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037299" y="4191001"/>
            <a:ext cx="259235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037391" y="2362200"/>
            <a:ext cx="2585909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6037299" y="4873762"/>
            <a:ext cx="2589334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34131-AABA-4E17-B458-A5F7CC389E37}" type="datetimeFigureOut">
              <a:rPr lang="ru-RU" smtClean="0"/>
              <a:pPr/>
              <a:t>14.09.2019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65B1C-8118-4F85-9CD0-3741AD799C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897495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4350" y="2194560"/>
            <a:ext cx="81153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34131-AABA-4E17-B458-A5F7CC389E37}" type="datetimeFigureOut">
              <a:rPr lang="ru-RU" smtClean="0"/>
              <a:pPr/>
              <a:t>14.09.2019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65B1C-8118-4F85-9CD0-3741AD799C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148796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375150"/>
            <a:ext cx="9144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745066"/>
            <a:ext cx="154305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8350" y="745067"/>
            <a:ext cx="615315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60839" y="379942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9AE34131-AABA-4E17-B458-A5F7CC389E37}" type="datetimeFigureOut">
              <a:rPr lang="ru-RU" smtClean="0"/>
              <a:pPr/>
              <a:t>14.09.2019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350" y="381001"/>
            <a:ext cx="5243619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46839" y="381001"/>
            <a:ext cx="482811" cy="365125"/>
          </a:xfrm>
        </p:spPr>
        <p:txBody>
          <a:bodyPr/>
          <a:lstStyle/>
          <a:p>
            <a:fld id="{A7E65B1C-8118-4F85-9CD0-3741AD799C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0010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34131-AABA-4E17-B458-A5F7CC389E37}" type="datetimeFigureOut">
              <a:rPr lang="ru-RU" smtClean="0"/>
              <a:pPr/>
              <a:t>14.09.2019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65B1C-8118-4F85-9CD0-3741AD799C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63321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375150"/>
            <a:ext cx="9144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753533"/>
            <a:ext cx="81152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350" y="3641726"/>
            <a:ext cx="786765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60839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9AE34131-AABA-4E17-B458-A5F7CC389E37}" type="datetimeFigureOut">
              <a:rPr lang="ru-RU" smtClean="0"/>
              <a:pPr/>
              <a:t>14.09.2019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350" y="381002"/>
            <a:ext cx="5243619" cy="36406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46839" y="381001"/>
            <a:ext cx="482811" cy="365125"/>
          </a:xfrm>
        </p:spPr>
        <p:txBody>
          <a:bodyPr/>
          <a:lstStyle/>
          <a:p>
            <a:fld id="{A7E65B1C-8118-4F85-9CD0-3741AD799C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1766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0" y="2194560"/>
            <a:ext cx="40005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2194560"/>
            <a:ext cx="40005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34131-AABA-4E17-B458-A5F7CC389E37}" type="datetimeFigureOut">
              <a:rPr lang="ru-RU" smtClean="0"/>
              <a:pPr/>
              <a:t>14.09.2019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65B1C-8118-4F85-9CD0-3741AD799C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011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00" y="762000"/>
            <a:ext cx="645795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7" y="2183802"/>
            <a:ext cx="3809993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" y="3132667"/>
            <a:ext cx="3983831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2183802"/>
            <a:ext cx="382905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3132667"/>
            <a:ext cx="40005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34131-AABA-4E17-B458-A5F7CC389E37}" type="datetimeFigureOut">
              <a:rPr lang="ru-RU" smtClean="0"/>
              <a:pPr/>
              <a:t>14.09.2019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65B1C-8118-4F85-9CD0-3741AD799C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88736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34131-AABA-4E17-B458-A5F7CC389E37}" type="datetimeFigureOut">
              <a:rPr lang="ru-RU" smtClean="0"/>
              <a:pPr/>
              <a:t>14.09.2019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65B1C-8118-4F85-9CD0-3741AD799C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56212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34131-AABA-4E17-B458-A5F7CC389E37}" type="datetimeFigureOut">
              <a:rPr lang="ru-RU" smtClean="0"/>
              <a:pPr/>
              <a:t>14.09.2019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65B1C-8118-4F85-9CD0-3741AD799C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30977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1524000"/>
            <a:ext cx="30861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46686" y="746760"/>
            <a:ext cx="4882964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3124200"/>
            <a:ext cx="30861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34131-AABA-4E17-B458-A5F7CC389E37}" type="datetimeFigureOut">
              <a:rPr lang="ru-RU" smtClean="0"/>
              <a:pPr/>
              <a:t>14.09.2019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65B1C-8118-4F85-9CD0-3741AD799C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30741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1524000"/>
            <a:ext cx="515493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95928" y="751242"/>
            <a:ext cx="273372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3124200"/>
            <a:ext cx="515493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34131-AABA-4E17-B458-A5F7CC389E37}" type="datetimeFigureOut">
              <a:rPr lang="ru-RU" smtClean="0"/>
              <a:pPr/>
              <a:t>14.09.2019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65B1C-8118-4F85-9CD0-3741AD799C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2612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71700" y="764373"/>
            <a:ext cx="645795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2194560"/>
            <a:ext cx="81153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46520" y="6356351"/>
            <a:ext cx="21831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E34131-AABA-4E17-B458-A5F7CC389E37}" type="datetimeFigureOut">
              <a:rPr lang="ru-RU" smtClean="0"/>
              <a:pPr/>
              <a:t>14.09.2019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0" y="6355846"/>
            <a:ext cx="5829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2250" y="38100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E65B1C-8118-4F85-9CD0-3741AD799C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86337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  <p:sldLayoutId id="2147483761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2333" y="3296925"/>
            <a:ext cx="8676860" cy="1825096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latin typeface="Cambria" panose="02040503050406030204" pitchFamily="18" charset="0"/>
              </a:rPr>
              <a:t>Мастер-класс </a:t>
            </a:r>
            <a:br>
              <a:rPr lang="ru-RU" sz="4800" dirty="0" smtClean="0">
                <a:latin typeface="Cambria" panose="02040503050406030204" pitchFamily="18" charset="0"/>
              </a:rPr>
            </a:br>
            <a:r>
              <a:rPr lang="ru-RU" sz="4800" cap="small" dirty="0" smtClean="0">
                <a:latin typeface="Cambria" panose="02040503050406030204" pitchFamily="18" charset="0"/>
              </a:rPr>
              <a:t> педагога по </a:t>
            </a:r>
            <a:r>
              <a:rPr lang="ru-RU" sz="4800" cap="small" dirty="0" smtClean="0">
                <a:latin typeface="Cambria" panose="02040503050406030204" pitchFamily="18" charset="0"/>
              </a:rPr>
              <a:t>шахматам</a:t>
            </a:r>
            <a:br>
              <a:rPr lang="ru-RU" sz="4800" cap="small" dirty="0" smtClean="0">
                <a:latin typeface="Cambria" panose="02040503050406030204" pitchFamily="18" charset="0"/>
              </a:rPr>
            </a:br>
            <a:r>
              <a:rPr lang="ru-RU" sz="4800" cap="small" dirty="0" err="1" smtClean="0">
                <a:latin typeface="Cambria" panose="02040503050406030204" pitchFamily="18" charset="0"/>
              </a:rPr>
              <a:t>Балян</a:t>
            </a:r>
            <a:r>
              <a:rPr lang="ru-RU" sz="4800" cap="small" dirty="0" smtClean="0">
                <a:latin typeface="Cambria" panose="02040503050406030204" pitchFamily="18" charset="0"/>
              </a:rPr>
              <a:t> </a:t>
            </a:r>
            <a:r>
              <a:rPr lang="ru-RU" sz="4800" cap="small" dirty="0" err="1" smtClean="0">
                <a:latin typeface="Cambria" panose="02040503050406030204" pitchFamily="18" charset="0"/>
              </a:rPr>
              <a:t>Наиры</a:t>
            </a:r>
            <a:r>
              <a:rPr lang="ru-RU" sz="4800" cap="small" dirty="0" smtClean="0">
                <a:latin typeface="Cambria" panose="02040503050406030204" pitchFamily="18" charset="0"/>
              </a:rPr>
              <a:t> Сергеевны</a:t>
            </a:r>
            <a:endParaRPr lang="ru-RU" sz="4800" cap="small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37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xmlns="" val="2688778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  <p:extLst>
      <p:ext uri="{BB962C8B-B14F-4D97-AF65-F5344CB8AC3E}">
        <p14:creationId xmlns:p14="http://schemas.microsoft.com/office/powerpoint/2010/main" xmlns="" val="2481130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xmlns="" val="57836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xmlns="" val="288278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7055893"/>
          </a:xfrm>
        </p:spPr>
      </p:pic>
    </p:spTree>
    <p:extLst>
      <p:ext uri="{BB962C8B-B14F-4D97-AF65-F5344CB8AC3E}">
        <p14:creationId xmlns:p14="http://schemas.microsoft.com/office/powerpoint/2010/main" xmlns="" val="745493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960358"/>
          </a:xfrm>
        </p:spPr>
      </p:pic>
    </p:spTree>
    <p:extLst>
      <p:ext uri="{BB962C8B-B14F-4D97-AF65-F5344CB8AC3E}">
        <p14:creationId xmlns:p14="http://schemas.microsoft.com/office/powerpoint/2010/main" xmlns="" val="1131843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5845082" y="148589"/>
            <a:ext cx="3155820" cy="3188971"/>
          </a:xfrm>
          <a:prstGeom prst="ellipse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80992" y="1548051"/>
            <a:ext cx="851154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Cambria" pitchFamily="18" charset="0"/>
              </a:rPr>
              <a:t>- обеспечить </a:t>
            </a:r>
            <a:r>
              <a:rPr lang="ru-RU" sz="2400" dirty="0">
                <a:latin typeface="Cambria" pitchFamily="18" charset="0"/>
              </a:rPr>
              <a:t>честную игру;</a:t>
            </a:r>
          </a:p>
          <a:p>
            <a:pPr algn="just"/>
            <a:r>
              <a:rPr lang="ru-RU" sz="2400" dirty="0" smtClean="0">
                <a:latin typeface="Cambria" pitchFamily="18" charset="0"/>
              </a:rPr>
              <a:t>-действовать </a:t>
            </a:r>
            <a:r>
              <a:rPr lang="ru-RU" sz="2400" dirty="0">
                <a:latin typeface="Cambria" pitchFamily="18" charset="0"/>
              </a:rPr>
              <a:t>наилучшим образом в интересах соревнования;</a:t>
            </a:r>
          </a:p>
          <a:p>
            <a:pPr algn="just"/>
            <a:r>
              <a:rPr lang="ru-RU" sz="2400" dirty="0" smtClean="0">
                <a:latin typeface="Cambria" pitchFamily="18" charset="0"/>
              </a:rPr>
              <a:t>- обеспечить </a:t>
            </a:r>
            <a:r>
              <a:rPr lang="ru-RU" sz="2400" dirty="0">
                <a:latin typeface="Cambria" pitchFamily="18" charset="0"/>
              </a:rPr>
              <a:t>поддержание хороших условий для игры;</a:t>
            </a:r>
          </a:p>
          <a:p>
            <a:pPr algn="just"/>
            <a:r>
              <a:rPr lang="ru-RU" sz="2400" dirty="0" smtClean="0">
                <a:latin typeface="Cambria" pitchFamily="18" charset="0"/>
              </a:rPr>
              <a:t>- следить</a:t>
            </a:r>
            <a:r>
              <a:rPr lang="ru-RU" sz="2400" dirty="0">
                <a:latin typeface="Cambria" pitchFamily="18" charset="0"/>
              </a:rPr>
              <a:t>, чтобы игрокам не мешали;</a:t>
            </a:r>
          </a:p>
          <a:p>
            <a:pPr algn="just"/>
            <a:r>
              <a:rPr lang="ru-RU" sz="2400" dirty="0" smtClean="0">
                <a:latin typeface="Cambria" pitchFamily="18" charset="0"/>
              </a:rPr>
              <a:t>- контролировать </a:t>
            </a:r>
            <a:r>
              <a:rPr lang="ru-RU" sz="2400" dirty="0">
                <a:latin typeface="Cambria" pitchFamily="18" charset="0"/>
              </a:rPr>
              <a:t>ход соревнования;</a:t>
            </a:r>
          </a:p>
          <a:p>
            <a:pPr algn="just"/>
            <a:r>
              <a:rPr lang="ru-RU" sz="2400" dirty="0" smtClean="0">
                <a:latin typeface="Cambria" pitchFamily="18" charset="0"/>
              </a:rPr>
              <a:t>- принимать </a:t>
            </a:r>
            <a:r>
              <a:rPr lang="ru-RU" sz="2400" dirty="0">
                <a:latin typeface="Cambria" pitchFamily="18" charset="0"/>
              </a:rPr>
              <a:t>специальные меры в интересах игроков с ограниченными возможностями и тех, кто нуждается в медицинской помощи.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135622" y="809744"/>
            <a:ext cx="28691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atin typeface="Cambria" pitchFamily="18" charset="0"/>
              </a:rPr>
              <a:t>Арбитр должен</a:t>
            </a:r>
          </a:p>
        </p:txBody>
      </p:sp>
    </p:spTree>
    <p:extLst>
      <p:ext uri="{BB962C8B-B14F-4D97-AF65-F5344CB8AC3E}">
        <p14:creationId xmlns:p14="http://schemas.microsoft.com/office/powerpoint/2010/main" xmlns="" val="3503638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10137" y="2248976"/>
            <a:ext cx="3908107" cy="1934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8480" b="24267"/>
          <a:stretch/>
        </p:blipFill>
        <p:spPr bwMode="auto">
          <a:xfrm>
            <a:off x="285750" y="1691640"/>
            <a:ext cx="3909060" cy="262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2"/>
          <p:cNvSpPr txBox="1">
            <a:spLocks/>
          </p:cNvSpPr>
          <p:nvPr/>
        </p:nvSpPr>
        <p:spPr>
          <a:xfrm>
            <a:off x="2371249" y="1132124"/>
            <a:ext cx="4492942" cy="55951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ru-RU" sz="4000" cap="none" dirty="0" smtClean="0">
                <a:ln w="10541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Шахматные часы</a:t>
            </a:r>
            <a:endParaRPr lang="ru-RU" sz="4000" cap="none" dirty="0">
              <a:ln w="10541" cmpd="sng">
                <a:solidFill>
                  <a:schemeClr val="accent1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1366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43692" y="2856701"/>
            <a:ext cx="4665518" cy="1825096"/>
          </a:xfrm>
        </p:spPr>
        <p:txBody>
          <a:bodyPr>
            <a:noAutofit/>
          </a:bodyPr>
          <a:lstStyle/>
          <a:p>
            <a:pPr indent="270510" algn="ctr">
              <a:lnSpc>
                <a:spcPct val="115000"/>
              </a:lnSpc>
              <a:spcAft>
                <a:spcPts val="0"/>
              </a:spcAft>
            </a:pPr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«шахматный всеобуч»</a:t>
            </a:r>
            <a:endParaRPr lang="ru-RU" sz="4400" dirty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92040" y="525780"/>
            <a:ext cx="4251960" cy="3671456"/>
          </a:xfrm>
          <a:prstGeom prst="ellipse">
            <a:avLst/>
          </a:prstGeom>
          <a:ln>
            <a:noFill/>
          </a:ln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xmlns="" val="262525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2"/>
          <p:cNvSpPr txBox="1">
            <a:spLocks/>
          </p:cNvSpPr>
          <p:nvPr/>
        </p:nvSpPr>
        <p:spPr>
          <a:xfrm>
            <a:off x="1188720" y="286400"/>
            <a:ext cx="7555230" cy="182509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ru-RU" sz="3200" cap="none" dirty="0" smtClean="0">
                <a:ln w="10541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Элементарные правила </a:t>
            </a:r>
          </a:p>
          <a:p>
            <a:pPr algn="r"/>
            <a:r>
              <a:rPr lang="ru-RU" sz="3200" cap="none" dirty="0" smtClean="0">
                <a:ln w="10541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игры в шахматы:</a:t>
            </a:r>
            <a:br>
              <a:rPr lang="ru-RU" sz="3200" cap="none" dirty="0" smtClean="0">
                <a:ln w="10541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</a:br>
            <a:endParaRPr lang="ru-RU" sz="3200" cap="none" dirty="0">
              <a:ln w="10541" cmpd="sng">
                <a:solidFill>
                  <a:schemeClr val="accent1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Cambria" panose="020405030504060302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18673" t="-14616" r="20515" b="-13520"/>
          <a:stretch/>
        </p:blipFill>
        <p:spPr>
          <a:xfrm>
            <a:off x="-162505" y="1734306"/>
            <a:ext cx="2454965" cy="3235260"/>
          </a:xfrm>
          <a:prstGeom prst="ellipse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367563" y="5141015"/>
            <a:ext cx="6763578" cy="1825096"/>
          </a:xfrm>
        </p:spPr>
        <p:txBody>
          <a:bodyPr>
            <a:noAutofit/>
          </a:bodyPr>
          <a:lstStyle/>
          <a:p>
            <a:pPr>
              <a:tabLst>
                <a:tab pos="446088" algn="l"/>
              </a:tabLst>
            </a:pPr>
            <a:r>
              <a:rPr lang="ru-RU" sz="2800" cap="none" dirty="0">
                <a:latin typeface="Cambria" panose="02040503050406030204" pitchFamily="18" charset="0"/>
              </a:rPr>
              <a:t>1.	Тронул фигуру – ходи</a:t>
            </a:r>
            <a:r>
              <a:rPr lang="ru-RU" sz="2800" cap="none" dirty="0" smtClean="0">
                <a:latin typeface="Cambria" panose="02040503050406030204" pitchFamily="18" charset="0"/>
              </a:rPr>
              <a:t>.</a:t>
            </a:r>
            <a:br>
              <a:rPr lang="ru-RU" sz="2800" cap="none" dirty="0" smtClean="0">
                <a:latin typeface="Cambria" panose="02040503050406030204" pitchFamily="18" charset="0"/>
              </a:rPr>
            </a:br>
            <a:r>
              <a:rPr lang="ru-RU" sz="2800" cap="none" dirty="0">
                <a:latin typeface="Cambria" panose="02040503050406030204" pitchFamily="18" charset="0"/>
              </a:rPr>
              <a:t/>
            </a:r>
            <a:br>
              <a:rPr lang="ru-RU" sz="2800" cap="none" dirty="0">
                <a:latin typeface="Cambria" panose="02040503050406030204" pitchFamily="18" charset="0"/>
              </a:rPr>
            </a:br>
            <a:r>
              <a:rPr lang="ru-RU" sz="2800" cap="none" dirty="0">
                <a:latin typeface="Cambria" panose="02040503050406030204" pitchFamily="18" charset="0"/>
              </a:rPr>
              <a:t>2.	Короля не руби</a:t>
            </a:r>
            <a:r>
              <a:rPr lang="ru-RU" sz="2800" cap="none" dirty="0" smtClean="0">
                <a:latin typeface="Cambria" panose="02040503050406030204" pitchFamily="18" charset="0"/>
              </a:rPr>
              <a:t>!</a:t>
            </a:r>
            <a:br>
              <a:rPr lang="ru-RU" sz="2800" cap="none" dirty="0" smtClean="0">
                <a:latin typeface="Cambria" panose="02040503050406030204" pitchFamily="18" charset="0"/>
              </a:rPr>
            </a:br>
            <a:r>
              <a:rPr lang="ru-RU" sz="2800" cap="none" dirty="0">
                <a:latin typeface="Cambria" panose="02040503050406030204" pitchFamily="18" charset="0"/>
              </a:rPr>
              <a:t/>
            </a:r>
            <a:br>
              <a:rPr lang="ru-RU" sz="2800" cap="none" dirty="0">
                <a:latin typeface="Cambria" panose="02040503050406030204" pitchFamily="18" charset="0"/>
              </a:rPr>
            </a:br>
            <a:r>
              <a:rPr lang="ru-RU" sz="2800" cap="none" dirty="0">
                <a:latin typeface="Cambria" panose="02040503050406030204" pitchFamily="18" charset="0"/>
              </a:rPr>
              <a:t>3.	Хочешь фигуру поправить – предупреди</a:t>
            </a:r>
            <a:r>
              <a:rPr lang="ru-RU" sz="2800" cap="none" dirty="0" smtClean="0">
                <a:latin typeface="Cambria" panose="02040503050406030204" pitchFamily="18" charset="0"/>
              </a:rPr>
              <a:t>.</a:t>
            </a:r>
            <a:br>
              <a:rPr lang="ru-RU" sz="2800" cap="none" dirty="0" smtClean="0">
                <a:latin typeface="Cambria" panose="02040503050406030204" pitchFamily="18" charset="0"/>
              </a:rPr>
            </a:br>
            <a:r>
              <a:rPr lang="ru-RU" sz="2800" cap="none" dirty="0">
                <a:latin typeface="Cambria" panose="02040503050406030204" pitchFamily="18" charset="0"/>
              </a:rPr>
              <a:t/>
            </a:r>
            <a:br>
              <a:rPr lang="ru-RU" sz="2800" cap="none" dirty="0">
                <a:latin typeface="Cambria" panose="02040503050406030204" pitchFamily="18" charset="0"/>
              </a:rPr>
            </a:br>
            <a:r>
              <a:rPr lang="ru-RU" sz="2800" cap="none" dirty="0">
                <a:latin typeface="Cambria" panose="02040503050406030204" pitchFamily="18" charset="0"/>
              </a:rPr>
              <a:t>4.	Под шах не ходи (невозможный ход</a:t>
            </a:r>
            <a:r>
              <a:rPr lang="ru-RU" sz="2800" cap="none" dirty="0" smtClean="0">
                <a:latin typeface="Cambria" panose="02040503050406030204" pitchFamily="18" charset="0"/>
              </a:rPr>
              <a:t>).</a:t>
            </a:r>
            <a:br>
              <a:rPr lang="ru-RU" sz="2800" cap="none" dirty="0" smtClean="0">
                <a:latin typeface="Cambria" panose="02040503050406030204" pitchFamily="18" charset="0"/>
              </a:rPr>
            </a:br>
            <a:r>
              <a:rPr lang="ru-RU" sz="2800" cap="none" dirty="0" smtClean="0">
                <a:latin typeface="Cambria" panose="02040503050406030204" pitchFamily="18" charset="0"/>
              </a:rPr>
              <a:t/>
            </a:r>
            <a:br>
              <a:rPr lang="ru-RU" sz="2800" cap="none" dirty="0" smtClean="0">
                <a:latin typeface="Cambria" panose="02040503050406030204" pitchFamily="18" charset="0"/>
              </a:rPr>
            </a:br>
            <a:r>
              <a:rPr lang="ru-RU" sz="2800" cap="none" dirty="0">
                <a:latin typeface="Cambria" panose="02040503050406030204" pitchFamily="18" charset="0"/>
              </a:rPr>
              <a:t>5.	Хочешь сделать рокировку – первым короля бери.</a:t>
            </a:r>
            <a:r>
              <a:rPr lang="ru-RU" sz="2800" cap="none" dirty="0" smtClean="0">
                <a:latin typeface="Cambria" panose="02040503050406030204" pitchFamily="18" charset="0"/>
              </a:rPr>
              <a:t/>
            </a:r>
            <a:br>
              <a:rPr lang="ru-RU" sz="2800" cap="none" dirty="0" smtClean="0">
                <a:latin typeface="Cambria" panose="02040503050406030204" pitchFamily="18" charset="0"/>
              </a:rPr>
            </a:br>
            <a:r>
              <a:rPr lang="ru-RU" sz="2800" cap="none" dirty="0">
                <a:latin typeface="Cambria" panose="02040503050406030204" pitchFamily="18" charset="0"/>
              </a:rPr>
              <a:t/>
            </a:r>
            <a:br>
              <a:rPr lang="ru-RU" sz="2800" cap="none" dirty="0">
                <a:latin typeface="Cambria" panose="02040503050406030204" pitchFamily="18" charset="0"/>
              </a:rPr>
            </a:br>
            <a:endParaRPr lang="ru-RU" sz="2800" cap="none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53022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18673" t="-14616" r="20515" b="-13520"/>
          <a:stretch/>
        </p:blipFill>
        <p:spPr>
          <a:xfrm>
            <a:off x="-288235" y="1885950"/>
            <a:ext cx="2454965" cy="3083616"/>
          </a:xfrm>
          <a:prstGeom prst="ellipse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031682" y="5250074"/>
            <a:ext cx="7112318" cy="1825096"/>
          </a:xfrm>
        </p:spPr>
        <p:txBody>
          <a:bodyPr>
            <a:noAutofit/>
          </a:bodyPr>
          <a:lstStyle/>
          <a:p>
            <a:pPr defTabSz="446088"/>
            <a:r>
              <a:rPr lang="ru-RU" sz="2800" cap="none" dirty="0" smtClean="0">
                <a:latin typeface="Cambria" panose="02040503050406030204" pitchFamily="18" charset="0"/>
              </a:rPr>
              <a:t>6</a:t>
            </a:r>
            <a:r>
              <a:rPr lang="ru-RU" sz="2800" cap="none" dirty="0">
                <a:latin typeface="Cambria" panose="02040503050406030204" pitchFamily="18" charset="0"/>
              </a:rPr>
              <a:t>.	Тронул чужую фигуру, если возможно – руби</a:t>
            </a:r>
            <a:r>
              <a:rPr lang="ru-RU" sz="2800" cap="none" dirty="0" smtClean="0">
                <a:latin typeface="Cambria" panose="02040503050406030204" pitchFamily="18" charset="0"/>
              </a:rPr>
              <a:t>.</a:t>
            </a:r>
            <a:br>
              <a:rPr lang="ru-RU" sz="2800" cap="none" dirty="0" smtClean="0">
                <a:latin typeface="Cambria" panose="02040503050406030204" pitchFamily="18" charset="0"/>
              </a:rPr>
            </a:br>
            <a:r>
              <a:rPr lang="ru-RU" sz="2800" cap="none" dirty="0">
                <a:latin typeface="Cambria" panose="02040503050406030204" pitchFamily="18" charset="0"/>
              </a:rPr>
              <a:t/>
            </a:r>
            <a:br>
              <a:rPr lang="ru-RU" sz="2800" cap="none" dirty="0">
                <a:latin typeface="Cambria" panose="02040503050406030204" pitchFamily="18" charset="0"/>
              </a:rPr>
            </a:br>
            <a:r>
              <a:rPr lang="ru-RU" sz="2800" cap="none" dirty="0">
                <a:latin typeface="Cambria" panose="02040503050406030204" pitchFamily="18" charset="0"/>
              </a:rPr>
              <a:t>7.	Когда играешь, молчи</a:t>
            </a:r>
            <a:r>
              <a:rPr lang="ru-RU" sz="2800" cap="none" dirty="0" smtClean="0">
                <a:latin typeface="Cambria" panose="02040503050406030204" pitchFamily="18" charset="0"/>
              </a:rPr>
              <a:t>.</a:t>
            </a:r>
            <a:br>
              <a:rPr lang="ru-RU" sz="2800" cap="none" dirty="0" smtClean="0">
                <a:latin typeface="Cambria" panose="02040503050406030204" pitchFamily="18" charset="0"/>
              </a:rPr>
            </a:br>
            <a:r>
              <a:rPr lang="ru-RU" sz="2800" cap="none" dirty="0">
                <a:latin typeface="Cambria" panose="02040503050406030204" pitchFamily="18" charset="0"/>
              </a:rPr>
              <a:t/>
            </a:r>
            <a:br>
              <a:rPr lang="ru-RU" sz="2800" cap="none" dirty="0">
                <a:latin typeface="Cambria" panose="02040503050406030204" pitchFamily="18" charset="0"/>
              </a:rPr>
            </a:br>
            <a:r>
              <a:rPr lang="ru-RU" sz="2800" cap="none" dirty="0">
                <a:latin typeface="Cambria" panose="02040503050406030204" pitchFamily="18" charset="0"/>
              </a:rPr>
              <a:t>8.	У каждой фигуры есть свой путь, во время игры ты его не забудь</a:t>
            </a:r>
            <a:r>
              <a:rPr lang="ru-RU" sz="2800" cap="none" dirty="0" smtClean="0">
                <a:latin typeface="Cambria" panose="02040503050406030204" pitchFamily="18" charset="0"/>
              </a:rPr>
              <a:t>.</a:t>
            </a:r>
            <a:br>
              <a:rPr lang="ru-RU" sz="2800" cap="none" dirty="0" smtClean="0">
                <a:latin typeface="Cambria" panose="02040503050406030204" pitchFamily="18" charset="0"/>
              </a:rPr>
            </a:br>
            <a:r>
              <a:rPr lang="ru-RU" sz="2800" cap="none" dirty="0" smtClean="0">
                <a:latin typeface="Cambria" panose="02040503050406030204" pitchFamily="18" charset="0"/>
              </a:rPr>
              <a:t/>
            </a:r>
            <a:br>
              <a:rPr lang="ru-RU" sz="2800" cap="none" dirty="0" smtClean="0">
                <a:latin typeface="Cambria" panose="02040503050406030204" pitchFamily="18" charset="0"/>
              </a:rPr>
            </a:br>
            <a:r>
              <a:rPr lang="ru-RU" sz="2800" cap="none" dirty="0">
                <a:latin typeface="Cambria" panose="02040503050406030204" pitchFamily="18" charset="0"/>
              </a:rPr>
              <a:t>9.	Через битое поле королю нет пути.</a:t>
            </a:r>
            <a:br>
              <a:rPr lang="ru-RU" sz="2800" cap="none" dirty="0">
                <a:latin typeface="Cambria" panose="02040503050406030204" pitchFamily="18" charset="0"/>
              </a:rPr>
            </a:br>
            <a:r>
              <a:rPr lang="ru-RU" sz="2800" cap="none" dirty="0">
                <a:latin typeface="Cambria" panose="02040503050406030204" pitchFamily="18" charset="0"/>
              </a:rPr>
              <a:t/>
            </a:r>
            <a:br>
              <a:rPr lang="ru-RU" sz="2800" cap="none" dirty="0">
                <a:latin typeface="Cambria" panose="02040503050406030204" pitchFamily="18" charset="0"/>
              </a:rPr>
            </a:br>
            <a:r>
              <a:rPr lang="ru-RU" sz="2800" cap="none" dirty="0">
                <a:latin typeface="Cambria" panose="02040503050406030204" pitchFamily="18" charset="0"/>
              </a:rPr>
              <a:t>10.	В игровую зону с телефоном не входи.</a:t>
            </a:r>
            <a:br>
              <a:rPr lang="ru-RU" sz="2800" cap="none" dirty="0">
                <a:latin typeface="Cambria" panose="02040503050406030204" pitchFamily="18" charset="0"/>
              </a:rPr>
            </a:br>
            <a:r>
              <a:rPr lang="ru-RU" sz="2800" cap="none" dirty="0">
                <a:latin typeface="Cambria" panose="02040503050406030204" pitchFamily="18" charset="0"/>
              </a:rPr>
              <a:t/>
            </a:r>
            <a:br>
              <a:rPr lang="ru-RU" sz="2800" cap="none" dirty="0">
                <a:latin typeface="Cambria" panose="02040503050406030204" pitchFamily="18" charset="0"/>
              </a:rPr>
            </a:br>
            <a:endParaRPr lang="ru-RU" sz="2800" cap="none" dirty="0">
              <a:latin typeface="Cambria" panose="02040503050406030204" pitchFamily="18" charset="0"/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1405890" y="60854"/>
            <a:ext cx="7475220" cy="182509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ru-RU" sz="3200" cap="none" dirty="0" smtClean="0">
                <a:ln w="10541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Элементарные правила </a:t>
            </a:r>
          </a:p>
          <a:p>
            <a:pPr algn="r"/>
            <a:r>
              <a:rPr lang="ru-RU" sz="3200" cap="none" dirty="0" smtClean="0">
                <a:ln w="10541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игры в шахматы:</a:t>
            </a:r>
            <a:br>
              <a:rPr lang="ru-RU" sz="3200" cap="none" dirty="0" smtClean="0">
                <a:ln w="10541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</a:br>
            <a:endParaRPr lang="ru-RU" sz="3200" cap="none" dirty="0">
              <a:ln w="10541" cmpd="sng">
                <a:solidFill>
                  <a:schemeClr val="accent1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951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18673" t="-14616" r="20515" b="-13520"/>
          <a:stretch/>
        </p:blipFill>
        <p:spPr>
          <a:xfrm>
            <a:off x="-288235" y="1007167"/>
            <a:ext cx="2454965" cy="3962399"/>
          </a:xfrm>
          <a:prstGeom prst="ellipse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380422" y="3845437"/>
            <a:ext cx="6763578" cy="1825096"/>
          </a:xfrm>
        </p:spPr>
        <p:txBody>
          <a:bodyPr>
            <a:noAutofit/>
          </a:bodyPr>
          <a:lstStyle/>
          <a:p>
            <a:r>
              <a:rPr lang="ru-RU" sz="2800" cap="none" dirty="0" smtClean="0">
                <a:latin typeface="Cambria" panose="02040503050406030204" pitchFamily="18" charset="0"/>
              </a:rPr>
              <a:t>11</a:t>
            </a:r>
            <a:r>
              <a:rPr lang="ru-RU" sz="2800" cap="none" dirty="0">
                <a:latin typeface="Cambria" panose="02040503050406030204" pitchFamily="18" charset="0"/>
              </a:rPr>
              <a:t>.	Довёл пешку до конца </a:t>
            </a:r>
            <a:r>
              <a:rPr lang="ru-RU" sz="2800" cap="none" dirty="0" smtClean="0">
                <a:latin typeface="Cambria" panose="02040503050406030204" pitchFamily="18" charset="0"/>
              </a:rPr>
              <a:t>доски – </a:t>
            </a:r>
            <a:r>
              <a:rPr lang="ru-RU" sz="2800" cap="none" dirty="0">
                <a:latin typeface="Cambria" panose="02040503050406030204" pitchFamily="18" charset="0"/>
              </a:rPr>
              <a:t>сразу в фигуру её преврати</a:t>
            </a:r>
            <a:r>
              <a:rPr lang="ru-RU" sz="2800" cap="none" dirty="0" smtClean="0">
                <a:latin typeface="Cambria" panose="02040503050406030204" pitchFamily="18" charset="0"/>
              </a:rPr>
              <a:t>.</a:t>
            </a:r>
            <a:br>
              <a:rPr lang="ru-RU" sz="2800" cap="none" dirty="0" smtClean="0">
                <a:latin typeface="Cambria" panose="02040503050406030204" pitchFamily="18" charset="0"/>
              </a:rPr>
            </a:br>
            <a:r>
              <a:rPr lang="ru-RU" sz="2800" cap="none" dirty="0">
                <a:latin typeface="Cambria" panose="02040503050406030204" pitchFamily="18" charset="0"/>
              </a:rPr>
              <a:t/>
            </a:r>
            <a:br>
              <a:rPr lang="ru-RU" sz="2800" cap="none" dirty="0">
                <a:latin typeface="Cambria" panose="02040503050406030204" pitchFamily="18" charset="0"/>
              </a:rPr>
            </a:br>
            <a:r>
              <a:rPr lang="ru-RU" sz="2800" cap="none" dirty="0">
                <a:latin typeface="Cambria" panose="02040503050406030204" pitchFamily="18" charset="0"/>
              </a:rPr>
              <a:t>12.	Во время игры правила можно нарушить только один раз, за второе нарушение получи поражение</a:t>
            </a:r>
            <a:r>
              <a:rPr lang="ru-RU" sz="2800" cap="none" dirty="0" smtClean="0">
                <a:latin typeface="Cambria" panose="02040503050406030204" pitchFamily="18" charset="0"/>
              </a:rPr>
              <a:t>.</a:t>
            </a:r>
            <a:br>
              <a:rPr lang="ru-RU" sz="2800" cap="none" dirty="0" smtClean="0">
                <a:latin typeface="Cambria" panose="02040503050406030204" pitchFamily="18" charset="0"/>
              </a:rPr>
            </a:br>
            <a:r>
              <a:rPr lang="ru-RU" sz="2800" cap="none" dirty="0">
                <a:latin typeface="Cambria" panose="02040503050406030204" pitchFamily="18" charset="0"/>
              </a:rPr>
              <a:t/>
            </a:r>
            <a:br>
              <a:rPr lang="ru-RU" sz="2800" cap="none" dirty="0">
                <a:latin typeface="Cambria" panose="02040503050406030204" pitchFamily="18" charset="0"/>
              </a:rPr>
            </a:br>
            <a:r>
              <a:rPr lang="ru-RU" sz="2800" cap="none" dirty="0">
                <a:latin typeface="Cambria" panose="02040503050406030204" pitchFamily="18" charset="0"/>
              </a:rPr>
              <a:t>13.	За временем внимательно следи, флаг, смотри, не урони.</a:t>
            </a:r>
            <a:br>
              <a:rPr lang="ru-RU" sz="2800" cap="none" dirty="0">
                <a:latin typeface="Cambria" panose="02040503050406030204" pitchFamily="18" charset="0"/>
              </a:rPr>
            </a:br>
            <a:endParaRPr lang="ru-RU" sz="2800" cap="none" dirty="0">
              <a:latin typeface="Cambria" panose="02040503050406030204" pitchFamily="18" charset="0"/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1405890" y="60854"/>
            <a:ext cx="7475220" cy="182509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ru-RU" sz="3200" cap="none" dirty="0" smtClean="0">
                <a:ln w="10541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Элементарные правила </a:t>
            </a:r>
          </a:p>
          <a:p>
            <a:pPr algn="r"/>
            <a:r>
              <a:rPr lang="ru-RU" sz="3200" cap="none" dirty="0" smtClean="0">
                <a:ln w="10541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  <a:t>игры в шахматы:</a:t>
            </a:r>
            <a:br>
              <a:rPr lang="ru-RU" sz="3200" cap="none" dirty="0" smtClean="0">
                <a:ln w="10541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anose="02040503050406030204" pitchFamily="18" charset="0"/>
              </a:rPr>
            </a:br>
            <a:endParaRPr lang="ru-RU" sz="3200" cap="none" dirty="0">
              <a:ln w="10541" cmpd="sng">
                <a:solidFill>
                  <a:schemeClr val="accent1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126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Прямая со стрелкой 14"/>
          <p:cNvCxnSpPr/>
          <p:nvPr/>
        </p:nvCxnSpPr>
        <p:spPr>
          <a:xfrm>
            <a:off x="4629150" y="1143000"/>
            <a:ext cx="1788795" cy="34253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599289" y="4939317"/>
            <a:ext cx="6471974" cy="1825096"/>
          </a:xfrm>
        </p:spPr>
        <p:txBody>
          <a:bodyPr>
            <a:noAutofit/>
          </a:bodyPr>
          <a:lstStyle/>
          <a:p>
            <a:r>
              <a:rPr lang="pl-PL" sz="2800" i="1" cap="none" dirty="0" smtClean="0">
                <a:latin typeface="Cambria" panose="02040503050406030204" pitchFamily="18" charset="0"/>
              </a:rPr>
              <a:t>.</a:t>
            </a:r>
            <a:r>
              <a:rPr lang="ru-RU" sz="2800" cap="none" dirty="0">
                <a:latin typeface="Cambria" panose="02040503050406030204" pitchFamily="18" charset="0"/>
              </a:rPr>
              <a:t/>
            </a:r>
            <a:br>
              <a:rPr lang="ru-RU" sz="2800" cap="none" dirty="0">
                <a:latin typeface="Cambria" panose="02040503050406030204" pitchFamily="18" charset="0"/>
              </a:rPr>
            </a:br>
            <a:r>
              <a:rPr lang="ru-RU" sz="2800" b="1" i="1" cap="none" dirty="0">
                <a:latin typeface="Cambria" panose="02040503050406030204" pitchFamily="18" charset="0"/>
              </a:rPr>
              <a:t>     </a:t>
            </a:r>
            <a:endParaRPr lang="ru-RU" sz="2800" cap="none" dirty="0">
              <a:latin typeface="Cambria" panose="020405030504060302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00500" y="1597789"/>
            <a:ext cx="483489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200" b="1" dirty="0" smtClean="0">
                <a:solidFill>
                  <a:srgbClr val="FF3300"/>
                </a:solidFill>
                <a:latin typeface="Cambria" pitchFamily="18" charset="0"/>
              </a:rPr>
              <a:t>Олимпийская </a:t>
            </a:r>
            <a:r>
              <a:rPr lang="ru-RU" sz="3200" b="1" dirty="0">
                <a:solidFill>
                  <a:srgbClr val="FF3300"/>
                </a:solidFill>
                <a:latin typeface="Cambria" pitchFamily="18" charset="0"/>
              </a:rPr>
              <a:t>система </a:t>
            </a:r>
            <a:r>
              <a:rPr lang="ru-RU" sz="3200" dirty="0">
                <a:latin typeface="Cambria" pitchFamily="18" charset="0"/>
              </a:rPr>
              <a:t>(</a:t>
            </a:r>
            <a:r>
              <a:rPr lang="ru-RU" sz="2400" dirty="0">
                <a:latin typeface="Cambria" pitchFamily="18" charset="0"/>
              </a:rPr>
              <a:t>проигравший выбывает</a:t>
            </a:r>
            <a:r>
              <a:rPr lang="ru-RU" sz="3200" dirty="0" smtClean="0">
                <a:latin typeface="Cambria" pitchFamily="18" charset="0"/>
              </a:rPr>
              <a:t>)</a:t>
            </a:r>
            <a:endParaRPr lang="ru-RU" sz="3200" dirty="0">
              <a:latin typeface="Cambria" pitchFamily="18" charset="0"/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617220" y="-99166"/>
            <a:ext cx="8263890" cy="182509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ru-RU" sz="36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mbria" panose="02040503050406030204" pitchFamily="18" charset="0"/>
              </a:rPr>
              <a:t>Системы проведения соревнований:</a:t>
            </a:r>
            <a:br>
              <a:rPr lang="ru-RU" sz="36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mbria" panose="02040503050406030204" pitchFamily="18" charset="0"/>
              </a:rPr>
            </a:br>
            <a:endParaRPr lang="ru-RU" sz="3600" b="1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23085" y="4568309"/>
            <a:ext cx="705802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200" b="1" dirty="0" smtClean="0">
                <a:solidFill>
                  <a:srgbClr val="FF3300"/>
                </a:solidFill>
                <a:latin typeface="Cambria" pitchFamily="18" charset="0"/>
              </a:rPr>
              <a:t>Круговая система</a:t>
            </a:r>
          </a:p>
          <a:p>
            <a:pPr algn="r"/>
            <a:r>
              <a:rPr lang="ru-RU" sz="3200" b="1" dirty="0" smtClean="0">
                <a:solidFill>
                  <a:srgbClr val="FF3300"/>
                </a:solidFill>
                <a:latin typeface="Cambria" pitchFamily="18" charset="0"/>
              </a:rPr>
              <a:t> </a:t>
            </a:r>
            <a:r>
              <a:rPr lang="ru-RU" sz="2400" dirty="0">
                <a:latin typeface="Cambria" pitchFamily="18" charset="0"/>
              </a:rPr>
              <a:t>(все игроки должны между собой переиграть</a:t>
            </a:r>
            <a:r>
              <a:rPr lang="ru-RU" sz="2400" dirty="0" smtClean="0">
                <a:latin typeface="Cambria" pitchFamily="18" charset="0"/>
              </a:rPr>
              <a:t>)</a:t>
            </a:r>
            <a:endParaRPr lang="ru-RU" sz="2400" dirty="0">
              <a:latin typeface="Cambr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34315" y="2875538"/>
            <a:ext cx="6509385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3300"/>
                </a:solidFill>
                <a:latin typeface="Cambria" pitchFamily="18" charset="0"/>
              </a:rPr>
              <a:t>Швейцарская </a:t>
            </a:r>
            <a:r>
              <a:rPr lang="ru-RU" sz="3200" b="1" dirty="0">
                <a:solidFill>
                  <a:srgbClr val="FF3300"/>
                </a:solidFill>
                <a:latin typeface="Cambria" pitchFamily="18" charset="0"/>
              </a:rPr>
              <a:t>система </a:t>
            </a:r>
            <a:endParaRPr lang="ru-RU" sz="3200" b="1" dirty="0" smtClean="0">
              <a:solidFill>
                <a:srgbClr val="FF3300"/>
              </a:solidFill>
              <a:latin typeface="Cambria" pitchFamily="18" charset="0"/>
            </a:endParaRPr>
          </a:p>
          <a:p>
            <a:r>
              <a:rPr lang="ru-RU" sz="2400" dirty="0" smtClean="0">
                <a:latin typeface="Cambria" pitchFamily="18" charset="0"/>
              </a:rPr>
              <a:t>(</a:t>
            </a:r>
            <a:r>
              <a:rPr lang="ru-RU" sz="2400" dirty="0">
                <a:latin typeface="Cambria" pitchFamily="18" charset="0"/>
              </a:rPr>
              <a:t>играется определённое количество туров, победивший играет с победившим, проигравший – с проигравшим</a:t>
            </a:r>
            <a:r>
              <a:rPr lang="ru-RU" sz="2400" dirty="0" smtClean="0">
                <a:latin typeface="Cambria" pitchFamily="18" charset="0"/>
              </a:rPr>
              <a:t>)</a:t>
            </a:r>
            <a:endParaRPr lang="ru-RU" sz="2400" dirty="0">
              <a:latin typeface="Cambria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5029200" y="1143000"/>
            <a:ext cx="1954530" cy="5829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902970" y="1143000"/>
            <a:ext cx="2720341" cy="18630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68045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599289" y="4939317"/>
            <a:ext cx="6471974" cy="1825096"/>
          </a:xfrm>
        </p:spPr>
        <p:txBody>
          <a:bodyPr>
            <a:noAutofit/>
          </a:bodyPr>
          <a:lstStyle/>
          <a:p>
            <a:r>
              <a:rPr lang="pl-PL" sz="2800" i="1" cap="none" dirty="0" smtClean="0">
                <a:latin typeface="Cambria" panose="02040503050406030204" pitchFamily="18" charset="0"/>
              </a:rPr>
              <a:t>.</a:t>
            </a:r>
            <a:r>
              <a:rPr lang="ru-RU" sz="2800" cap="none" dirty="0">
                <a:latin typeface="Cambria" panose="02040503050406030204" pitchFamily="18" charset="0"/>
              </a:rPr>
              <a:t/>
            </a:r>
            <a:br>
              <a:rPr lang="ru-RU" sz="2800" cap="none" dirty="0">
                <a:latin typeface="Cambria" panose="02040503050406030204" pitchFamily="18" charset="0"/>
              </a:rPr>
            </a:br>
            <a:r>
              <a:rPr lang="ru-RU" sz="2800" b="1" i="1" cap="none" dirty="0">
                <a:latin typeface="Cambria" panose="02040503050406030204" pitchFamily="18" charset="0"/>
              </a:rPr>
              <a:t>     </a:t>
            </a:r>
            <a:endParaRPr lang="ru-RU" sz="2800" cap="none" dirty="0">
              <a:latin typeface="Cambria" panose="02040503050406030204" pitchFamily="18" charset="0"/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617220" y="-99166"/>
            <a:ext cx="8263890" cy="182509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mbria" panose="02040503050406030204" pitchFamily="18" charset="0"/>
              </a:rPr>
              <a:t>Жеребьевка</a:t>
            </a:r>
            <a:br>
              <a:rPr lang="ru-RU" sz="36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mbria" panose="02040503050406030204" pitchFamily="18" charset="0"/>
              </a:rPr>
            </a:br>
            <a:endParaRPr lang="ru-RU" sz="3600" b="1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82723" y="1849395"/>
            <a:ext cx="18473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cs typeface="Arial" pitchFamily="34" charset="0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7454" y="1543050"/>
            <a:ext cx="6779928" cy="1878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19108" y="2903220"/>
            <a:ext cx="6720965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3578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599289" y="4939317"/>
            <a:ext cx="6471974" cy="1825096"/>
          </a:xfrm>
        </p:spPr>
        <p:txBody>
          <a:bodyPr>
            <a:noAutofit/>
          </a:bodyPr>
          <a:lstStyle/>
          <a:p>
            <a:r>
              <a:rPr lang="pl-PL" sz="2800" i="1" cap="none" dirty="0" smtClean="0">
                <a:latin typeface="Cambria" panose="02040503050406030204" pitchFamily="18" charset="0"/>
              </a:rPr>
              <a:t>.</a:t>
            </a:r>
            <a:r>
              <a:rPr lang="ru-RU" sz="2800" cap="none" dirty="0">
                <a:latin typeface="Cambria" panose="02040503050406030204" pitchFamily="18" charset="0"/>
              </a:rPr>
              <a:t/>
            </a:r>
            <a:br>
              <a:rPr lang="ru-RU" sz="2800" cap="none" dirty="0">
                <a:latin typeface="Cambria" panose="02040503050406030204" pitchFamily="18" charset="0"/>
              </a:rPr>
            </a:br>
            <a:r>
              <a:rPr lang="ru-RU" sz="2800" b="1" i="1" cap="none" dirty="0">
                <a:latin typeface="Cambria" panose="02040503050406030204" pitchFamily="18" charset="0"/>
              </a:rPr>
              <a:t>     </a:t>
            </a:r>
            <a:endParaRPr lang="ru-RU" sz="2800" cap="none" dirty="0">
              <a:latin typeface="Cambria" panose="02040503050406030204" pitchFamily="18" charset="0"/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617220" y="-99166"/>
            <a:ext cx="8263890" cy="182509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mbria" panose="02040503050406030204" pitchFamily="18" charset="0"/>
              </a:rPr>
              <a:t>Жеребьевка</a:t>
            </a:r>
            <a:br>
              <a:rPr lang="ru-RU" sz="36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mbria" panose="02040503050406030204" pitchFamily="18" charset="0"/>
              </a:rPr>
            </a:br>
            <a:endParaRPr lang="ru-RU" sz="3600" b="1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82723" y="1849395"/>
            <a:ext cx="18473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1894" y="1604963"/>
            <a:ext cx="6629220" cy="3950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73853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xmlns="" val="2705609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След самолета">
      <a:maj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Vapor Trail" id="{4FDF2955-7D9C-493C-B9F9-C205151B46CD}" vid="{FE1EB5C7-81A8-4CBA-AE6E-B3BF73DC389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357</TotalTime>
  <Words>130</Words>
  <Application>Microsoft Office PowerPoint</Application>
  <PresentationFormat>Экран (4:3)</PresentationFormat>
  <Paragraphs>30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След самолета</vt:lpstr>
      <vt:lpstr>Мастер-класс   педагога по шахматам Балян Наиры Сергеевны</vt:lpstr>
      <vt:lpstr>«шахматный всеобуч»</vt:lpstr>
      <vt:lpstr>1. Тронул фигуру – ходи.  2. Короля не руби!  3. Хочешь фигуру поправить – предупреди.  4. Под шах не ходи (невозможный ход).  5. Хочешь сделать рокировку – первым короля бери.  </vt:lpstr>
      <vt:lpstr>6. Тронул чужую фигуру, если возможно – руби.  7. Когда играешь, молчи.  8. У каждой фигуры есть свой путь, во время игры ты его не забудь.  9. Через битое поле королю нет пути.  10. В игровую зону с телефоном не входи.  </vt:lpstr>
      <vt:lpstr>11. Довёл пешку до конца доски – сразу в фигуру её преврати.  12. Во время игры правила можно нарушить только один раз, за второе нарушение получи поражение.  13. За временем внимательно следи, флаг, смотри, не урони. </vt:lpstr>
      <vt:lpstr>.      </vt:lpstr>
      <vt:lpstr>.      </vt:lpstr>
      <vt:lpstr>.      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User</cp:lastModifiedBy>
  <cp:revision>28</cp:revision>
  <dcterms:created xsi:type="dcterms:W3CDTF">2014-10-21T16:21:35Z</dcterms:created>
  <dcterms:modified xsi:type="dcterms:W3CDTF">2019-09-14T07:41:07Z</dcterms:modified>
</cp:coreProperties>
</file>