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4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CD82-E1FF-42A4-8026-C9531EC779A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6F9CAF5-DBA6-473C-9430-79C6E352DAD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1459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CD82-E1FF-42A4-8026-C9531EC779A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9CAF5-DBA6-473C-9430-79C6E352DADD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950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CD82-E1FF-42A4-8026-C9531EC779A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9CAF5-DBA6-473C-9430-79C6E352DAD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04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CD82-E1FF-42A4-8026-C9531EC779A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9CAF5-DBA6-473C-9430-79C6E352DADD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3383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CD82-E1FF-42A4-8026-C9531EC779A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9CAF5-DBA6-473C-9430-79C6E352DAD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8638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CD82-E1FF-42A4-8026-C9531EC779A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9CAF5-DBA6-473C-9430-79C6E352DADD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6332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CD82-E1FF-42A4-8026-C9531EC779A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9CAF5-DBA6-473C-9430-79C6E352DADD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034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CD82-E1FF-42A4-8026-C9531EC779A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9CAF5-DBA6-473C-9430-79C6E352DADD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3830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CD82-E1FF-42A4-8026-C9531EC779A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9CAF5-DBA6-473C-9430-79C6E352DA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197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CD82-E1FF-42A4-8026-C9531EC779A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9CAF5-DBA6-473C-9430-79C6E352DADD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2474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4BFCD82-E1FF-42A4-8026-C9531EC779A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9CAF5-DBA6-473C-9430-79C6E352DADD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2600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CD82-E1FF-42A4-8026-C9531EC779A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6F9CAF5-DBA6-473C-9430-79C6E352DADD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4067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850" y="196817"/>
            <a:ext cx="12031362" cy="254143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Подготовка к ВПР по математике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2 класс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737" y="1099878"/>
            <a:ext cx="6301492" cy="4862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878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8013" y="113205"/>
            <a:ext cx="5950118" cy="66593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№6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79140"/>
            <a:ext cx="11054855" cy="5461686"/>
          </a:xfrm>
        </p:spPr>
        <p:txBody>
          <a:bodyPr/>
          <a:lstStyle/>
          <a:p>
            <a:r>
              <a:rPr lang="ru-RU" sz="2800" dirty="0"/>
              <a:t>Дедушка пришел в поликлинику на прием к врачу. На первом этаже висит стенд с указанием номеров </a:t>
            </a:r>
            <a:r>
              <a:rPr lang="ru-RU" sz="2800" dirty="0" smtClean="0"/>
              <a:t>кабинетов</a:t>
            </a:r>
            <a:r>
              <a:rPr lang="ru-RU" sz="2800" dirty="0"/>
              <a:t>, в которых принимают специалисты</a:t>
            </a:r>
            <a:r>
              <a:rPr lang="ru-RU" sz="2800" dirty="0" smtClean="0"/>
              <a:t>.</a:t>
            </a:r>
          </a:p>
          <a:p>
            <a:r>
              <a:rPr lang="ru-RU" sz="2800" dirty="0"/>
              <a:t>В каком кабинете принимает окулист? </a:t>
            </a:r>
            <a:endParaRPr lang="ru-RU" sz="2800" dirty="0" smtClean="0"/>
          </a:p>
          <a:p>
            <a:r>
              <a:rPr lang="ru-RU" sz="2800" dirty="0" smtClean="0"/>
              <a:t>На </a:t>
            </a:r>
            <a:r>
              <a:rPr lang="ru-RU" sz="2800" dirty="0"/>
              <a:t>каком этаже находится кабинет хирурга</a:t>
            </a:r>
            <a:r>
              <a:rPr lang="ru-RU" sz="2800" dirty="0" smtClean="0"/>
              <a:t>?</a:t>
            </a:r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421958"/>
              </p:ext>
            </p:extLst>
          </p:nvPr>
        </p:nvGraphicFramePr>
        <p:xfrm>
          <a:off x="1575148" y="4258281"/>
          <a:ext cx="8434572" cy="2167232"/>
        </p:xfrm>
        <a:graphic>
          <a:graphicData uri="http://schemas.openxmlformats.org/drawingml/2006/table">
            <a:tbl>
              <a:tblPr/>
              <a:tblGrid>
                <a:gridCol w="2811524">
                  <a:extLst>
                    <a:ext uri="{9D8B030D-6E8A-4147-A177-3AD203B41FA5}">
                      <a16:colId xmlns:a16="http://schemas.microsoft.com/office/drawing/2014/main" val="4078495654"/>
                    </a:ext>
                  </a:extLst>
                </a:gridCol>
                <a:gridCol w="2811524">
                  <a:extLst>
                    <a:ext uri="{9D8B030D-6E8A-4147-A177-3AD203B41FA5}">
                      <a16:colId xmlns:a16="http://schemas.microsoft.com/office/drawing/2014/main" val="1197364601"/>
                    </a:ext>
                  </a:extLst>
                </a:gridCol>
                <a:gridCol w="2811524">
                  <a:extLst>
                    <a:ext uri="{9D8B030D-6E8A-4147-A177-3AD203B41FA5}">
                      <a16:colId xmlns:a16="http://schemas.microsoft.com/office/drawing/2014/main" val="1918695221"/>
                    </a:ext>
                  </a:extLst>
                </a:gridCol>
              </a:tblGrid>
              <a:tr h="541808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effectLst/>
                        </a:rPr>
                        <a:t>Специалист</a:t>
                      </a:r>
                      <a:endParaRPr lang="ru-RU" dirty="0">
                        <a:effectLst/>
                      </a:endParaRP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effectLst/>
                        </a:rPr>
                        <a:t>Этаж</a:t>
                      </a:r>
                      <a:endParaRPr lang="ru-RU">
                        <a:effectLst/>
                      </a:endParaRP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effectLst/>
                        </a:rPr>
                        <a:t>Номер кабинета</a:t>
                      </a:r>
                      <a:endParaRPr lang="ru-RU">
                        <a:effectLst/>
                      </a:endParaRP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583944"/>
                  </a:ext>
                </a:extLst>
              </a:tr>
              <a:tr h="541808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Хирург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3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321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2840634"/>
                  </a:ext>
                </a:extLst>
              </a:tr>
              <a:tr h="541808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Терапевт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4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401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105007"/>
                  </a:ext>
                </a:extLst>
              </a:tr>
              <a:tr h="541808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Окулист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2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214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0887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1151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250" y="211395"/>
            <a:ext cx="9603275" cy="1049235"/>
          </a:xfrm>
        </p:spPr>
        <p:txBody>
          <a:bodyPr/>
          <a:lstStyle/>
          <a:p>
            <a:r>
              <a:rPr lang="ru-RU" dirty="0"/>
              <a:t>У завхоза детского лагеря отдыха сведения об остатках продуктов собраны в таблицу.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043" y="1260630"/>
            <a:ext cx="9603275" cy="4324624"/>
          </a:xfrm>
        </p:spPr>
        <p:txBody>
          <a:bodyPr/>
          <a:lstStyle/>
          <a:p>
            <a:r>
              <a:rPr lang="ru-RU" sz="2800" dirty="0"/>
              <a:t>Сколько осталось упаковок с шурупами? </a:t>
            </a:r>
          </a:p>
          <a:p>
            <a:r>
              <a:rPr lang="ru-RU" sz="2800" dirty="0"/>
              <a:t>Сколько дюбелей в одной упаковке? </a:t>
            </a:r>
            <a:endParaRPr lang="ru-RU" sz="2800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414001"/>
              </p:ext>
            </p:extLst>
          </p:nvPr>
        </p:nvGraphicFramePr>
        <p:xfrm>
          <a:off x="2291091" y="2575290"/>
          <a:ext cx="7429233" cy="3170601"/>
        </p:xfrm>
        <a:graphic>
          <a:graphicData uri="http://schemas.openxmlformats.org/drawingml/2006/table">
            <a:tbl>
              <a:tblPr/>
              <a:tblGrid>
                <a:gridCol w="2476411">
                  <a:extLst>
                    <a:ext uri="{9D8B030D-6E8A-4147-A177-3AD203B41FA5}">
                      <a16:colId xmlns:a16="http://schemas.microsoft.com/office/drawing/2014/main" val="3514450436"/>
                    </a:ext>
                  </a:extLst>
                </a:gridCol>
                <a:gridCol w="2476411">
                  <a:extLst>
                    <a:ext uri="{9D8B030D-6E8A-4147-A177-3AD203B41FA5}">
                      <a16:colId xmlns:a16="http://schemas.microsoft.com/office/drawing/2014/main" val="2145772672"/>
                    </a:ext>
                  </a:extLst>
                </a:gridCol>
                <a:gridCol w="2476411">
                  <a:extLst>
                    <a:ext uri="{9D8B030D-6E8A-4147-A177-3AD203B41FA5}">
                      <a16:colId xmlns:a16="http://schemas.microsoft.com/office/drawing/2014/main" val="2084212713"/>
                    </a:ext>
                  </a:extLst>
                </a:gridCol>
              </a:tblGrid>
              <a:tr h="1143495">
                <a:tc>
                  <a:txBody>
                    <a:bodyPr/>
                    <a:lstStyle/>
                    <a:p>
                      <a:r>
                        <a:rPr lang="ru-RU" b="1">
                          <a:effectLst/>
                        </a:rPr>
                        <a:t>Наименование</a:t>
                      </a:r>
                      <a:endParaRPr lang="ru-RU">
                        <a:effectLst/>
                      </a:endParaRP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>
                          <a:effectLst/>
                        </a:rPr>
                        <a:t>Количество упаковок</a:t>
                      </a:r>
                      <a:endParaRPr lang="ru-RU">
                        <a:effectLst/>
                      </a:endParaRP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>
                          <a:effectLst/>
                        </a:rPr>
                        <a:t>Количество штук в одной упаковке</a:t>
                      </a:r>
                      <a:endParaRPr lang="ru-RU">
                        <a:effectLst/>
                      </a:endParaRP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9003545"/>
                  </a:ext>
                </a:extLst>
              </a:tr>
              <a:tr h="675702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Анкеры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7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150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8597022"/>
                  </a:ext>
                </a:extLst>
              </a:tr>
              <a:tr h="675702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Шурупы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18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550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9369506"/>
                  </a:ext>
                </a:extLst>
              </a:tr>
              <a:tr h="675702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Дюбели пластиковые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24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</a:rPr>
                        <a:t>20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68793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8494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255" y="174324"/>
            <a:ext cx="9603275" cy="1049235"/>
          </a:xfrm>
        </p:spPr>
        <p:txBody>
          <a:bodyPr/>
          <a:lstStyle/>
          <a:p>
            <a:r>
              <a:rPr lang="ru-RU" dirty="0"/>
              <a:t>В таблице показано расписание движения поездов.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1254" y="1336110"/>
            <a:ext cx="9603275" cy="3450613"/>
          </a:xfrm>
        </p:spPr>
        <p:txBody>
          <a:bodyPr/>
          <a:lstStyle/>
          <a:p>
            <a:r>
              <a:rPr lang="ru-RU" sz="2800" dirty="0"/>
              <a:t>Какой номер у поезда Москва — Псков? </a:t>
            </a:r>
            <a:endParaRPr lang="ru-RU" sz="2800" dirty="0" smtClean="0"/>
          </a:p>
          <a:p>
            <a:r>
              <a:rPr lang="ru-RU" sz="2800" dirty="0" smtClean="0"/>
              <a:t>В </a:t>
            </a:r>
            <a:r>
              <a:rPr lang="ru-RU" sz="2800" dirty="0"/>
              <a:t>какое время отправляется поезд Москва — Таллин? </a:t>
            </a:r>
            <a:endParaRPr lang="ru-RU" sz="2800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002154"/>
              </p:ext>
            </p:extLst>
          </p:nvPr>
        </p:nvGraphicFramePr>
        <p:xfrm>
          <a:off x="1680518" y="2674144"/>
          <a:ext cx="8324010" cy="3096460"/>
        </p:xfrm>
        <a:graphic>
          <a:graphicData uri="http://schemas.openxmlformats.org/drawingml/2006/table">
            <a:tbl>
              <a:tblPr/>
              <a:tblGrid>
                <a:gridCol w="2774670">
                  <a:extLst>
                    <a:ext uri="{9D8B030D-6E8A-4147-A177-3AD203B41FA5}">
                      <a16:colId xmlns:a16="http://schemas.microsoft.com/office/drawing/2014/main" val="829586247"/>
                    </a:ext>
                  </a:extLst>
                </a:gridCol>
                <a:gridCol w="2774670">
                  <a:extLst>
                    <a:ext uri="{9D8B030D-6E8A-4147-A177-3AD203B41FA5}">
                      <a16:colId xmlns:a16="http://schemas.microsoft.com/office/drawing/2014/main" val="1291722226"/>
                    </a:ext>
                  </a:extLst>
                </a:gridCol>
                <a:gridCol w="2774670">
                  <a:extLst>
                    <a:ext uri="{9D8B030D-6E8A-4147-A177-3AD203B41FA5}">
                      <a16:colId xmlns:a16="http://schemas.microsoft.com/office/drawing/2014/main" val="2382844375"/>
                    </a:ext>
                  </a:extLst>
                </a:gridCol>
              </a:tblGrid>
              <a:tr h="973173">
                <a:tc>
                  <a:txBody>
                    <a:bodyPr/>
                    <a:lstStyle/>
                    <a:p>
                      <a:r>
                        <a:rPr lang="ru-RU" b="1">
                          <a:effectLst/>
                        </a:rPr>
                        <a:t>Направление</a:t>
                      </a:r>
                      <a:endParaRPr lang="ru-RU">
                        <a:effectLst/>
                      </a:endParaRP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>
                          <a:effectLst/>
                        </a:rPr>
                        <a:t>Номер поезда</a:t>
                      </a:r>
                      <a:endParaRPr lang="ru-RU">
                        <a:effectLst/>
                      </a:endParaRP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>
                          <a:effectLst/>
                        </a:rPr>
                        <a:t>Время отправления</a:t>
                      </a:r>
                      <a:endParaRPr lang="ru-RU">
                        <a:effectLst/>
                      </a:endParaRP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4294375"/>
                  </a:ext>
                </a:extLst>
              </a:tr>
              <a:tr h="575057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Москва — Псков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010А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20:23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990760"/>
                  </a:ext>
                </a:extLst>
              </a:tr>
              <a:tr h="973173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Москва — Мурманск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092А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22:15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5491645"/>
                  </a:ext>
                </a:extLst>
              </a:tr>
              <a:tr h="575057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Москва — Таллин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034А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</a:rPr>
                        <a:t>23:10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4488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1208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546" y="310249"/>
            <a:ext cx="9603275" cy="1049235"/>
          </a:xfrm>
        </p:spPr>
        <p:txBody>
          <a:bodyPr/>
          <a:lstStyle/>
          <a:p>
            <a:r>
              <a:rPr lang="ru-RU" dirty="0"/>
              <a:t>На подъездах многоэтажного дома висят таблички с указателями номеров квартир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3546" y="1731526"/>
            <a:ext cx="10851308" cy="3450613"/>
          </a:xfrm>
        </p:spPr>
        <p:txBody>
          <a:bodyPr/>
          <a:lstStyle/>
          <a:p>
            <a:r>
              <a:rPr lang="ru-RU" sz="3200" dirty="0"/>
              <a:t>В каком подъезде находится квартира 107? </a:t>
            </a:r>
            <a:endParaRPr lang="ru-RU" sz="3200" dirty="0" smtClean="0"/>
          </a:p>
          <a:p>
            <a:r>
              <a:rPr lang="ru-RU" sz="3200" dirty="0" smtClean="0"/>
              <a:t>Есть </a:t>
            </a:r>
            <a:r>
              <a:rPr lang="ru-RU" sz="3200" dirty="0"/>
              <a:t>ли в подъезде №1 квартира 54?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385" y="3278660"/>
            <a:ext cx="4868562" cy="2436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166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330" y="322605"/>
            <a:ext cx="9603275" cy="1049235"/>
          </a:xfrm>
        </p:spPr>
        <p:txBody>
          <a:bodyPr/>
          <a:lstStyle/>
          <a:p>
            <a:r>
              <a:rPr lang="ru-RU" dirty="0"/>
              <a:t>В таблице показано, какие канцелярские товары продавец получил со склада.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212" y="1904521"/>
            <a:ext cx="10338162" cy="3450613"/>
          </a:xfrm>
        </p:spPr>
        <p:txBody>
          <a:bodyPr/>
          <a:lstStyle/>
          <a:p>
            <a:r>
              <a:rPr lang="ru-RU" sz="2800" dirty="0"/>
              <a:t>Сколько упаковок с блокнотами получил продавец? </a:t>
            </a:r>
            <a:endParaRPr lang="ru-RU" sz="2800" dirty="0" smtClean="0"/>
          </a:p>
          <a:p>
            <a:r>
              <a:rPr lang="ru-RU" sz="2800" dirty="0" smtClean="0"/>
              <a:t>Сколько </a:t>
            </a:r>
            <a:r>
              <a:rPr lang="ru-RU" sz="2800" dirty="0"/>
              <a:t>в одной пачке тетрадей в линейку? </a:t>
            </a:r>
            <a:endParaRPr lang="ru-RU" sz="2800" dirty="0" smtClean="0"/>
          </a:p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454079"/>
              </p:ext>
            </p:extLst>
          </p:nvPr>
        </p:nvGraphicFramePr>
        <p:xfrm>
          <a:off x="2467401" y="3221533"/>
          <a:ext cx="6911376" cy="2666282"/>
        </p:xfrm>
        <a:graphic>
          <a:graphicData uri="http://schemas.openxmlformats.org/drawingml/2006/table">
            <a:tbl>
              <a:tblPr/>
              <a:tblGrid>
                <a:gridCol w="2303792">
                  <a:extLst>
                    <a:ext uri="{9D8B030D-6E8A-4147-A177-3AD203B41FA5}">
                      <a16:colId xmlns:a16="http://schemas.microsoft.com/office/drawing/2014/main" val="3015694475"/>
                    </a:ext>
                  </a:extLst>
                </a:gridCol>
                <a:gridCol w="2303792">
                  <a:extLst>
                    <a:ext uri="{9D8B030D-6E8A-4147-A177-3AD203B41FA5}">
                      <a16:colId xmlns:a16="http://schemas.microsoft.com/office/drawing/2014/main" val="3297371431"/>
                    </a:ext>
                  </a:extLst>
                </a:gridCol>
                <a:gridCol w="2303792">
                  <a:extLst>
                    <a:ext uri="{9D8B030D-6E8A-4147-A177-3AD203B41FA5}">
                      <a16:colId xmlns:a16="http://schemas.microsoft.com/office/drawing/2014/main" val="1044433499"/>
                    </a:ext>
                  </a:extLst>
                </a:gridCol>
              </a:tblGrid>
              <a:tr h="961610">
                <a:tc>
                  <a:txBody>
                    <a:bodyPr/>
                    <a:lstStyle/>
                    <a:p>
                      <a:r>
                        <a:rPr lang="ru-RU" b="1">
                          <a:effectLst/>
                        </a:rPr>
                        <a:t>Направление</a:t>
                      </a:r>
                      <a:endParaRPr lang="ru-RU">
                        <a:effectLst/>
                      </a:endParaRP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>
                          <a:effectLst/>
                        </a:rPr>
                        <a:t>Количество упаковок</a:t>
                      </a:r>
                      <a:endParaRPr lang="ru-RU">
                        <a:effectLst/>
                      </a:endParaRP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>
                          <a:effectLst/>
                        </a:rPr>
                        <a:t>Количество штук в одной упаковке</a:t>
                      </a:r>
                      <a:endParaRPr lang="ru-RU">
                        <a:effectLst/>
                      </a:endParaRP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2812747"/>
                  </a:ext>
                </a:extLst>
              </a:tr>
              <a:tr h="568224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Тетради в клеточку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</a:rPr>
                        <a:t>27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10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7181729"/>
                  </a:ext>
                </a:extLst>
              </a:tr>
              <a:tr h="568224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Тетради в линейку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</a:rPr>
                        <a:t>18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15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166300"/>
                  </a:ext>
                </a:extLst>
              </a:tr>
              <a:tr h="568224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Блокноты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</a:rPr>
                        <a:t>11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</a:rPr>
                        <a:t>24</a:t>
                      </a:r>
                    </a:p>
                  </a:txBody>
                  <a:tcPr marT="60960" marB="60960" anchor="ctr">
                    <a:lnL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28239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37086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1082" y="111211"/>
            <a:ext cx="4949221" cy="56774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Задание №7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11210" y="518984"/>
            <a:ext cx="11054854" cy="4687869"/>
          </a:xfrm>
        </p:spPr>
        <p:txBody>
          <a:bodyPr>
            <a:noAutofit/>
          </a:bodyPr>
          <a:lstStyle/>
          <a:p>
            <a:r>
              <a:rPr lang="ru-RU" sz="2400" dirty="0"/>
              <a:t>Спектакль состоит из двух действий, между которыми — антракт. Каждое действие длится 1 ч 10 мин, а антракт 20 мин. Сколько времени осталось до окончания спектакля, если сейчас середина антракта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/>
              <a:t>Сейчас 9 вечера. Сколько времени от полуночи прошло до настоящего времени</a:t>
            </a:r>
            <a:r>
              <a:rPr lang="ru-RU" sz="2400" dirty="0" smtClean="0"/>
              <a:t>?</a:t>
            </a:r>
          </a:p>
          <a:p>
            <a:endParaRPr lang="ru-RU" sz="2400" dirty="0"/>
          </a:p>
          <a:p>
            <a:r>
              <a:rPr lang="ru-RU" sz="2400" dirty="0"/>
              <a:t>10 минут назад было 10 ч 25 мин. Какое время покажут часы через 10 минут, если они спешат на 15 мин</a:t>
            </a:r>
            <a:r>
              <a:rPr lang="ru-RU" sz="2400" dirty="0" smtClean="0"/>
              <a:t>?</a:t>
            </a:r>
          </a:p>
          <a:p>
            <a:endParaRPr lang="ru-RU" sz="2400" dirty="0"/>
          </a:p>
          <a:p>
            <a:r>
              <a:rPr lang="ru-RU" sz="2400" dirty="0"/>
              <a:t>Через 10 мин часы, которые спешат на 5 мин, покажут 12 ч 35 мин. Сколько времени было 20 мин назад?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341702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925" y="123567"/>
            <a:ext cx="3639405" cy="72771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№8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86280"/>
            <a:ext cx="11973697" cy="6271720"/>
          </a:xfrm>
        </p:spPr>
        <p:txBody>
          <a:bodyPr>
            <a:noAutofit/>
          </a:bodyPr>
          <a:lstStyle/>
          <a:p>
            <a:r>
              <a:rPr lang="ru-RU" dirty="0"/>
              <a:t>В экспозиции музея леса представлено 40 единиц техники. В это число входят 11 </a:t>
            </a:r>
            <a:r>
              <a:rPr lang="ru-RU" dirty="0" err="1"/>
              <a:t>харвестеров</a:t>
            </a:r>
            <a:r>
              <a:rPr lang="ru-RU" dirty="0"/>
              <a:t>, 11 </a:t>
            </a:r>
            <a:r>
              <a:rPr lang="ru-RU" dirty="0" err="1"/>
              <a:t>форвардеров</a:t>
            </a:r>
            <a:r>
              <a:rPr lang="ru-RU" dirty="0"/>
              <a:t>, а остальное — бензопилы. Сколько бензопил представлено в экспозиции музея леса</a:t>
            </a:r>
            <a:r>
              <a:rPr lang="ru-RU" dirty="0" smtClean="0"/>
              <a:t>?</a:t>
            </a:r>
          </a:p>
          <a:p>
            <a:endParaRPr lang="ru-RU" dirty="0"/>
          </a:p>
          <a:p>
            <a:r>
              <a:rPr lang="ru-RU" dirty="0"/>
              <a:t>В питомнике продаётся 60 видов растений. Из них 25 видов цветов, 22 вида декоративных кустарников и несколько видов плодовых деревьев. Сколько видов плодовых деревьев продается в </a:t>
            </a:r>
            <a:r>
              <a:rPr lang="ru-RU" dirty="0" smtClean="0"/>
              <a:t>питомнике?</a:t>
            </a:r>
          </a:p>
          <a:p>
            <a:endParaRPr lang="ru-RU" dirty="0"/>
          </a:p>
          <a:p>
            <a:r>
              <a:rPr lang="ru-RU" dirty="0" smtClean="0"/>
              <a:t>Для </a:t>
            </a:r>
            <a:r>
              <a:rPr lang="ru-RU" dirty="0"/>
              <a:t>проведения праздничного банкета купили 40 кг фруктов. Из них 11 кг черешни, 13 кг винограда и бананы. Сколько килограммов бананов купили для банкета</a:t>
            </a:r>
            <a:r>
              <a:rPr lang="ru-RU" dirty="0" smtClean="0"/>
              <a:t>?</a:t>
            </a:r>
          </a:p>
          <a:p>
            <a:endParaRPr lang="ru-RU" b="1" dirty="0"/>
          </a:p>
          <a:p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Лена разместила в альбоме 16 наклеек с городами России, 21 наклейку с животными и ещё несколько наклеек с цветами. Сколько у Лены наклеек с цветами, если всего в альбоме 57 наклеек?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91192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№9 </a:t>
            </a:r>
            <a:r>
              <a:rPr lang="ru-RU" dirty="0" smtClean="0"/>
              <a:t>Найди </a:t>
            </a:r>
            <a:r>
              <a:rPr lang="ru-RU" dirty="0"/>
              <a:t>закономерность и восстанови пропущенный фрагмент узора.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457" y="2169962"/>
            <a:ext cx="5462759" cy="111693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457" y="3603105"/>
            <a:ext cx="5462759" cy="9565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457" y="4984277"/>
            <a:ext cx="5462759" cy="10458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279" y="3286897"/>
            <a:ext cx="4872424" cy="1521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4487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617" y="124897"/>
            <a:ext cx="9603275" cy="1049235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Задание № 10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617" y="668833"/>
            <a:ext cx="11671297" cy="5548183"/>
          </a:xfrm>
        </p:spPr>
        <p:txBody>
          <a:bodyPr>
            <a:noAutofit/>
          </a:bodyPr>
          <a:lstStyle/>
          <a:p>
            <a:r>
              <a:rPr lang="ru-RU" sz="2400" dirty="0"/>
              <a:t>В книге о животных 10 рисунков. На шести рисунках изображены звери, а на восьми — птицы. Сколько в книге рисунков, на которых изображены и звери, и птицы</a:t>
            </a:r>
            <a:r>
              <a:rPr lang="ru-RU" sz="2400" dirty="0" smtClean="0"/>
              <a:t>?</a:t>
            </a:r>
          </a:p>
          <a:p>
            <a:pPr marL="0" indent="0">
              <a:buNone/>
            </a:pPr>
            <a:endParaRPr lang="ru-RU" sz="2400" dirty="0" smtClean="0"/>
          </a:p>
          <a:p>
            <a:r>
              <a:rPr lang="ru-RU" sz="2400" dirty="0"/>
              <a:t>Гена сказал, что вчера был вторник. Лёня сказал, что завтра будет четверг, а Стасик говорит, что четверг — сегодня. Какой день недели сегодня, если известно, что один из мальчиков ошибся в подсчётах</a:t>
            </a:r>
            <a:r>
              <a:rPr lang="ru-RU" sz="2400" dirty="0" smtClean="0"/>
              <a:t>?</a:t>
            </a:r>
          </a:p>
          <a:p>
            <a:pPr marL="0" indent="0">
              <a:buNone/>
            </a:pPr>
            <a:endParaRPr lang="ru-RU" sz="2400" dirty="0" smtClean="0"/>
          </a:p>
          <a:p>
            <a:r>
              <a:rPr lang="ru-RU" sz="2400" dirty="0"/>
              <a:t>У Буратино есть 8 сольдо. Ему надо купить на обед 2 картофелины и луковицу. Луковица стоит 1 сольдо, а картофелина — 4 сольдо. В магазине проходит акция: «Купи овощей на 6 сольдо и заплатить только половину стоимости за вторую покупку». Сможет ли Буратино купить себе обед?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96690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7892" y="680952"/>
            <a:ext cx="9603275" cy="1049235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Задание №1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277" y="1966305"/>
            <a:ext cx="11054854" cy="3450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Вычисли </a:t>
            </a:r>
          </a:p>
          <a:p>
            <a:pPr marL="0" indent="0">
              <a:buNone/>
            </a:pPr>
            <a:r>
              <a:rPr lang="ru-RU" sz="4000" dirty="0" smtClean="0"/>
              <a:t>46-40                 24+42</a:t>
            </a:r>
          </a:p>
          <a:p>
            <a:pPr marL="0" indent="0">
              <a:buNone/>
            </a:pPr>
            <a:r>
              <a:rPr lang="ru-RU" sz="4000" dirty="0" smtClean="0"/>
              <a:t>73-70                 20+17   </a:t>
            </a:r>
          </a:p>
          <a:p>
            <a:pPr marL="0" indent="0">
              <a:buNone/>
            </a:pPr>
            <a:r>
              <a:rPr lang="ru-RU" sz="4000" dirty="0" smtClean="0"/>
              <a:t>73-43                 35+53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345434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3763" y="805859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Задание №2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3763" y="2015732"/>
            <a:ext cx="10301092" cy="4014365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/>
              <a:t>Найди значение выражения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1</a:t>
            </a:r>
            <a:r>
              <a:rPr lang="ru-RU" sz="3200" dirty="0"/>
              <a:t> * 94 — 7 * </a:t>
            </a:r>
            <a:r>
              <a:rPr lang="ru-RU" sz="3200" dirty="0" smtClean="0"/>
              <a:t>10                       1</a:t>
            </a:r>
            <a:r>
              <a:rPr lang="ru-RU" sz="3200" dirty="0"/>
              <a:t> * (24 — 20) * 10.</a:t>
            </a:r>
            <a:r>
              <a:rPr lang="ru-RU" sz="3200" dirty="0" smtClean="0"/>
              <a:t>  </a:t>
            </a:r>
          </a:p>
          <a:p>
            <a:pPr marL="0" indent="0">
              <a:buNone/>
            </a:pPr>
            <a:r>
              <a:rPr lang="ru-RU" sz="3200" dirty="0"/>
              <a:t>4 * 10 + 1 * </a:t>
            </a:r>
            <a:r>
              <a:rPr lang="ru-RU" sz="3200" dirty="0" smtClean="0"/>
              <a:t>37                         </a:t>
            </a:r>
            <a:r>
              <a:rPr lang="ru-RU" sz="3200" dirty="0"/>
              <a:t>(47 — 46) * 9 * 10.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/>
              <a:t>1 * 68 — 2 * </a:t>
            </a:r>
            <a:r>
              <a:rPr lang="ru-RU" sz="3200" dirty="0" smtClean="0"/>
              <a:t>10                        </a:t>
            </a:r>
            <a:r>
              <a:rPr lang="ru-RU" sz="3200" dirty="0"/>
              <a:t>4 * 10 — 1 * 15.</a:t>
            </a:r>
            <a:r>
              <a:rPr lang="ru-RU" sz="32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92530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3298" y="966497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Задание №3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1579" y="1855094"/>
            <a:ext cx="9603275" cy="44097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Саша и Толя согнули геометрические фигуры из проволоки. У Саши получился пятиугольник с равными сторонами, а у Толи — шестиугольник с равными сторонами? Рассмотри рисунок. На сколько сантиметров кусок проволоки у Саши был короче, чем у Толи?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126" y="3936419"/>
            <a:ext cx="4796686" cy="2106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706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98768" y="26043"/>
            <a:ext cx="574929" cy="102428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3059" y="210066"/>
            <a:ext cx="10671795" cy="5256280"/>
          </a:xfrm>
        </p:spPr>
        <p:txBody>
          <a:bodyPr>
            <a:normAutofit/>
          </a:bodyPr>
          <a:lstStyle/>
          <a:p>
            <a:r>
              <a:rPr lang="ru-RU" sz="2800" dirty="0"/>
              <a:t>Вадим и Стёпа сделали гирлянды из флажков и украсили ими свои комнаты. Вадиму хватило гирлянды на одну стену полностью и ещё половину другой стены, а Стёпе — на две стены полностью. На сколько метров гирлянда Стёпы длиннее гирлянды Вадима, если длина каждой стены 4 м?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743" y="2536224"/>
            <a:ext cx="3322938" cy="3110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457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989" y="111211"/>
            <a:ext cx="11528854" cy="2434281"/>
          </a:xfrm>
        </p:spPr>
        <p:txBody>
          <a:bodyPr>
            <a:noAutofit/>
          </a:bodyPr>
          <a:lstStyle/>
          <a:p>
            <a:r>
              <a:rPr lang="ru-RU" dirty="0"/>
              <a:t>Маша и Рита обшили тесьмой салфетки. Маше хватило тесьмы на шестиугольную салфетку с равными сторонами, а Рите — на пятиугольную с равными сторонами? Рассмотри рисунок. На сколько сантиметров был длиннее кусок тесьмы у Маши, чем у Риты?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765" y="2545492"/>
            <a:ext cx="6009932" cy="3344755"/>
          </a:xfrm>
        </p:spPr>
      </p:pic>
    </p:spTree>
    <p:extLst>
      <p:ext uri="{BB962C8B-B14F-4D97-AF65-F5344CB8AC3E}">
        <p14:creationId xmlns:p14="http://schemas.microsoft.com/office/powerpoint/2010/main" val="4217680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271" y="495601"/>
            <a:ext cx="10745935" cy="4187611"/>
          </a:xfrm>
        </p:spPr>
        <p:txBody>
          <a:bodyPr>
            <a:normAutofit/>
          </a:bodyPr>
          <a:lstStyle/>
          <a:p>
            <a:r>
              <a:rPr lang="ru-RU" dirty="0"/>
              <a:t>Семья Степановых на своём участке стрит пятиугольную беседку, а семья Васильевых на своём участке — четырёхугольную. Вдоль каждой стены в каждой беседке будет положен плинтус. Длина каждой стены у каждой беседки 4 м. На сколько больше метров плинтуса понадобится Степановым?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238" y="3153585"/>
            <a:ext cx="5982892" cy="3444924"/>
          </a:xfrm>
        </p:spPr>
      </p:pic>
    </p:spTree>
    <p:extLst>
      <p:ext uri="{BB962C8B-B14F-4D97-AF65-F5344CB8AC3E}">
        <p14:creationId xmlns:p14="http://schemas.microsoft.com/office/powerpoint/2010/main" val="1947721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345" y="138594"/>
            <a:ext cx="9603275" cy="1049235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Задание №4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709" y="976184"/>
            <a:ext cx="11392928" cy="52021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Пять лет назад Михаилу было 32 года. Сколько лет ему исполнится ещё через 5 лет</a:t>
            </a:r>
            <a:r>
              <a:rPr lang="ru-RU" sz="2400" dirty="0" smtClean="0"/>
              <a:t>?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Если </a:t>
            </a:r>
            <a:r>
              <a:rPr lang="ru-RU" sz="2400" dirty="0"/>
              <a:t>сложить возраст Миши, Матвея и Игоря, то получится 24 года. Сколько лет будет мальчикам вместе ровно через год</a:t>
            </a:r>
            <a:r>
              <a:rPr lang="ru-RU" sz="2400" dirty="0" smtClean="0"/>
              <a:t>?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Четыре </a:t>
            </a:r>
            <a:r>
              <a:rPr lang="ru-RU" sz="2400" dirty="0"/>
              <a:t>года назад Нине было 20 лет. Сколько лет ей исполнится ещё через 4 года</a:t>
            </a:r>
            <a:r>
              <a:rPr lang="ru-RU" sz="2400" dirty="0" smtClean="0"/>
              <a:t>?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Ровно </a:t>
            </a:r>
            <a:r>
              <a:rPr lang="ru-RU" sz="2400" dirty="0"/>
              <a:t>через год Арине и Ольге вместе будет 42 года. Сколько лет им вместе сейчас?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23081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4077" y="248465"/>
            <a:ext cx="4022463" cy="703005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Задание №5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2488" y="864973"/>
            <a:ext cx="11314346" cy="4514875"/>
          </a:xfrm>
        </p:spPr>
        <p:txBody>
          <a:bodyPr/>
          <a:lstStyle/>
          <a:p>
            <a:r>
              <a:rPr lang="ru-RU" sz="2400" dirty="0"/>
              <a:t>Дорисуй фигуру так, чтобы получился квадрат.</a:t>
            </a:r>
          </a:p>
          <a:p>
            <a:r>
              <a:rPr lang="ru-RU" sz="2400" dirty="0"/>
              <a:t>Вычисли периметр получившегося квадрата, если длина одной клетки 1 см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35" y="2346650"/>
            <a:ext cx="4989588" cy="28972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472" y="2344462"/>
            <a:ext cx="4748181" cy="2899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904919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55</TotalTime>
  <Words>540</Words>
  <Application>Microsoft Office PowerPoint</Application>
  <PresentationFormat>Широкоэкранный</PresentationFormat>
  <Paragraphs>115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Gill Sans MT</vt:lpstr>
      <vt:lpstr>Gallery</vt:lpstr>
      <vt:lpstr>Подготовка к ВПР по математике 2 класс</vt:lpstr>
      <vt:lpstr>Задание №1</vt:lpstr>
      <vt:lpstr>Задание №2</vt:lpstr>
      <vt:lpstr>Задание №3</vt:lpstr>
      <vt:lpstr>Презентация PowerPoint</vt:lpstr>
      <vt:lpstr>Маша и Рита обшили тесьмой салфетки. Маше хватило тесьмы на шестиугольную салфетку с равными сторонами, а Рите — на пятиугольную с равными сторонами? Рассмотри рисунок. На сколько сантиметров был длиннее кусок тесьмы у Маши, чем у Риты?</vt:lpstr>
      <vt:lpstr>Семья Степановых на своём участке стрит пятиугольную беседку, а семья Васильевых на своём участке — четырёхугольную. Вдоль каждой стены в каждой беседке будет положен плинтус. Длина каждой стены у каждой беседки 4 м. На сколько больше метров плинтуса понадобится Степановым?</vt:lpstr>
      <vt:lpstr>Задание №4</vt:lpstr>
      <vt:lpstr>Задание №5</vt:lpstr>
      <vt:lpstr>Задание №6</vt:lpstr>
      <vt:lpstr>У завхоза детского лагеря отдыха сведения об остатках продуктов собраны в таблицу.</vt:lpstr>
      <vt:lpstr>В таблице показано расписание движения поездов.</vt:lpstr>
      <vt:lpstr>На подъездах многоэтажного дома висят таблички с указателями номеров квартир</vt:lpstr>
      <vt:lpstr>В таблице показано, какие канцелярские товары продавец получил со склада.</vt:lpstr>
      <vt:lpstr>Задание №7</vt:lpstr>
      <vt:lpstr>Задание №8</vt:lpstr>
      <vt:lpstr>Задание №9 Найди закономерность и восстанови пропущенный фрагмент узора.</vt:lpstr>
      <vt:lpstr>Задание № 10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ВПР по математике 2 класс</dc:title>
  <dc:creator>Bushueva</dc:creator>
  <cp:lastModifiedBy>Bushueva</cp:lastModifiedBy>
  <cp:revision>6</cp:revision>
  <dcterms:created xsi:type="dcterms:W3CDTF">2019-10-07T06:27:55Z</dcterms:created>
  <dcterms:modified xsi:type="dcterms:W3CDTF">2019-10-07T07:23:02Z</dcterms:modified>
</cp:coreProperties>
</file>