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77" r:id="rId8"/>
    <p:sldId id="263" r:id="rId9"/>
    <p:sldId id="264" r:id="rId10"/>
    <p:sldId id="265" r:id="rId11"/>
    <p:sldId id="274" r:id="rId12"/>
    <p:sldId id="266" r:id="rId13"/>
    <p:sldId id="267" r:id="rId14"/>
    <p:sldId id="276" r:id="rId15"/>
    <p:sldId id="268" r:id="rId16"/>
    <p:sldId id="269" r:id="rId17"/>
    <p:sldId id="270" r:id="rId18"/>
    <p:sldId id="271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6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8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41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74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29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905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9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3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505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856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44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12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937FD-301D-4146-8AA4-2F157A4ECF7E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AF67F-C6B0-4507-8F49-CBDC9D2A7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0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4957" y="4929353"/>
            <a:ext cx="9144000" cy="1103094"/>
          </a:xfrm>
        </p:spPr>
        <p:txBody>
          <a:bodyPr/>
          <a:lstStyle/>
          <a:p>
            <a:r>
              <a:rPr lang="ru-RU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МИР ГЛАЗАМИ РЕБЕНКА</a:t>
            </a:r>
            <a:endParaRPr lang="ru-RU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7463" y="998674"/>
            <a:ext cx="10163503" cy="133462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Предметно-пространственная среда в соответствии с ФГОС (2 младшая группа) 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02091" y="2883284"/>
            <a:ext cx="87142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Воспитатели ГБОУ Школы №1987 ДО «Наследие»: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Кузьмина Марина Александровна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Курбанова Сабина </a:t>
            </a:r>
            <a:r>
              <a:rPr lang="ru-RU" sz="28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Азизовна</a:t>
            </a:r>
            <a:endParaRPr lang="ru-RU" sz="28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508" y="3607206"/>
            <a:ext cx="4063492" cy="3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7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4078" y="100362"/>
            <a:ext cx="333617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Центр природы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320" y="872423"/>
            <a:ext cx="5577840" cy="52629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С</a:t>
            </a:r>
            <a:r>
              <a:rPr lang="ru-RU" sz="2400" dirty="0" smtClean="0">
                <a:solidFill>
                  <a:schemeClr val="bg1"/>
                </a:solidFill>
              </a:rPr>
              <a:t>лужит не только украшением группы, благодаря ему дети получают базовое представление о мире растений и животных, учатся наблюдать, рассуждать, мыслить логически.  В любое время года наш центр природы выглядит ярко и красочно, что безусловно привлекает внимание детей. Они с удовольствием экспериментируют, рассматривают  наглядный  материал, который находится в свободном доступе. Таким образом формируется любовь к природе, навыки бережного отношения к ней, эстетическое восприятие явлений.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370" y="2856943"/>
            <a:ext cx="6035040" cy="385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9834" y="386925"/>
            <a:ext cx="6177775" cy="25545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В </a:t>
            </a:r>
            <a:r>
              <a:rPr lang="ru-RU" sz="2000" dirty="0" smtClean="0">
                <a:solidFill>
                  <a:schemeClr val="bg1"/>
                </a:solidFill>
              </a:rPr>
              <a:t>музыкально-театральном  </a:t>
            </a:r>
            <a:r>
              <a:rPr lang="ru-RU" sz="2000" dirty="0">
                <a:solidFill>
                  <a:schemeClr val="bg1"/>
                </a:solidFill>
              </a:rPr>
              <a:t>центре  располагаются разнообразные музыкальные и шумовые  инструменты, которые доставляют детям много радостных минут, и, кроме того, развивают фонематический слух и чувство ритма у малыша. С детьми играем в такие музыкальные игры, как «Угадай, на чем играю», «Что звучит», «Оркестр».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Показываем сказки ,соответствующие возрасту.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102" y="111512"/>
            <a:ext cx="5664820" cy="3435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018" y="3166946"/>
            <a:ext cx="5407431" cy="35795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938" y="3696144"/>
            <a:ext cx="4074559" cy="305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0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91878"/>
            <a:ext cx="121920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Оснащенный оригинальными видами нестандартного оборудования, разнообразным  физкультурным  инвентарём, что позволяет детям упражняться в различных движениях, тренировать мышцы, развивать ловкость, меткость, что в полной мере реализует их потребность в двигательной активности.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9678" y="122665"/>
            <a:ext cx="5947013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Центр </a:t>
            </a:r>
            <a:r>
              <a:rPr lang="ru-RU" sz="3600" b="1" smtClean="0">
                <a:solidFill>
                  <a:schemeClr val="bg1"/>
                </a:solidFill>
              </a:rPr>
              <a:t>физического развития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3698" y="2461538"/>
            <a:ext cx="7170234" cy="431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73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4165" y="825191"/>
            <a:ext cx="6917473" cy="267765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Трансформация помещений может быть обеспечена раздвижными лёгкими перегородками.  Определённые возможности в этом плане представляют шкафные перегородки, когда с помощью перестановки мебели можно изменить площадь, пропорции и планировку помещений, расположение проёмов, перегородок.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005" y="4467922"/>
            <a:ext cx="6917473" cy="193899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Возможность разнообразного использования различных составляющим предметной среды (детской мебели, матов, мягких модулей, ширм)  Наличие в группе предметов не обладающих жёстко закреплённым способом употребления.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7493" y="3880625"/>
            <a:ext cx="5281959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chemeClr val="bg1"/>
                </a:solidFill>
              </a:rPr>
              <a:t>Пол</a:t>
            </a:r>
            <a:r>
              <a:rPr lang="ru-RU" sz="2400" b="1" dirty="0" err="1">
                <a:solidFill>
                  <a:schemeClr val="bg1"/>
                </a:solidFill>
              </a:rPr>
              <a:t>и</a:t>
            </a:r>
            <a:r>
              <a:rPr lang="ru-RU" sz="2400" b="1" dirty="0" err="1" smtClean="0">
                <a:solidFill>
                  <a:schemeClr val="bg1"/>
                </a:solidFill>
              </a:rPr>
              <a:t>функциональность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   </a:t>
            </a:r>
            <a:r>
              <a:rPr lang="ru-RU" sz="2400" b="1" dirty="0" smtClean="0">
                <a:solidFill>
                  <a:schemeClr val="bg1"/>
                </a:solidFill>
              </a:rPr>
              <a:t>материалов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2665" y="237894"/>
            <a:ext cx="5084020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chemeClr val="bg1"/>
                </a:solidFill>
              </a:rPr>
              <a:t>Трансф</a:t>
            </a:r>
            <a:r>
              <a:rPr lang="ru-RU" sz="2400" b="1" dirty="0" err="1">
                <a:solidFill>
                  <a:schemeClr val="bg1"/>
                </a:solidFill>
              </a:rPr>
              <a:t>о</a:t>
            </a:r>
            <a:r>
              <a:rPr lang="ru-RU" sz="2400" b="1" dirty="0" err="1" smtClean="0">
                <a:solidFill>
                  <a:schemeClr val="bg1"/>
                </a:solidFill>
              </a:rPr>
              <a:t>рмируемость</a:t>
            </a:r>
            <a:r>
              <a:rPr lang="en-US" sz="2400" b="1" dirty="0" smtClean="0">
                <a:solidFill>
                  <a:schemeClr val="bg1"/>
                </a:solidFill>
              </a:rPr>
              <a:t>  </a:t>
            </a:r>
            <a:r>
              <a:rPr lang="ru-RU" sz="2400" b="1" dirty="0" smtClean="0">
                <a:solidFill>
                  <a:schemeClr val="bg1"/>
                </a:solidFill>
              </a:rPr>
              <a:t> пространства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1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¸Ð³ÑÐ¾Ð²Ð°Ñ Ð¼ÐµÐ±ÐµÐ»Ñ Ð¿Ð¾ ÑÐ³Ð¾Ñ Ð² Ð¼Ð»Ð°Ð´ÑÐµÐ¹ Ð³ÑÑÐ¿Ð¿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0985" y="367991"/>
            <a:ext cx="8338498" cy="625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78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7239" y="211874"/>
            <a:ext cx="443300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Вариативность среды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082" y="1784195"/>
            <a:ext cx="8374566" cy="304698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chemeClr val="bg1"/>
                </a:solidFill>
              </a:rPr>
              <a:t>Наличие в группе различных пространств (для игр, конструирования, уединения и </a:t>
            </a:r>
            <a:r>
              <a:rPr lang="ru-RU" sz="3200" b="1" dirty="0" err="1" smtClean="0">
                <a:solidFill>
                  <a:schemeClr val="bg1"/>
                </a:solidFill>
              </a:rPr>
              <a:t>т.д</a:t>
            </a:r>
            <a:r>
              <a:rPr lang="ru-RU" sz="3200" b="1" dirty="0" smtClean="0">
                <a:solidFill>
                  <a:schemeClr val="bg1"/>
                </a:solidFill>
              </a:rPr>
              <a:t>),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chemeClr val="bg1"/>
                </a:solidFill>
              </a:rPr>
              <a:t>а так же разнообразных материалов, игр, игрушек и оборудования, обеспечивающих свободный выбор детей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49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7239" y="211874"/>
            <a:ext cx="395787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Доступность среды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Шестиугольник 2"/>
          <p:cNvSpPr/>
          <p:nvPr/>
        </p:nvSpPr>
        <p:spPr>
          <a:xfrm>
            <a:off x="4334308" y="2451410"/>
            <a:ext cx="2754351" cy="191986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ФГОС </a:t>
            </a:r>
            <a:endParaRPr lang="ru-RU" sz="6000" b="1" dirty="0"/>
          </a:p>
        </p:txBody>
      </p:sp>
      <p:sp>
        <p:nvSpPr>
          <p:cNvPr id="4" name="Овал 3"/>
          <p:cNvSpPr/>
          <p:nvPr/>
        </p:nvSpPr>
        <p:spPr>
          <a:xfrm>
            <a:off x="262704" y="1423637"/>
            <a:ext cx="3211551" cy="1706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Свободный доступ детей к игрушкам, играм, материалам </a:t>
            </a:r>
          </a:p>
        </p:txBody>
      </p:sp>
      <p:sp>
        <p:nvSpPr>
          <p:cNvPr id="5" name="Овал 4"/>
          <p:cNvSpPr/>
          <p:nvPr/>
        </p:nvSpPr>
        <p:spPr>
          <a:xfrm>
            <a:off x="3557239" y="4906537"/>
            <a:ext cx="4308491" cy="17953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Доступность для воспитанников всех помещений, где проходит образовательная деятельность </a:t>
            </a:r>
          </a:p>
          <a:p>
            <a:pPr algn="ctr"/>
            <a:r>
              <a:rPr lang="ru-RU" dirty="0"/>
              <a:t> </a:t>
            </a:r>
          </a:p>
        </p:txBody>
      </p:sp>
      <p:sp>
        <p:nvSpPr>
          <p:cNvPr id="6" name="Овал 5"/>
          <p:cNvSpPr/>
          <p:nvPr/>
        </p:nvSpPr>
        <p:spPr>
          <a:xfrm>
            <a:off x="8534400" y="1698702"/>
            <a:ext cx="3018263" cy="1706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Исправность и сохранность материалов оборудования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389971" y="2551770"/>
            <a:ext cx="1126273" cy="4367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6958361" y="2770148"/>
            <a:ext cx="1576039" cy="3596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711483" y="4371278"/>
            <a:ext cx="0" cy="5352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3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8215" y="122664"/>
            <a:ext cx="1021471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Безопасность предметно-пространственной среды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9589" y="992458"/>
            <a:ext cx="8374566" cy="206210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Предполагает соответствие всех её элементов (игрушек, детской мебели, мягких модулей и т.д.) требований по обеспечению надёжности и безопасности их использования.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Правильный пятиугольник 3"/>
          <p:cNvSpPr/>
          <p:nvPr/>
        </p:nvSpPr>
        <p:spPr>
          <a:xfrm>
            <a:off x="1048215" y="3523785"/>
            <a:ext cx="2709746" cy="236034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Правила пожарной безопасности </a:t>
            </a:r>
          </a:p>
          <a:p>
            <a:pPr algn="ctr"/>
            <a:r>
              <a:rPr lang="ru-RU" sz="2000" dirty="0"/>
              <a:t> </a:t>
            </a:r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4948353" y="3676185"/>
            <a:ext cx="2531327" cy="220794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Нормы </a:t>
            </a:r>
            <a:r>
              <a:rPr lang="ru-RU" sz="2800" dirty="0" err="1"/>
              <a:t>СанПин</a:t>
            </a:r>
            <a:r>
              <a:rPr lang="ru-RU" sz="2800" dirty="0"/>
              <a:t> </a:t>
            </a:r>
          </a:p>
        </p:txBody>
      </p:sp>
      <p:sp>
        <p:nvSpPr>
          <p:cNvPr id="6" name="Правильный пятиугольник 5"/>
          <p:cNvSpPr/>
          <p:nvPr/>
        </p:nvSpPr>
        <p:spPr>
          <a:xfrm>
            <a:off x="8519533" y="3676185"/>
            <a:ext cx="2860286" cy="220794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Инструкции по охране  жизни и здоровья детей. </a:t>
            </a:r>
          </a:p>
        </p:txBody>
      </p:sp>
    </p:spTree>
    <p:extLst>
      <p:ext uri="{BB962C8B-B14F-4D97-AF65-F5344CB8AC3E}">
        <p14:creationId xmlns:p14="http://schemas.microsoft.com/office/powerpoint/2010/main" val="364343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6294" y="1449659"/>
            <a:ext cx="6746488" cy="35394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Такая организация предметно-пространственной развивающей среды, по нашему мнению, кажется наиболее рациональной, так как она учитывает требования ФГОС, все основные направления развития ребенка четвертого года жизни и способствует его благоприятному развитию.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67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780" y="1237785"/>
            <a:ext cx="11441152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Дети – цветы, что цветут среди нас, Как бы не трудно нам было подчас. 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Дарят </a:t>
            </a:r>
            <a:r>
              <a:rPr lang="ru-RU" sz="2400" dirty="0">
                <a:solidFill>
                  <a:schemeClr val="bg1"/>
                </a:solidFill>
              </a:rPr>
              <a:t>они нам свою красоту, Детскую радость и веру в мечту!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85278" y="234176"/>
            <a:ext cx="7783552" cy="830997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СПАСИБО    ЗА   ВНИМАНИЕ 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071" y="2241394"/>
            <a:ext cx="6647965" cy="443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6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9752" y="131976"/>
            <a:ext cx="9370243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Какой должна быть развивающая среда в ДО?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663191" y="1234114"/>
            <a:ext cx="7200899" cy="526297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Развивающая предметно-пространственная среда должна быть содержательно-насыщенной, трансформируемой, полифункциональной, вариативной, доступной и безопасной.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Должна обеспечивать возможность общения и                                                                                              совместную деятельность детей и взрослых, двигательной активности детей, а так же уединения.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</a:rPr>
              <a:t>Должна обеспечивать реализацию различных                 образовательных программ, учет возрастных особенностей детей.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31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050" y="1087026"/>
            <a:ext cx="6119169" cy="35564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00400" y="278779"/>
            <a:ext cx="519647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Насыщенность среды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493941"/>
            <a:ext cx="12192000" cy="20621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Для детей 4 года жизни образовательное пространство должно представлять необходимые и достаточные возможности для: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-  движения,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-  предметной и игровой деятельности с разными материалами.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9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345" y="512956"/>
            <a:ext cx="11697630" cy="600164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Создавая предметно-развивающую среду ,  мы учитывали требования  ФГОС, отображая её во всех центрах группы. Старались сделать ее разнообразной, яркой, информативно богатой, создать эмоционально положительную атмосферу в группе, обеспечить индивидуальное гармоничное развитие ребенка.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6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4966"/>
            <a:ext cx="12192000" cy="193899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 нашей группе  есть  </a:t>
            </a:r>
            <a:r>
              <a:rPr lang="ru-RU" sz="2400" b="1" dirty="0" smtClean="0">
                <a:solidFill>
                  <a:srgbClr val="FFC000"/>
                </a:solidFill>
              </a:rPr>
              <a:t>центр </a:t>
            </a:r>
            <a:r>
              <a:rPr lang="ru-RU" sz="2400" b="1" dirty="0" err="1" smtClean="0">
                <a:solidFill>
                  <a:srgbClr val="FFC000"/>
                </a:solidFill>
              </a:rPr>
              <a:t>сенсорики</a:t>
            </a:r>
            <a:r>
              <a:rPr lang="ru-RU" sz="2400" b="1" dirty="0" smtClean="0">
                <a:solidFill>
                  <a:schemeClr val="bg1"/>
                </a:solidFill>
              </a:rPr>
              <a:t>. Дидактические пособия, которые здесь представлены доступны для детей, они яркие, разнообразные , а также они  полифункциональные т. к. при их использовании одновременно решаются задачи по развитию речи, сенсорному развитию и расширяются представления детей об окружающем  мире.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389" y="2083957"/>
            <a:ext cx="5844999" cy="47740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83958"/>
            <a:ext cx="6365389" cy="477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6518" y="156117"/>
            <a:ext cx="5558701" cy="707886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Игровые центры «Дом»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92819"/>
            <a:ext cx="12192000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Игра - основной вид деятельности наших воспитанников. Яркий, насыщенный  игровой центр создает условия для творческой деятельности детей, развивает фантазию, формирует игровые навыки и умения, воспитывает дружеское взаимоотношение между детьми.  В свободном доступе для детей находятся атрибуты для зарождающихся в этом возрасте сюжетно- ролевых игр: «Семья», «Доктор»,  «Парикмахерская», Для поддержания интереса игровой деятельности, обеспечиваем сменяемость материала. Он соответствует возрасту и  безопасен в использовании.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083" y="3770476"/>
            <a:ext cx="3066586" cy="31074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60195" y="4030670"/>
            <a:ext cx="3107471" cy="25870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219" y="3770475"/>
            <a:ext cx="3276781" cy="31074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5610" y="3770474"/>
            <a:ext cx="3339610" cy="308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4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70557" y="565131"/>
            <a:ext cx="4226311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Книжный  центр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580" y="1659071"/>
            <a:ext cx="4003288" cy="447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96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21296" y="35281"/>
            <a:ext cx="5709425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Конструктивный центр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058" y="-12520"/>
            <a:ext cx="4806176" cy="30469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Крупный строительный материал основных цветов, самосвалы, грузовики, легковые автомобили, каталки, коляски  пользуются большой популярностью у детей, поскольку реализует их потребность в игровой и двигательной активности.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94654" y="1050712"/>
            <a:ext cx="3585412" cy="29773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5802" y="2539399"/>
            <a:ext cx="3546088" cy="27775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64" y="3256157"/>
            <a:ext cx="4812856" cy="338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4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4078" y="100362"/>
            <a:ext cx="3692293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Центр творчества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25551"/>
            <a:ext cx="12192000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Ранний возраст наиболее благоприятен для развития изобразительной деятельности. Главная задача- пробудить в ребенке веру в его творческие способности, заинтересовать, дать ему возможность получать новые впечатления. Разнообразный изобразительный материал находится в свободном доступе, что позволяет развивать у детей интерес к творчеству, формирует эстетическое восприятие, воображение, а также активно поощряем самостоятельность в использовании изобразительных материалов для преодоления у детей чувства неуверенности.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73200" y="3582265"/>
            <a:ext cx="3254795" cy="32966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060" y="3603204"/>
            <a:ext cx="4837400" cy="331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30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815</Words>
  <Application>Microsoft Office PowerPoint</Application>
  <PresentationFormat>Широкоэкранный</PresentationFormat>
  <Paragraphs>54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Book Antiqua</vt:lpstr>
      <vt:lpstr>Calibri</vt:lpstr>
      <vt:lpstr>Calibri Light</vt:lpstr>
      <vt:lpstr>Тема Office</vt:lpstr>
      <vt:lpstr>МИР ГЛАЗАМИ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ГЛАЗАМИ РЕБЕНКА</dc:title>
  <dc:creator>Пользователь Windows</dc:creator>
  <cp:lastModifiedBy>Пользователь Windows</cp:lastModifiedBy>
  <cp:revision>28</cp:revision>
  <dcterms:created xsi:type="dcterms:W3CDTF">2018-12-16T09:09:27Z</dcterms:created>
  <dcterms:modified xsi:type="dcterms:W3CDTF">2019-10-07T13:13:30Z</dcterms:modified>
</cp:coreProperties>
</file>