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7" r:id="rId2"/>
    <p:sldId id="261" r:id="rId3"/>
    <p:sldId id="258" r:id="rId4"/>
    <p:sldId id="266" r:id="rId5"/>
    <p:sldId id="267" r:id="rId6"/>
    <p:sldId id="259" r:id="rId7"/>
    <p:sldId id="260" r:id="rId8"/>
    <p:sldId id="262" r:id="rId9"/>
    <p:sldId id="263" r:id="rId10"/>
    <p:sldId id="268" r:id="rId11"/>
    <p:sldId id="264" r:id="rId12"/>
    <p:sldId id="273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1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15375-00B2-4B14-B50E-5983437D243E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A39-19F9-4439-B025-F531F77E2C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1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6159FB5-652B-4511-ACB7-BD58518D2F64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EF5F222-0CC0-45C4-8DD3-46DBBAC34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etrener.ru/" TargetMode="External"/><Relationship Id="rId2" Type="http://schemas.openxmlformats.org/officeDocument/2006/relationships/hyperlink" Target="http://www.egesha.ru/index.ph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lexlarin.net/-" TargetMode="External"/><Relationship Id="rId4" Type="http://schemas.openxmlformats.org/officeDocument/2006/relationships/hyperlink" Target="http://ege-ok.ru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atgrad.mioo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e.edu.ru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&#1075;=u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6764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Подготовка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старшеклассников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успешной сдачи 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ГИА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ЕГЭ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математике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445224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Представление профессионального опыта учителя математики МБОУ « Андреевская СОШ»  Летучевой Е.С.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1"/>
          <p:cNvSpPr>
            <a:spLocks noChangeArrowheads="1"/>
          </p:cNvSpPr>
          <p:nvPr/>
        </p:nvSpPr>
        <p:spPr bwMode="auto">
          <a:xfrm>
            <a:off x="683568" y="198070"/>
            <a:ext cx="7661072" cy="56015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Рекомендую своим ученикам использовать при подготовке к итоговой аттестации следующие сайты: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2"/>
              </a:rPr>
              <a:t>http://www.egesha.ru/index.php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 бесплатные он-лайн тесты;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3"/>
              </a:rPr>
              <a:t>http://www.egetrener.ru/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4"/>
              </a:rPr>
              <a:t>http://ege-ok.ru/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видеоуроки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, видеолекции;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5"/>
              </a:rPr>
              <a:t>http://alexlarin.net/-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тренировочные тесты, генератор вариантов, форум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2233618" cy="315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://sait-ege-gia.ru/wp-content/uploads/2014/05/Tematicheskie-testovye-zadaniya-dlya-podgotovki-k-GIA-po-matematike-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1728192" cy="2952328"/>
          </a:xfrm>
          <a:prstGeom prst="rect">
            <a:avLst/>
          </a:prstGeom>
          <a:noFill/>
        </p:spPr>
      </p:pic>
      <p:pic>
        <p:nvPicPr>
          <p:cNvPr id="12292" name="Picture 4" descr="http://sait-ege-gia.ru/wp-content/uploads/2014/04/Podgotovka-k-EGE-po-matematike-2014.-Metodicheskie-ukazaniya.-YAshhenko-I.V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0648"/>
            <a:ext cx="1944216" cy="3096344"/>
          </a:xfrm>
          <a:prstGeom prst="rect">
            <a:avLst/>
          </a:prstGeom>
          <a:noFill/>
        </p:spPr>
      </p:pic>
      <p:pic>
        <p:nvPicPr>
          <p:cNvPr id="12294" name="Picture 6" descr="ЕГЭ 2013 года по математике Оптимальный банк задани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260648"/>
            <a:ext cx="2223718" cy="3212976"/>
          </a:xfrm>
          <a:prstGeom prst="rect">
            <a:avLst/>
          </a:prstGeom>
          <a:noFill/>
        </p:spPr>
      </p:pic>
      <p:pic>
        <p:nvPicPr>
          <p:cNvPr id="12296" name="Picture 8" descr="ЕГЭ эксперт. Математи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356992"/>
            <a:ext cx="1832992" cy="3048590"/>
          </a:xfrm>
          <a:prstGeom prst="rect">
            <a:avLst/>
          </a:prstGeom>
          <a:noFill/>
        </p:spPr>
      </p:pic>
      <p:pic>
        <p:nvPicPr>
          <p:cNvPr id="12298" name="Picture 10" descr="ОГЭ-2015. Математика. Журнал индивидуальных достижений обучающихс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3501008"/>
            <a:ext cx="1905000" cy="3356992"/>
          </a:xfrm>
          <a:prstGeom prst="rect">
            <a:avLst/>
          </a:prstGeom>
          <a:noFill/>
        </p:spPr>
      </p:pic>
      <p:pic>
        <p:nvPicPr>
          <p:cNvPr id="12300" name="Picture 12" descr="ЕГЭ-2015. Математика. Репетиционные варианты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332656"/>
            <a:ext cx="1905000" cy="3096344"/>
          </a:xfrm>
          <a:prstGeom prst="rect">
            <a:avLst/>
          </a:prstGeom>
          <a:noFill/>
        </p:spPr>
      </p:pic>
      <p:pic>
        <p:nvPicPr>
          <p:cNvPr id="12302" name="Picture 14" descr="ОГЭ 2015. Математика. Репетиционные варианты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3501008"/>
            <a:ext cx="1872208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1"/>
          <p:cNvSpPr>
            <a:spLocks noChangeArrowheads="1"/>
          </p:cNvSpPr>
          <p:nvPr/>
        </p:nvSpPr>
        <p:spPr bwMode="auto">
          <a:xfrm>
            <a:off x="467544" y="-845951"/>
            <a:ext cx="820891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 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00"/>
              </a:solidFill>
              <a:latin typeface="DroidSansRegular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Результативность опыта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      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Развиваю в детях коммуникабельность, на моих уроках всегда присутствует взаимопонимание,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уважение к мнению педагога и товарищей.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 Мои ребята принимают активное участие в неделях математики и физики,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 в олимпиадах и конкурсах, повышают свой кругозор,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DroidSansRegular" charset="0"/>
                <a:ea typeface="Times New Roman" pitchFamily="18" charset="0"/>
                <a:cs typeface="Times New Roman" pitchFamily="18" charset="0"/>
              </a:rPr>
              <a:t>самостоятельно занимаясь самообразованием по моему предмету.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I:\сканирование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3600400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8723" name="Picture 3" descr="I:\сканирование0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0688"/>
            <a:ext cx="3506299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8856784"/>
            <a:ext cx="9144000" cy="155888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Актуальность избранной темы связана с подготовкой учащихся к ЕГЭ и ГИА по математике. Анализ результатов ЕГЭ и ГИА и мониторинга за несколько лет, проведение различных мероприятий, направленных на улучшение подготовки к экзамену, опыт, накопленный за эти годы, позволяют выявить факты, влияющие на повышение качества знаний и уровня образования по этой дисциплине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700" b="0" i="0" u="none" strike="noStrike" cap="none" normalizeH="0" baseline="0" dirty="0" smtClean="0">
                <a:ln>
                  <a:noFill/>
                </a:ln>
                <a:solidFill>
                  <a:srgbClr val="117FB2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117FB2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860122"/>
            <a:ext cx="9144000" cy="74174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000000"/>
              </a:solidFill>
              <a:latin typeface="DroidSansRegular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000000"/>
              </a:solidFill>
              <a:latin typeface="DroidSansRegular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DroidSansRegular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DroidSansRegular"/>
                <a:ea typeface="Times New Roman" pitchFamily="18" charset="0"/>
                <a:cs typeface="Times New Roman" pitchFamily="18" charset="0"/>
              </a:rPr>
              <a:t>Выдвигаемые принципы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DroidSansRegular"/>
                <a:ea typeface="Times New Roman" pitchFamily="18" charset="0"/>
                <a:cs typeface="Times New Roman" pitchFamily="18" charset="0"/>
              </a:rPr>
              <a:t>В своей педагогической деятельности ставлю несколько задач: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DroidSansRegular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 - развивать и укреплять интерес к предмету;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 - использовать новые педагогические технологии;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 - дать учащимся качественное образование;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раскрывать способности, интеллектуальный, творческий, нравственный потенциал каждого ученика;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1" i="1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готовить учащихся к осознанному выбору профессии, развивать навыки самостоятельной работы;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1" i="1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 - совершенствовать формы организации учебной деятельност</a:t>
            </a:r>
            <a:r>
              <a:rPr kumimoji="0" lang="ru-RU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roidSansRegular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DroidSansRegular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548680"/>
          <a:ext cx="8136905" cy="60020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376264"/>
                <a:gridCol w="3312368"/>
                <a:gridCol w="2448273"/>
              </a:tblGrid>
              <a:tr h="302839">
                <a:tc gridSpan="3"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Элективные курсы в 9,11 классах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2757">
                <a:tc>
                  <a:txBody>
                    <a:bodyPr/>
                    <a:lstStyle/>
                    <a:p>
                      <a:pPr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          Класс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  Название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курса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      Год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</a:tr>
              <a:tr h="1275149"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9 класс</a:t>
                      </a: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Решение уравнений </a:t>
                      </a: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и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неравенств</a:t>
                      </a: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 2011-2012г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</a:tr>
              <a:tr h="1062757"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11 класс</a:t>
                      </a: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Подготовка к ЕГЭ</a:t>
                      </a: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2012-2013г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</a:tr>
              <a:tr h="1062757"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</a:rPr>
                        <a:t>11 </a:t>
                      </a: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класс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Готовимся к ЕГЭ</a:t>
                      </a:r>
                    </a:p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 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2013-2014г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</a:tr>
              <a:tr h="891011"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</a:rPr>
                        <a:t>9 </a:t>
                      </a: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класс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Технология подготовки к ОГЭ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85"/>
                        </a:spcBef>
                        <a:spcAft>
                          <a:spcPts val="1285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</a:rPr>
                        <a:t>2014-2015г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795" marR="10795" marT="10795" marB="10795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064896" cy="34778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Телекоммуникационная система СтатГрад</a:t>
            </a:r>
          </a:p>
          <a:p>
            <a:pPr algn="ctr"/>
            <a:endParaRPr lang="ru-RU" sz="4400" dirty="0" smtClean="0">
              <a:solidFill>
                <a:srgbClr val="0070C0"/>
              </a:solidFill>
            </a:endParaRPr>
          </a:p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sz="4400" b="1" u="sng" dirty="0" smtClean="0">
                <a:solidFill>
                  <a:srgbClr val="FF0000"/>
                </a:solidFill>
                <a:hlinkClick r:id="rId3"/>
              </a:rPr>
              <a:t>http://statgrad.mioo.ru</a:t>
            </a:r>
            <a:r>
              <a:rPr lang="ru-RU" sz="4400" u="sng" dirty="0" smtClean="0">
                <a:solidFill>
                  <a:srgbClr val="FF0000"/>
                </a:solidFill>
                <a:hlinkClick r:id="rId3"/>
              </a:rPr>
              <a:t>/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http://www.ege.edu.ru</a:t>
            </a:r>
            <a:endParaRPr lang="ru-RU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8128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42984"/>
            <a:ext cx="7072362" cy="48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7" y="1277471"/>
            <a:ext cx="6719329" cy="503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692696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  <a:hlinkClick r:id="rId3"/>
              </a:rPr>
              <a:t>http://www.ege.edu.ru/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64386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27784" y="476672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(</a:t>
            </a:r>
            <a:r>
              <a:rPr lang="ru-RU" sz="2800" b="1" dirty="0" smtClean="0">
                <a:solidFill>
                  <a:srgbClr val="FF0000"/>
                </a:solidFill>
              </a:rPr>
              <a:t>ФИПИ)</a:t>
            </a:r>
          </a:p>
          <a:p>
            <a:pPr algn="ctr"/>
            <a:r>
              <a:rPr lang="ru-RU" sz="2800" b="1" u="sng" dirty="0" smtClean="0">
                <a:solidFill>
                  <a:srgbClr val="FF0000"/>
                </a:solidFill>
                <a:hlinkClick r:id="rId3"/>
              </a:rPr>
              <a:t>http://www.fipi.ru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168</TotalTime>
  <Words>107</Words>
  <Application>Microsoft Office PowerPoint</Application>
  <PresentationFormat>Экран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Компик</dc:creator>
  <cp:lastModifiedBy>Admin</cp:lastModifiedBy>
  <cp:revision>22</cp:revision>
  <dcterms:created xsi:type="dcterms:W3CDTF">2015-02-08T12:22:57Z</dcterms:created>
  <dcterms:modified xsi:type="dcterms:W3CDTF">2019-10-07T14:13:14Z</dcterms:modified>
</cp:coreProperties>
</file>