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4" r:id="rId3"/>
    <p:sldId id="258" r:id="rId4"/>
    <p:sldId id="268" r:id="rId5"/>
    <p:sldId id="271" r:id="rId6"/>
    <p:sldId id="263" r:id="rId7"/>
    <p:sldId id="269" r:id="rId8"/>
    <p:sldId id="270" r:id="rId9"/>
    <p:sldId id="266" r:id="rId10"/>
    <p:sldId id="267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50" d="100"/>
          <a:sy n="50" d="100"/>
        </p:scale>
        <p:origin x="490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2970C8-0439-45BC-B1DF-9DFF5F509164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3B2A86-1F15-4FCB-880F-52C592B1F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214950"/>
            <a:ext cx="6512511" cy="300218"/>
          </a:xfrm>
        </p:spPr>
        <p:txBody>
          <a:bodyPr/>
          <a:lstStyle/>
          <a:p>
            <a:pPr algn="ctr">
              <a:buNone/>
            </a:pPr>
            <a:br>
              <a:rPr lang="ru-RU" sz="1800" b="0" dirty="0"/>
            </a:br>
            <a:br>
              <a:rPr lang="ru-RU" sz="1800" b="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14290"/>
            <a:ext cx="6400800" cy="200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/>
              <a:t>Муниципальное дошкольное образовательное учреждение</a:t>
            </a:r>
          </a:p>
          <a:p>
            <a:pPr algn="ctr">
              <a:buNone/>
            </a:pPr>
            <a:r>
              <a:rPr lang="ru-RU" sz="1800" dirty="0"/>
              <a:t>Детский сад № 25 «Пчёлка» общеразвивающего вида</a:t>
            </a:r>
          </a:p>
          <a:p>
            <a:pPr algn="ctr">
              <a:buNone/>
            </a:pPr>
            <a:r>
              <a:rPr lang="ru-RU" sz="1800" dirty="0"/>
              <a:t>Истринского Муниципального района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768" y="2739128"/>
            <a:ext cx="157163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Подготовила: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Педагог-психолог: 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Луданова О.П.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7100" y="5949047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Calibri" pitchFamily="34" charset="0"/>
                <a:cs typeface="Calibri" pitchFamily="34" charset="0"/>
              </a:rPr>
              <a:t>д. Покровское 2018 г.</a:t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00024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atin typeface="Calibri" pitchFamily="34" charset="0"/>
                <a:cs typeface="Times New Roman" pitchFamily="18" charset="0"/>
              </a:rPr>
              <a:t>«Адаптация детей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latin typeface="Calibri" pitchFamily="34" charset="0"/>
                <a:cs typeface="Times New Roman" pitchFamily="18" charset="0"/>
              </a:rPr>
              <a:t>к детскому саду</a:t>
            </a:r>
            <a:r>
              <a:rPr lang="ru-RU" sz="3600" b="1" i="1" dirty="0"/>
              <a:t>»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188640"/>
            <a:ext cx="711817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Исход адаптации.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340768"/>
            <a:ext cx="7632848" cy="302433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dirty="0"/>
              <a:t>Адаптационный период считается законченным, если:</a:t>
            </a:r>
          </a:p>
          <a:p>
            <a:pPr algn="just"/>
            <a:r>
              <a:rPr lang="ru-RU" sz="2800" dirty="0"/>
              <a:t> Ребенок ест с аппетитом;</a:t>
            </a:r>
          </a:p>
          <a:p>
            <a:pPr algn="just"/>
            <a:r>
              <a:rPr lang="ru-RU" sz="2800" dirty="0"/>
              <a:t> Быстро засыпает, вовремя просыпается;</a:t>
            </a:r>
          </a:p>
          <a:p>
            <a:pPr algn="just"/>
            <a:r>
              <a:rPr lang="ru-RU" sz="2800" dirty="0"/>
              <a:t> Эмоционально общается с окружающими.</a:t>
            </a:r>
          </a:p>
          <a:p>
            <a:pPr algn="just"/>
            <a:r>
              <a:rPr lang="ru-RU" sz="2800" dirty="0"/>
              <a:t> Играет.</a:t>
            </a:r>
          </a:p>
          <a:p>
            <a:pPr algn="just"/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 descr="K:\для сада\картинки\vosp_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16976"/>
            <a:ext cx="3528392" cy="29489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804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1214422"/>
            <a:ext cx="65722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/>
              <a:t>Спасибо </a:t>
            </a:r>
          </a:p>
          <a:p>
            <a:pPr algn="ctr"/>
            <a:r>
              <a:rPr lang="ru-RU" sz="8000" dirty="0"/>
              <a:t>за </a:t>
            </a:r>
          </a:p>
          <a:p>
            <a:pPr algn="ctr"/>
            <a:r>
              <a:rPr lang="ru-RU" sz="8000" dirty="0"/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7"/>
            <a:ext cx="7175351" cy="309634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/>
              <a:t>АДАПТАЦИЯ ДЕТЕЙ К ДЕТСКОМУ САДУ</a:t>
            </a:r>
          </a:p>
        </p:txBody>
      </p:sp>
      <p:pic>
        <p:nvPicPr>
          <p:cNvPr id="4" name="Picture 2" descr="C:\Documents and Settings\Дарья\Мои документы\ленцаврик\1241588309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71390"/>
            <a:ext cx="3744416" cy="2863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74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51825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АДАПТАЦИЯ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280920" cy="3312368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/>
              <a:t> Адаптация (от лат. - приспособлять) - в широком смысле - приспособление к изменяющимся внешним и внутренним условиям.</a:t>
            </a:r>
          </a:p>
          <a:p>
            <a:r>
              <a:rPr lang="ru-RU" sz="2800" dirty="0"/>
              <a:t> Адаптацию в условиях дошкольного учреждения это процесс вхождения ребенка в новую для него среду и болезненное привыкание к ее условиям.</a:t>
            </a: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24672"/>
            <a:ext cx="2938660" cy="293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505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На процесс адаптации ребенка влияют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844824"/>
            <a:ext cx="7488832" cy="410445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достигнутый уровень психического и физического развития,</a:t>
            </a:r>
          </a:p>
          <a:p>
            <a:r>
              <a:rPr lang="ru-RU" dirty="0"/>
              <a:t> состояние здоровья, </a:t>
            </a:r>
          </a:p>
          <a:p>
            <a:r>
              <a:rPr lang="ru-RU" dirty="0"/>
              <a:t>степень закаленности, </a:t>
            </a:r>
          </a:p>
          <a:p>
            <a:r>
              <a:rPr lang="ru-RU" dirty="0" err="1"/>
              <a:t>сформированность</a:t>
            </a:r>
            <a:r>
              <a:rPr lang="ru-RU" dirty="0"/>
              <a:t> навыков самообслуживания,</a:t>
            </a:r>
          </a:p>
          <a:p>
            <a:r>
              <a:rPr lang="ru-RU" dirty="0"/>
              <a:t> коммуникативного общения со взрослыми и сверстниками, </a:t>
            </a:r>
          </a:p>
          <a:p>
            <a:r>
              <a:rPr lang="ru-RU" dirty="0"/>
              <a:t>личностные особенности самого малыша, </a:t>
            </a:r>
          </a:p>
          <a:p>
            <a:r>
              <a:rPr lang="ru-RU" dirty="0"/>
              <a:t>уровень тревожности и личностные особенности 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val="2081560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88640"/>
            <a:ext cx="7190184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Показатели успешной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00808"/>
            <a:ext cx="7776864" cy="3096344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внутренний комфорт (эмоциональная удовлетворенность)</a:t>
            </a:r>
          </a:p>
          <a:p>
            <a:r>
              <a:rPr lang="ru-RU" sz="3200" dirty="0"/>
              <a:t> внешняя адекватность поведения (способность легко и точно выполнять требования среды).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6056" y="3908779"/>
            <a:ext cx="3911390" cy="2852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307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332656"/>
            <a:ext cx="7992888" cy="144016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Степени тяжести прохождения адаптации к детскому саду: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996952"/>
            <a:ext cx="7416824" cy="3384376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" indent="0" algn="just">
              <a:buNone/>
            </a:pPr>
            <a:endParaRPr lang="ru-RU" sz="3200" dirty="0"/>
          </a:p>
          <a:p>
            <a:pPr marL="45720" indent="0" algn="just">
              <a:buNone/>
            </a:pPr>
            <a:r>
              <a:rPr lang="ru-RU" sz="3200" dirty="0"/>
              <a:t>1.  Легкая адаптация </a:t>
            </a:r>
          </a:p>
          <a:p>
            <a:pPr marL="45720" indent="0" algn="just">
              <a:buNone/>
            </a:pPr>
            <a:r>
              <a:rPr lang="ru-RU" sz="3200" dirty="0"/>
              <a:t>2. Средняя адаптация </a:t>
            </a:r>
          </a:p>
          <a:p>
            <a:pPr marL="45720" indent="0" algn="just">
              <a:buNone/>
            </a:pPr>
            <a:r>
              <a:rPr lang="ru-RU" sz="3200" dirty="0"/>
              <a:t>3. Тяжелая адаптация </a:t>
            </a:r>
          </a:p>
          <a:p>
            <a:pPr marL="45720" indent="0" algn="just">
              <a:buNone/>
            </a:pPr>
            <a:r>
              <a:rPr lang="ru-RU" sz="3200" dirty="0"/>
              <a:t>4. Очень тяжелая адаптация</a:t>
            </a:r>
          </a:p>
          <a:p>
            <a:endParaRPr lang="ru-RU" sz="4300" dirty="0"/>
          </a:p>
          <a:p>
            <a:pPr algn="just"/>
            <a:endParaRPr lang="ru-RU" sz="49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04048" y="1831337"/>
            <a:ext cx="3610372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565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1080120"/>
          </a:xfrm>
        </p:spPr>
        <p:txBody>
          <a:bodyPr/>
          <a:lstStyle/>
          <a:p>
            <a:pPr lvl="8" algn="ctr" rtl="0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400" dirty="0">
                <a:latin typeface="+mn-lt"/>
              </a:rPr>
              <a:t>Рекомендации родителям</a:t>
            </a:r>
            <a:br>
              <a:rPr lang="ru-RU" sz="4400" dirty="0">
                <a:latin typeface="+mn-lt"/>
              </a:rPr>
            </a:br>
            <a:endParaRPr lang="ru-RU" sz="4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12776"/>
            <a:ext cx="7920880" cy="388843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1. Режим дня, приближенный к режиму детского сада. 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2. Приучить  ребенка к длительному отсутствию родственников.    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3. Сформировать у  ребенка  навыки самообслуживания 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4. Подготовить  ребенка морально .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5. Поощрять его стремление к общению со сверстниками.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6. Закалять ребенка.</a:t>
            </a:r>
          </a:p>
          <a:p>
            <a:r>
              <a:rPr lang="ru-RU" sz="3800" dirty="0">
                <a:latin typeface="Calibri" pitchFamily="34" charset="0"/>
                <a:cs typeface="Calibri" pitchFamily="34" charset="0"/>
              </a:rPr>
              <a:t>7. Готовьте ребенку еду как  в                                              </a:t>
            </a:r>
          </a:p>
          <a:p>
            <a:pPr marL="45720" indent="0">
              <a:buNone/>
            </a:pPr>
            <a:r>
              <a:rPr lang="ru-RU" sz="3800" dirty="0">
                <a:latin typeface="Calibri" pitchFamily="34" charset="0"/>
                <a:cs typeface="Calibri" pitchFamily="34" charset="0"/>
              </a:rPr>
              <a:t>        детском саду.</a:t>
            </a:r>
          </a:p>
          <a:p>
            <a:pPr marL="45720" indent="0">
              <a:buNone/>
            </a:pPr>
            <a:r>
              <a:rPr lang="ru-RU" sz="3800" dirty="0">
                <a:latin typeface="Calibri" pitchFamily="34" charset="0"/>
                <a:cs typeface="Calibri" pitchFamily="34" charset="0"/>
              </a:rPr>
              <a:t> </a:t>
            </a:r>
          </a:p>
          <a:p>
            <a:pPr marL="45720" indent="0">
              <a:buNone/>
            </a:pPr>
            <a:r>
              <a:rPr lang="ru-RU" sz="3200" b="1" dirty="0">
                <a:latin typeface="Calibri" pitchFamily="34" charset="0"/>
                <a:cs typeface="Calibri" pitchFamily="34" charset="0"/>
              </a:rPr>
              <a:t> 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  <a:p>
            <a:pPr lvl="8"/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5976" y="3861048"/>
            <a:ext cx="374441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5466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effectLst/>
              </a:rPr>
              <a:t>Типичные ошибки родителей во время адаптации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7768952" cy="388843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  <a:p>
            <a:r>
              <a:rPr lang="ru-RU" dirty="0"/>
              <a:t>Неготовность родителей к негативной реакции ребенка на дошкольное учреждение. </a:t>
            </a:r>
          </a:p>
          <a:p>
            <a:r>
              <a:rPr lang="ru-RU" dirty="0"/>
              <a:t>Обвинение и наказание ребенка за слезы</a:t>
            </a:r>
          </a:p>
          <a:p>
            <a:r>
              <a:rPr lang="ru-RU" dirty="0"/>
              <a:t>Не стоит планировать важных дел в первые дни пребывания ребенка к детскому саду.</a:t>
            </a:r>
          </a:p>
          <a:p>
            <a:r>
              <a:rPr lang="ru-RU" dirty="0"/>
              <a:t>Пребывание в состоянии обеспокоенности, тревожности.</a:t>
            </a:r>
          </a:p>
          <a:p>
            <a:r>
              <a:rPr lang="ru-RU" dirty="0"/>
              <a:t>Пониженное внимание к ребенку </a:t>
            </a:r>
          </a:p>
        </p:txBody>
      </p:sp>
    </p:spTree>
    <p:extLst>
      <p:ext uri="{BB962C8B-B14F-4D97-AF65-F5344CB8AC3E}">
        <p14:creationId xmlns:p14="http://schemas.microsoft.com/office/powerpoint/2010/main" val="2940049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48615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 Условия успешной адаптации.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98664"/>
            <a:ext cx="7704856" cy="3622712"/>
          </a:xfrm>
        </p:spPr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/>
              <a:t> 1. Создание эмоционально благоприятной атмосферы в группе.</a:t>
            </a:r>
          </a:p>
          <a:p>
            <a:r>
              <a:rPr lang="ru-RU" sz="2400" dirty="0"/>
              <a:t> 2. Работа с родителями, которую необходимо начинать до поступления ребенка в сад.</a:t>
            </a:r>
          </a:p>
          <a:p>
            <a:r>
              <a:rPr lang="ru-RU" sz="2400" dirty="0"/>
              <a:t> 3. Правильная организация игровой деятельности в адаптационный период, направленная на формирование эмоциональных контактов          "ребенок - взрослый" и "ребенок - ребенок". </a:t>
            </a:r>
          </a:p>
          <a:p>
            <a:endParaRPr lang="ru-RU" dirty="0"/>
          </a:p>
        </p:txBody>
      </p:sp>
      <p:pic>
        <p:nvPicPr>
          <p:cNvPr id="1026" name="Picture 2" descr="K:\для сада\картинки\12708047251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18264"/>
            <a:ext cx="2656731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4095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380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Воздушный поток</vt:lpstr>
      <vt:lpstr>  </vt:lpstr>
      <vt:lpstr>АДАПТАЦИЯ ДЕТЕЙ К ДЕТСКОМУ САДУ</vt:lpstr>
      <vt:lpstr>АДАПТАЦИЯ</vt:lpstr>
      <vt:lpstr>На процесс адаптации ребенка влияют </vt:lpstr>
      <vt:lpstr>Показатели успешной адаптации</vt:lpstr>
      <vt:lpstr>Степени тяжести прохождения адаптации к детскому саду: </vt:lpstr>
      <vt:lpstr>Рекомендации родителям </vt:lpstr>
      <vt:lpstr>Типичные ошибки родителей во время адаптации </vt:lpstr>
      <vt:lpstr> Условия успешной адаптации. </vt:lpstr>
      <vt:lpstr>Исход адаптации.  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ДЕТЕЙ </dc:title>
  <dc:creator>Admin</dc:creator>
  <cp:lastModifiedBy>Ольга Луданова</cp:lastModifiedBy>
  <cp:revision>25</cp:revision>
  <dcterms:created xsi:type="dcterms:W3CDTF">2012-02-26T06:44:56Z</dcterms:created>
  <dcterms:modified xsi:type="dcterms:W3CDTF">2018-09-11T08:10:17Z</dcterms:modified>
</cp:coreProperties>
</file>