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62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51181787600006E-3"/>
          <c:y val="0.30194137241017427"/>
          <c:w val="0.96807400067280003"/>
          <c:h val="0.66972185643760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Количество обследованных детей</c:v>
                </c:pt>
              </c:strCache>
            </c:strRef>
          </c:tx>
          <c:spPr>
            <a:solidFill>
              <a:srgbClr val="0070C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>
                  <a:alpha val="85000"/>
                </a:srgbClr>
              </a:solidFill>
              <a:ln w="9525" cap="flat" cmpd="sng" algn="ctr">
                <a:solidFill>
                  <a:srgbClr val="0070C0">
                    <a:alpha val="50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2FF5-4D48-86FF-83AC11A2CA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Лист1!#ССЫЛКА!</c:f>
            </c:multiLvlStrRef>
          </c:cat>
          <c:val>
            <c:numRef>
              <c:f>Лист1!$A$2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42-4245-BE59-11635AFDD408}"/>
            </c:ext>
          </c:extLst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Группа экстра-риска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Лист1!#ССЫЛКА!</c:f>
            </c:multiLvl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42-4245-BE59-11635AFDD408}"/>
            </c:ext>
          </c:extLst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rgbClr val="FFFF00">
                  <a:alpha val="50000"/>
                </a:srgb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Лист1!#ССЫЛКА!</c:f>
            </c:multiLvl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42-4245-BE59-11635AFDD408}"/>
            </c:ext>
          </c:extLst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Стабильная середина</c:v>
                </c:pt>
              </c:strCache>
            </c:strRef>
          </c:tx>
          <c:spPr>
            <a:solidFill>
              <a:srgbClr val="92D050">
                <a:alpha val="85000"/>
              </a:srgbClr>
            </a:solidFill>
            <a:ln w="9525" cap="flat" cmpd="sng" algn="ctr">
              <a:solidFill>
                <a:srgbClr val="7030A0">
                  <a:alpha val="50000"/>
                </a:srgb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>
                  <a:alpha val="85000"/>
                </a:srgbClr>
              </a:solidFill>
              <a:ln w="9525" cap="flat" cmpd="sng" algn="ctr">
                <a:solidFill>
                  <a:srgbClr val="92D050">
                    <a:alpha val="50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FF5-4D48-86FF-83AC11A2CA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Лист1!#ССЫЛКА!</c:f>
            </c:multiLvl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442-4245-BE59-11635AFDD408}"/>
            </c:ext>
          </c:extLst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Высокая возрастная норма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Лист1!#ССЫЛКА!</c:f>
            </c:multiLvl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442-4245-BE59-11635AFDD40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4549504"/>
        <c:axId val="74567680"/>
      </c:barChart>
      <c:catAx>
        <c:axId val="7454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74567680"/>
        <c:crosses val="autoZero"/>
        <c:auto val="1"/>
        <c:lblAlgn val="ctr"/>
        <c:lblOffset val="100"/>
        <c:noMultiLvlLbl val="0"/>
      </c:catAx>
      <c:valAx>
        <c:axId val="745676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74549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Количество обследованных детей</c:v>
                </c:pt>
              </c:strCache>
            </c:strRef>
          </c:tx>
          <c:spPr>
            <a:solidFill>
              <a:srgbClr val="0070C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>
                  <a:alpha val="85000"/>
                </a:srgbClr>
              </a:solidFill>
              <a:ln w="9525" cap="flat" cmpd="sng" algn="ctr">
                <a:solidFill>
                  <a:srgbClr val="0070C0">
                    <a:alpha val="50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C09C-485A-8582-2A0DA50A8D3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42-4245-BE59-11635AFDD408}"/>
            </c:ext>
          </c:extLst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Группа экстра-риска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42-4245-BE59-11635AFDD408}"/>
            </c:ext>
          </c:extLst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Группа риска</c:v>
                </c:pt>
              </c:strCache>
            </c:strRef>
          </c:tx>
          <c:spPr>
            <a:solidFill>
              <a:srgbClr val="FFFF00">
                <a:alpha val="85000"/>
              </a:srgbClr>
            </a:solidFill>
            <a:ln w="9525" cap="flat" cmpd="sng" algn="ctr">
              <a:solidFill>
                <a:srgbClr val="FFFF00">
                  <a:alpha val="50000"/>
                </a:srgb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42-4245-BE59-11635AFDD408}"/>
            </c:ext>
          </c:extLst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Стабильная середина</c:v>
                </c:pt>
              </c:strCache>
            </c:strRef>
          </c:tx>
          <c:spPr>
            <a:solidFill>
              <a:srgbClr val="92D050">
                <a:alpha val="85000"/>
              </a:srgbClr>
            </a:solidFill>
            <a:ln w="9525" cap="flat" cmpd="sng" algn="ctr">
              <a:solidFill>
                <a:srgbClr val="7030A0">
                  <a:alpha val="50000"/>
                </a:srgb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>
                  <a:alpha val="85000"/>
                </a:srgbClr>
              </a:solidFill>
              <a:ln w="9525" cap="flat" cmpd="sng" algn="ctr">
                <a:solidFill>
                  <a:srgbClr val="92D050">
                    <a:alpha val="50000"/>
                  </a:srgb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09C-485A-8582-2A0DA50A8D3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442-4245-BE59-11635AFDD408}"/>
            </c:ext>
          </c:extLst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Высокая возрастная норма</c:v>
                </c:pt>
              </c:strCache>
            </c:strRef>
          </c:tx>
          <c:spPr>
            <a:solidFill>
              <a:srgbClr val="00B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442-4245-BE59-11635AFDD40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3842560"/>
        <c:axId val="83844096"/>
      </c:barChart>
      <c:catAx>
        <c:axId val="8384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83844096"/>
        <c:crosses val="autoZero"/>
        <c:auto val="1"/>
        <c:lblAlgn val="ctr"/>
        <c:lblOffset val="100"/>
        <c:noMultiLvlLbl val="0"/>
      </c:catAx>
      <c:valAx>
        <c:axId val="83844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8384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9398-3477-4682-B681-9E7B9BF3C70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34A16-0618-4ADE-B948-F94F5F87AC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34A16-0618-4ADE-B948-F94F5F87AC2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3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30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1143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25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79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775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904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87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7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8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13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57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61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09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83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658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BCACC-1E07-4FFF-9F7C-F0DFB0D33E4C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F32AC3-210E-4792-9249-2D0189C9C3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7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64DAF6-B520-486A-956A-E7D7EBB34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35429"/>
            <a:ext cx="8596668" cy="6167594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МДОУ № 25 «Пчёлка»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Отчет </a:t>
            </a:r>
            <a:r>
              <a:rPr lang="ru-RU" sz="2400" dirty="0">
                <a:solidFill>
                  <a:schemeClr val="tx1"/>
                </a:solidFill>
              </a:rPr>
              <a:t>работы педагога-психолога по диагностике детей подготовительной группы о готовности к школьному обучению</a:t>
            </a:r>
          </a:p>
          <a:p>
            <a:pPr marL="0" indent="0" algn="r">
              <a:buNone/>
            </a:pPr>
            <a:endParaRPr lang="ru-RU" i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Подготовила</a:t>
            </a:r>
            <a:r>
              <a:rPr lang="ru-RU" i="1" dirty="0">
                <a:solidFill>
                  <a:schemeClr val="tx1"/>
                </a:solidFill>
              </a:rPr>
              <a:t>: педагог-психолог </a:t>
            </a:r>
          </a:p>
          <a:p>
            <a:pPr marL="0" indent="0" algn="r">
              <a:buNone/>
            </a:pPr>
            <a:r>
              <a:rPr lang="ru-RU" i="1" dirty="0">
                <a:solidFill>
                  <a:schemeClr val="tx1"/>
                </a:solidFill>
              </a:rPr>
              <a:t>Луданова Ольга </a:t>
            </a:r>
            <a:r>
              <a:rPr lang="ru-RU" i="1" dirty="0" smtClean="0">
                <a:solidFill>
                  <a:schemeClr val="tx1"/>
                </a:solidFill>
              </a:rPr>
              <a:t>Петровна</a:t>
            </a:r>
          </a:p>
          <a:p>
            <a:pPr marL="0" indent="0" algn="r">
              <a:buNone/>
            </a:pPr>
            <a:endParaRPr lang="ru-RU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1600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160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1600" smtClean="0">
                <a:solidFill>
                  <a:schemeClr val="tx1"/>
                </a:solidFill>
              </a:rPr>
              <a:t>д</a:t>
            </a:r>
            <a:r>
              <a:rPr lang="ru-RU" sz="1600" dirty="0" smtClean="0">
                <a:solidFill>
                  <a:schemeClr val="tx1"/>
                </a:solidFill>
              </a:rPr>
              <a:t>. Покровское</a:t>
            </a: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Май 2018 г.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07A409-17D7-43F7-8844-8A95919DB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3884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</a:rPr>
              <a:t>Диаграмма скрининга подготовительной группы №4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68903E7-0507-4A78-B2E8-C23C862C0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6055951"/>
              </p:ext>
            </p:extLst>
          </p:nvPr>
        </p:nvGraphicFramePr>
        <p:xfrm>
          <a:off x="522514" y="1306286"/>
          <a:ext cx="8751488" cy="4853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259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741873"/>
            <a:ext cx="8596668" cy="5299490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chemeClr val="tx1"/>
                </a:solidFill>
              </a:rPr>
              <a:t>Диаграмма скрининга подготовительной группы №2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E68903E7-0507-4A78-B2E8-C23C862C08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3803310"/>
              </p:ext>
            </p:extLst>
          </p:nvPr>
        </p:nvGraphicFramePr>
        <p:xfrm>
          <a:off x="677334" y="1382487"/>
          <a:ext cx="8751488" cy="4875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6430"/>
            <a:ext cx="8596668" cy="577970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/>
              <a:t>Оценка результатов скрининга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966159"/>
            <a:ext cx="8596668" cy="44339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Высокая возрастная норма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(8,5 – 10 баллов)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У ребёнка высокая для возраста психофизиологическая зрелость,</a:t>
            </a:r>
          </a:p>
          <a:p>
            <a:pPr>
              <a:buNone/>
            </a:pPr>
            <a:r>
              <a:rPr lang="ru-RU" dirty="0" smtClean="0"/>
              <a:t>сформированы навыки самоконтроля, планирования и самоорганизации в</a:t>
            </a:r>
          </a:p>
          <a:p>
            <a:pPr>
              <a:buNone/>
            </a:pPr>
            <a:r>
              <a:rPr lang="ru-RU" dirty="0" smtClean="0"/>
              <a:t>произвольных видах деятельности, развит фонематический слух и </a:t>
            </a:r>
          </a:p>
          <a:p>
            <a:pPr>
              <a:buNone/>
            </a:pPr>
            <a:r>
              <a:rPr lang="ru-RU" dirty="0" smtClean="0"/>
              <a:t>зрительно-двигательная координация, дошкольник имеет хорошо </a:t>
            </a:r>
          </a:p>
          <a:p>
            <a:pPr>
              <a:buNone/>
            </a:pPr>
            <a:r>
              <a:rPr lang="ru-RU" dirty="0" smtClean="0"/>
              <a:t>поставленную руку, гибко владеет образами-представлениями и </a:t>
            </a:r>
          </a:p>
          <a:p>
            <a:pPr>
              <a:buNone/>
            </a:pPr>
            <a:r>
              <a:rPr lang="ru-RU" dirty="0" smtClean="0"/>
              <a:t>представлениями о мире, он умеет работать по образцу и по речевой</a:t>
            </a:r>
          </a:p>
          <a:p>
            <a:pPr>
              <a:buNone/>
            </a:pPr>
            <a:r>
              <a:rPr lang="ru-RU" dirty="0" smtClean="0"/>
              <a:t>инструкции, темп психической деятельности – высокий, ребёнок активен,</a:t>
            </a:r>
          </a:p>
          <a:p>
            <a:pPr>
              <a:buNone/>
            </a:pPr>
            <a:r>
              <a:rPr lang="ru-RU" dirty="0" smtClean="0"/>
              <a:t>любознателен, уверен в себе и окружающих, он мотивирован на успешное</a:t>
            </a:r>
          </a:p>
          <a:p>
            <a:pPr>
              <a:buNone/>
            </a:pPr>
            <a:r>
              <a:rPr lang="ru-RU" dirty="0" smtClean="0"/>
              <a:t>решение познавательных задач, интересуется содержательной стороной </a:t>
            </a:r>
          </a:p>
          <a:p>
            <a:pPr>
              <a:buNone/>
            </a:pPr>
            <a:r>
              <a:rPr lang="ru-RU" dirty="0" smtClean="0"/>
              <a:t>обучения и нацелен на достижение успеха в учёбе.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9177"/>
            <a:ext cx="8596668" cy="560717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Стабильная середина (6,5 – 8 баллов)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095555"/>
            <a:ext cx="8596668" cy="46668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Средний показатель, возрастная норма для дошкольников, у ребёнка </a:t>
            </a:r>
          </a:p>
          <a:p>
            <a:pPr>
              <a:buNone/>
            </a:pPr>
            <a:r>
              <a:rPr lang="ru-RU" sz="1600" dirty="0" smtClean="0"/>
              <a:t>психофизиологическая зрелость соответствует возрасту, навыки контроля и</a:t>
            </a:r>
          </a:p>
          <a:p>
            <a:pPr>
              <a:buNone/>
            </a:pPr>
            <a:r>
              <a:rPr lang="ru-RU" sz="1600" dirty="0" smtClean="0"/>
              <a:t>самоконтроля формируются, стабильная работоспособность, он</a:t>
            </a:r>
          </a:p>
          <a:p>
            <a:pPr>
              <a:buNone/>
            </a:pPr>
            <a:r>
              <a:rPr lang="ru-RU" sz="1600" dirty="0" smtClean="0"/>
              <a:t>сотрудничает со взрослыми и со сверстниками, выполняет задания которые </a:t>
            </a:r>
          </a:p>
          <a:p>
            <a:pPr>
              <a:buNone/>
            </a:pPr>
            <a:r>
              <a:rPr lang="ru-RU" sz="1600" dirty="0" smtClean="0"/>
              <a:t>вызывают интерес или внушают уверенность в успехе, ребенок слышит мерный,</a:t>
            </a:r>
          </a:p>
          <a:p>
            <a:pPr>
              <a:buNone/>
            </a:pPr>
            <a:r>
              <a:rPr lang="ru-RU" sz="1600" dirty="0" smtClean="0"/>
              <a:t>последний звук в слове может без ошибок провести звуковой анализ</a:t>
            </a:r>
          </a:p>
          <a:p>
            <a:pPr>
              <a:buNone/>
            </a:pPr>
            <a:r>
              <a:rPr lang="ru-RU" sz="1600" dirty="0" smtClean="0"/>
              <a:t>односложных слов без стечений согласных, но иногда пропускает гласный звук в </a:t>
            </a:r>
          </a:p>
          <a:p>
            <a:pPr>
              <a:buNone/>
            </a:pPr>
            <a:r>
              <a:rPr lang="ru-RU" sz="1600" dirty="0" smtClean="0"/>
              <a:t>слове, из-за недостатка произвольного внимания и отвлекаемости он допускает</a:t>
            </a:r>
          </a:p>
          <a:p>
            <a:pPr>
              <a:buNone/>
            </a:pPr>
            <a:r>
              <a:rPr lang="ru-RU" sz="1600" dirty="0" smtClean="0"/>
              <a:t>ошибки, если взрослый мягко подбадривает его привлекает внимание к </a:t>
            </a:r>
          </a:p>
          <a:p>
            <a:pPr>
              <a:buNone/>
            </a:pPr>
            <a:r>
              <a:rPr lang="ru-RU" sz="1600" dirty="0" smtClean="0"/>
              <a:t>изучаемому предмету, ребёнок успешно справляется с заданием, дошкольник </a:t>
            </a:r>
          </a:p>
          <a:p>
            <a:pPr>
              <a:buNone/>
            </a:pPr>
            <a:r>
              <a:rPr lang="ru-RU" sz="1600" dirty="0" smtClean="0"/>
              <a:t>любит рисовать, лепить и заниматься конструированием, рисунки крупные, достаточно </a:t>
            </a:r>
          </a:p>
          <a:p>
            <a:pPr>
              <a:buNone/>
            </a:pPr>
            <a:r>
              <a:rPr lang="ru-RU" sz="1600" dirty="0" smtClean="0"/>
              <a:t>подробные, он может опустить существенные и второстепенные детали, но в речи </a:t>
            </a:r>
          </a:p>
          <a:p>
            <a:pPr>
              <a:buNone/>
            </a:pPr>
            <a:r>
              <a:rPr lang="ru-RU" sz="1600" dirty="0" smtClean="0"/>
              <a:t>восполнит то, что забыл или не смог нарисовать.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4566" y="301926"/>
            <a:ext cx="8109436" cy="500331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Группа риска (3,5 – 6 баллов)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940279"/>
            <a:ext cx="8596668" cy="5101084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  <a:buNone/>
            </a:pPr>
            <a:r>
              <a:rPr lang="ru-RU" dirty="0" smtClean="0"/>
              <a:t>     Ребёнок отходит от предложенной инструкции, произвольно не контролирует свою деятельность, задания выполняет некачественно, затрудняется проанализировать образец, графические пробы выполняет идентично, психические функции развиты неравномерно, задания с точками может выполнить правильно, если ребёнок смотрит в бланк соседа и копирует его работу, исключите у него умственную отсталость, дошкольник может частично выполнить графические пробы, но фонематический слух у него отсутствует, ребёнок группы риска рисует ровные линии и углы, но сами изображения примитивны по содержанию или плохо ориентированы на плоскости.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192" y="353684"/>
            <a:ext cx="8100810" cy="54346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Группа экстра-риска (0 – 3 баллов)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095555"/>
            <a:ext cx="8596668" cy="529661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Ребёнок не понимает, что то него требуется, он заполняет зигзагами, всё</a:t>
            </a:r>
          </a:p>
          <a:p>
            <a:pPr algn="just">
              <a:buNone/>
            </a:pPr>
            <a:r>
              <a:rPr lang="ru-RU" dirty="0" smtClean="0"/>
              <a:t>пространство бланка, не может проанализировать образец из точек: не</a:t>
            </a:r>
          </a:p>
          <a:p>
            <a:pPr algn="just">
              <a:buNone/>
            </a:pPr>
            <a:r>
              <a:rPr lang="ru-RU" dirty="0" smtClean="0"/>
              <a:t>понимает внутреннюю структуру образца или смысла задания, операция</a:t>
            </a:r>
          </a:p>
          <a:p>
            <a:pPr algn="just">
              <a:buNone/>
            </a:pPr>
            <a:r>
              <a:rPr lang="ru-RU" dirty="0" smtClean="0"/>
              <a:t>звукового анализа у дошкольника не сформирована, он слышит первый звук</a:t>
            </a:r>
          </a:p>
          <a:p>
            <a:pPr algn="just">
              <a:buNone/>
            </a:pPr>
            <a:r>
              <a:rPr lang="ru-RU" dirty="0" smtClean="0"/>
              <a:t>в слове, если вы произносите его утрированно и помогаете ребёнку,</a:t>
            </a:r>
          </a:p>
          <a:p>
            <a:pPr algn="just">
              <a:buNone/>
            </a:pPr>
            <a:r>
              <a:rPr lang="ru-RU" dirty="0" smtClean="0"/>
              <a:t>проанализируйте рисунок ребёнка, он может изображать предметы в виде</a:t>
            </a:r>
          </a:p>
          <a:p>
            <a:pPr algn="just">
              <a:buNone/>
            </a:pPr>
            <a:r>
              <a:rPr lang="ru-RU" dirty="0" smtClean="0"/>
              <a:t>грубой схемы и искажать изображение, например, у человека вместо рук</a:t>
            </a:r>
          </a:p>
          <a:p>
            <a:pPr algn="just">
              <a:buNone/>
            </a:pPr>
            <a:r>
              <a:rPr lang="ru-RU" dirty="0" smtClean="0"/>
              <a:t>рисует плавники, в другом случае ребёнок рисует узнаваемые предметные</a:t>
            </a:r>
          </a:p>
          <a:p>
            <a:pPr algn="just">
              <a:buNone/>
            </a:pPr>
            <a:r>
              <a:rPr lang="ru-RU" dirty="0" smtClean="0"/>
              <a:t>изображения: крупные, с основными деталями, относит изображения к краю</a:t>
            </a:r>
          </a:p>
          <a:p>
            <a:pPr algn="just">
              <a:buNone/>
            </a:pPr>
            <a:r>
              <a:rPr lang="ru-RU" dirty="0" smtClean="0"/>
              <a:t>листа или к обозначению земли, в индивидуальной работе такой ребёнок </a:t>
            </a:r>
          </a:p>
          <a:p>
            <a:pPr algn="just">
              <a:buNone/>
            </a:pPr>
            <a:r>
              <a:rPr lang="ru-RU" dirty="0" smtClean="0"/>
              <a:t>понимает инструкцию взрослого и умеет общаться, он нуждается в</a:t>
            </a:r>
          </a:p>
          <a:p>
            <a:pPr algn="just">
              <a:buNone/>
            </a:pPr>
            <a:r>
              <a:rPr lang="ru-RU" dirty="0" smtClean="0"/>
              <a:t>индивидуальной помощи в начале школьного обучения, без которой рискует</a:t>
            </a:r>
          </a:p>
          <a:p>
            <a:pPr algn="just">
              <a:buNone/>
            </a:pPr>
            <a:r>
              <a:rPr lang="ru-RU" dirty="0" smtClean="0"/>
              <a:t>выпасть из темпа деятельности класса, рекомендуйте родителям детей, которые</a:t>
            </a:r>
          </a:p>
          <a:p>
            <a:pPr algn="just">
              <a:buNone/>
            </a:pPr>
            <a:r>
              <a:rPr lang="ru-RU" dirty="0" smtClean="0"/>
              <a:t>попали группу зкстра-риска, посетить консультации специалистов.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544</Words>
  <Application>Microsoft Office PowerPoint</Application>
  <PresentationFormat>Широкоэкранный</PresentationFormat>
  <Paragraphs>59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Оценка результатов скрининга</vt:lpstr>
      <vt:lpstr>Стабильная середина (6,5 – 8 баллов) </vt:lpstr>
      <vt:lpstr>Группа риска (3,5 – 6 баллов) </vt:lpstr>
      <vt:lpstr>Группа экстра-риска (0 – 3 баллов)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Диагностика детей  подготовительных групп по подготовке к школе (скрининг) </dc:title>
  <dc:creator>Ольга Луданова</dc:creator>
  <cp:lastModifiedBy>Пользователь Windows</cp:lastModifiedBy>
  <cp:revision>14</cp:revision>
  <cp:lastPrinted>2018-06-05T09:43:18Z</cp:lastPrinted>
  <dcterms:created xsi:type="dcterms:W3CDTF">2018-05-25T07:51:07Z</dcterms:created>
  <dcterms:modified xsi:type="dcterms:W3CDTF">2018-06-05T09:43:47Z</dcterms:modified>
</cp:coreProperties>
</file>