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 id="279" r:id="rId3"/>
    <p:sldId id="280" r:id="rId4"/>
    <p:sldId id="281" r:id="rId5"/>
    <p:sldId id="282" r:id="rId6"/>
    <p:sldId id="283" r:id="rId7"/>
    <p:sldId id="284" r:id="rId8"/>
    <p:sldId id="285"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93"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68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E7C0585-6BF5-4101-8CBA-3C3242D7E6E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7C0585-6BF5-4101-8CBA-3C3242D7E6E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7C0585-6BF5-4101-8CBA-3C3242D7E6EA}" type="slidenum">
              <a:rPr lang="ru-RU" smtClean="0"/>
              <a:pPr/>
              <a:t>‹#›</a:t>
            </a:fld>
            <a:endParaRPr lang="ru-RU"/>
          </a:p>
        </p:txBody>
      </p:sp>
    </p:spTree>
  </p:cSld>
  <p:clrMapOvr>
    <a:masterClrMapping/>
  </p:clrMapOvr>
  <p:transition spd="slow">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AFC99B1-6A13-4A25-8D81-96FF72BF969E}" type="datetimeFigureOut">
              <a:rPr lang="ru-RU" smtClean="0"/>
              <a:pPr/>
              <a:t>07.10.2019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E7C0585-6BF5-4101-8CBA-3C3242D7E6E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FC99B1-6A13-4A25-8D81-96FF72BF969E}" type="datetimeFigureOut">
              <a:rPr lang="ru-RU" smtClean="0"/>
              <a:pPr/>
              <a:t>07.10.2019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E7C0585-6BF5-4101-8CBA-3C3242D7E6E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pull dir="d"/>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340768"/>
            <a:ext cx="7772400" cy="1828800"/>
          </a:xfrm>
        </p:spPr>
        <p:txBody>
          <a:bodyPr>
            <a:normAutofit fontScale="90000"/>
          </a:bodyPr>
          <a:lstStyle/>
          <a:p>
            <a:r>
              <a:rPr lang="ru-RU" dirty="0" smtClean="0"/>
              <a:t>Конференция по теме «Влияние экологии на здоровье человека»</a:t>
            </a:r>
            <a:endParaRPr lang="ru-RU" dirty="0"/>
          </a:p>
        </p:txBody>
      </p:sp>
      <p:sp>
        <p:nvSpPr>
          <p:cNvPr id="3" name="Подзаголовок 2"/>
          <p:cNvSpPr>
            <a:spLocks noGrp="1"/>
          </p:cNvSpPr>
          <p:nvPr>
            <p:ph type="subTitle" idx="1"/>
          </p:nvPr>
        </p:nvSpPr>
        <p:spPr/>
        <p:txBody>
          <a:bodyPr/>
          <a:lstStyle/>
          <a:p>
            <a:r>
              <a:rPr lang="ru-RU" dirty="0" smtClean="0"/>
              <a:t>Проводят конференцию студенты ММК №3 42М.</a:t>
            </a:r>
            <a:endParaRPr lang="ru-RU" dirty="0"/>
          </a:p>
        </p:txBody>
      </p:sp>
    </p:spTree>
    <p:extLst>
      <p:ext uri="{BB962C8B-B14F-4D97-AF65-F5344CB8AC3E}">
        <p14:creationId xmlns:p14="http://schemas.microsoft.com/office/powerpoint/2010/main" val="3566152346"/>
      </p:ext>
    </p:extLst>
  </p:cSld>
  <p:clrMapOvr>
    <a:masterClrMapping/>
  </p:clrMapOvr>
  <p:transition spd="slow">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700" dirty="0" smtClean="0"/>
              <a:t>From the point of view of </a:t>
            </a:r>
            <a:r>
              <a:rPr lang="en-US" sz="2700" dirty="0" err="1" smtClean="0"/>
              <a:t>anthropogenous</a:t>
            </a:r>
            <a:r>
              <a:rPr lang="en-US" sz="2700" dirty="0" smtClean="0"/>
              <a:t> influence on environment distinguish the following its states: </a:t>
            </a:r>
            <a:r>
              <a:rPr lang="ru-RU" dirty="0" smtClean="0"/>
              <a:t/>
            </a:r>
            <a:br>
              <a:rPr lang="ru-RU" dirty="0" smtClean="0"/>
            </a:br>
            <a:endParaRPr lang="ru-RU" dirty="0"/>
          </a:p>
        </p:txBody>
      </p:sp>
      <p:sp>
        <p:nvSpPr>
          <p:cNvPr id="3" name="Содержимое 2"/>
          <p:cNvSpPr>
            <a:spLocks noGrp="1"/>
          </p:cNvSpPr>
          <p:nvPr>
            <p:ph idx="1"/>
          </p:nvPr>
        </p:nvSpPr>
        <p:spPr>
          <a:xfrm>
            <a:off x="457200" y="1412776"/>
            <a:ext cx="8229600" cy="4911824"/>
          </a:xfrm>
        </p:spPr>
        <p:txBody>
          <a:bodyPr>
            <a:normAutofit fontScale="85000" lnSpcReduction="10000"/>
          </a:bodyPr>
          <a:lstStyle/>
          <a:p>
            <a:r>
              <a:rPr lang="en-US" dirty="0" smtClean="0"/>
              <a:t>the natural — i.e. not changed by direct activity of the person;</a:t>
            </a:r>
          </a:p>
          <a:p>
            <a:r>
              <a:rPr lang="en-US" dirty="0" smtClean="0"/>
              <a:t>the equilibrium — such condition of environment at which the speed of recovery processes is higher or it is equal to rates of </a:t>
            </a:r>
            <a:r>
              <a:rPr lang="en-US" dirty="0" err="1" smtClean="0"/>
              <a:t>anthropogenous</a:t>
            </a:r>
            <a:r>
              <a:rPr lang="en-US" dirty="0" smtClean="0"/>
              <a:t> violations;</a:t>
            </a:r>
          </a:p>
          <a:p>
            <a:r>
              <a:rPr lang="en-US" dirty="0" smtClean="0"/>
              <a:t>the crisis — a state at which the speed of </a:t>
            </a:r>
            <a:r>
              <a:rPr lang="en-US" dirty="0" err="1" smtClean="0"/>
              <a:t>anthropogenous</a:t>
            </a:r>
            <a:r>
              <a:rPr lang="en-US" dirty="0" smtClean="0"/>
              <a:t> violations exceeds rate of self-restoration of natural systems, but doesn't occur yet their basic change;</a:t>
            </a:r>
          </a:p>
          <a:p>
            <a:r>
              <a:rPr lang="en-US" dirty="0" smtClean="0"/>
              <a:t>the critical — a state at which occurs while reversible replacement before existing ecological systems on less productive;</a:t>
            </a:r>
          </a:p>
          <a:p>
            <a:r>
              <a:rPr lang="en-US" dirty="0" smtClean="0"/>
              <a:t>the catastrophic — a state at which already hardly reversible process of fixing of unproductive ecological systems takes place;</a:t>
            </a:r>
          </a:p>
          <a:p>
            <a:r>
              <a:rPr lang="en-US" dirty="0" smtClean="0"/>
              <a:t>condition of collapse — irreversible loss of biological efficiency of ecological systems.</a:t>
            </a:r>
            <a:endParaRPr lang="ru-RU" dirty="0"/>
          </a:p>
        </p:txBody>
      </p:sp>
    </p:spTree>
  </p:cSld>
  <p:clrMapOvr>
    <a:masterClrMapping/>
  </p:clrMapOvr>
  <p:transition spd="slow">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559896"/>
          </a:xfrm>
        </p:spPr>
        <p:txBody>
          <a:bodyPr/>
          <a:lstStyle/>
          <a:p>
            <a:pPr>
              <a:buNone/>
            </a:pPr>
            <a:r>
              <a:rPr lang="en-US" dirty="0" smtClean="0"/>
              <a:t>Environment pollution — receipt and accumulation of harmful substances in dangerous to this Wednesday and for the person concentration — can be connected as with the natural reasons (a volcanism, forest fires, dust storms), and with a production activity of the person — </a:t>
            </a:r>
            <a:r>
              <a:rPr lang="en-US" dirty="0" err="1" smtClean="0"/>
              <a:t>anthropogenous</a:t>
            </a:r>
            <a:r>
              <a:rPr lang="en-US" dirty="0" smtClean="0"/>
              <a:t> pollution.</a:t>
            </a:r>
            <a:endParaRPr lang="ru-RU" dirty="0"/>
          </a:p>
        </p:txBody>
      </p:sp>
      <p:pic>
        <p:nvPicPr>
          <p:cNvPr id="4" name="Рисунок 3" descr="вулканL.jpg"/>
          <p:cNvPicPr>
            <a:picLocks noChangeAspect="1"/>
          </p:cNvPicPr>
          <p:nvPr/>
        </p:nvPicPr>
        <p:blipFill>
          <a:blip r:embed="rId2" cstate="print"/>
          <a:stretch>
            <a:fillRect/>
          </a:stretch>
        </p:blipFill>
        <p:spPr>
          <a:xfrm>
            <a:off x="0" y="3645024"/>
            <a:ext cx="3240360" cy="2448272"/>
          </a:xfrm>
          <a:prstGeom prst="rect">
            <a:avLst/>
          </a:prstGeom>
        </p:spPr>
      </p:pic>
      <p:pic>
        <p:nvPicPr>
          <p:cNvPr id="5" name="Рисунок 4" descr="пыльные бури.jpg"/>
          <p:cNvPicPr>
            <a:picLocks noChangeAspect="1"/>
          </p:cNvPicPr>
          <p:nvPr/>
        </p:nvPicPr>
        <p:blipFill>
          <a:blip r:embed="rId3" cstate="print"/>
          <a:stretch>
            <a:fillRect/>
          </a:stretch>
        </p:blipFill>
        <p:spPr>
          <a:xfrm>
            <a:off x="3203848" y="3645024"/>
            <a:ext cx="2779787" cy="2448272"/>
          </a:xfrm>
          <a:prstGeom prst="rect">
            <a:avLst/>
          </a:prstGeom>
        </p:spPr>
      </p:pic>
      <p:pic>
        <p:nvPicPr>
          <p:cNvPr id="6" name="Рисунок 5" descr="пожар.jpg"/>
          <p:cNvPicPr>
            <a:picLocks noChangeAspect="1"/>
          </p:cNvPicPr>
          <p:nvPr/>
        </p:nvPicPr>
        <p:blipFill>
          <a:blip r:embed="rId4" cstate="print"/>
          <a:stretch>
            <a:fillRect/>
          </a:stretch>
        </p:blipFill>
        <p:spPr>
          <a:xfrm>
            <a:off x="5999989" y="3645024"/>
            <a:ext cx="3144011" cy="2448272"/>
          </a:xfrm>
          <a:prstGeom prst="rect">
            <a:avLst/>
          </a:prstGeom>
        </p:spPr>
      </p:pic>
    </p:spTree>
  </p:cSld>
  <p:clrMapOvr>
    <a:masterClrMapping/>
  </p:clrMapOvr>
  <p:transition spd="slow">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Sources of </a:t>
            </a:r>
            <a:r>
              <a:rPr lang="en-US" dirty="0" err="1" smtClean="0"/>
              <a:t>anthropogenous</a:t>
            </a:r>
            <a:r>
              <a:rPr lang="en-US" dirty="0" smtClean="0"/>
              <a:t> pollution can be:</a:t>
            </a:r>
            <a:endParaRPr lang="ru-RU" dirty="0"/>
          </a:p>
        </p:txBody>
      </p:sp>
      <p:sp>
        <p:nvSpPr>
          <p:cNvPr id="3" name="Содержимое 2"/>
          <p:cNvSpPr>
            <a:spLocks noGrp="1"/>
          </p:cNvSpPr>
          <p:nvPr>
            <p:ph idx="1"/>
          </p:nvPr>
        </p:nvSpPr>
        <p:spPr/>
        <p:txBody>
          <a:bodyPr/>
          <a:lstStyle/>
          <a:p>
            <a:r>
              <a:rPr lang="en-US" dirty="0" smtClean="0"/>
              <a:t>stationary (plants, factories) </a:t>
            </a:r>
          </a:p>
          <a:p>
            <a:r>
              <a:rPr lang="en-US" dirty="0" smtClean="0"/>
              <a:t>mobile (vehicles).</a:t>
            </a:r>
            <a:endParaRPr lang="ru-RU" dirty="0"/>
          </a:p>
        </p:txBody>
      </p:sp>
      <p:pic>
        <p:nvPicPr>
          <p:cNvPr id="4" name="Рисунок 3" descr="заводc.jpg"/>
          <p:cNvPicPr>
            <a:picLocks noChangeAspect="1"/>
          </p:cNvPicPr>
          <p:nvPr/>
        </p:nvPicPr>
        <p:blipFill>
          <a:blip r:embed="rId2" cstate="print"/>
          <a:stretch>
            <a:fillRect/>
          </a:stretch>
        </p:blipFill>
        <p:spPr>
          <a:xfrm>
            <a:off x="467544" y="2924944"/>
            <a:ext cx="4335614" cy="3717032"/>
          </a:xfrm>
          <a:prstGeom prst="rect">
            <a:avLst/>
          </a:prstGeom>
        </p:spPr>
      </p:pic>
      <p:pic>
        <p:nvPicPr>
          <p:cNvPr id="5" name="Рисунок 4" descr="автотранспорт.jpg"/>
          <p:cNvPicPr>
            <a:picLocks noChangeAspect="1"/>
          </p:cNvPicPr>
          <p:nvPr/>
        </p:nvPicPr>
        <p:blipFill>
          <a:blip r:embed="rId3" cstate="print"/>
          <a:stretch>
            <a:fillRect/>
          </a:stretch>
        </p:blipFill>
        <p:spPr>
          <a:xfrm>
            <a:off x="4499992" y="2924944"/>
            <a:ext cx="4464496" cy="3768080"/>
          </a:xfrm>
          <a:prstGeom prst="rect">
            <a:avLst/>
          </a:prstGeom>
        </p:spPr>
      </p:pic>
    </p:spTree>
  </p:cSld>
  <p:clrMapOvr>
    <a:masterClrMapping/>
  </p:clrMapOvr>
  <p:transition spd="slow">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dirty="0" smtClean="0"/>
              <a:t>On a spatial sign they are subdivided on:</a:t>
            </a:r>
            <a:endParaRPr lang="ru-RU" sz="3200" dirty="0"/>
          </a:p>
        </p:txBody>
      </p:sp>
      <p:sp>
        <p:nvSpPr>
          <p:cNvPr id="3" name="Содержимое 2"/>
          <p:cNvSpPr>
            <a:spLocks noGrp="1"/>
          </p:cNvSpPr>
          <p:nvPr>
            <p:ph idx="1"/>
          </p:nvPr>
        </p:nvSpPr>
        <p:spPr>
          <a:xfrm>
            <a:off x="457200" y="1988840"/>
            <a:ext cx="8229600" cy="4335760"/>
          </a:xfrm>
        </p:spPr>
        <p:txBody>
          <a:bodyPr/>
          <a:lstStyle/>
          <a:p>
            <a:r>
              <a:rPr lang="en-US" dirty="0" smtClean="0"/>
              <a:t>dot (factory pipes),</a:t>
            </a:r>
          </a:p>
          <a:p>
            <a:r>
              <a:rPr lang="en-US" dirty="0" smtClean="0"/>
              <a:t> vulgar (coal pits) </a:t>
            </a:r>
          </a:p>
          <a:p>
            <a:r>
              <a:rPr lang="en-US" dirty="0" smtClean="0"/>
              <a:t>linear (thoroughfares).</a:t>
            </a:r>
            <a:endParaRPr lang="ru-RU" dirty="0"/>
          </a:p>
        </p:txBody>
      </p:sp>
      <p:pic>
        <p:nvPicPr>
          <p:cNvPr id="4" name="Рисунок 3" descr="магистр.jpg"/>
          <p:cNvPicPr>
            <a:picLocks noChangeAspect="1"/>
          </p:cNvPicPr>
          <p:nvPr/>
        </p:nvPicPr>
        <p:blipFill>
          <a:blip r:embed="rId2" cstate="print"/>
          <a:stretch>
            <a:fillRect/>
          </a:stretch>
        </p:blipFill>
        <p:spPr>
          <a:xfrm>
            <a:off x="6300192" y="3356992"/>
            <a:ext cx="2843808" cy="3056756"/>
          </a:xfrm>
          <a:prstGeom prst="rect">
            <a:avLst/>
          </a:prstGeom>
        </p:spPr>
      </p:pic>
      <p:pic>
        <p:nvPicPr>
          <p:cNvPr id="5" name="Рисунок 4" descr="карьер1.jpg"/>
          <p:cNvPicPr>
            <a:picLocks noChangeAspect="1"/>
          </p:cNvPicPr>
          <p:nvPr/>
        </p:nvPicPr>
        <p:blipFill>
          <a:blip r:embed="rId3" cstate="print"/>
          <a:stretch>
            <a:fillRect/>
          </a:stretch>
        </p:blipFill>
        <p:spPr>
          <a:xfrm>
            <a:off x="2843808" y="3356993"/>
            <a:ext cx="3600400" cy="3024335"/>
          </a:xfrm>
          <a:prstGeom prst="rect">
            <a:avLst/>
          </a:prstGeom>
        </p:spPr>
      </p:pic>
      <p:pic>
        <p:nvPicPr>
          <p:cNvPr id="6" name="Рисунок 5" descr="трубы.JPG"/>
          <p:cNvPicPr>
            <a:picLocks noChangeAspect="1"/>
          </p:cNvPicPr>
          <p:nvPr/>
        </p:nvPicPr>
        <p:blipFill>
          <a:blip r:embed="rId4" cstate="print"/>
          <a:stretch>
            <a:fillRect/>
          </a:stretch>
        </p:blipFill>
        <p:spPr>
          <a:xfrm>
            <a:off x="179512" y="3356992"/>
            <a:ext cx="2952328" cy="3024336"/>
          </a:xfrm>
          <a:prstGeom prst="rect">
            <a:avLst/>
          </a:prstGeom>
        </p:spPr>
      </p:pic>
    </p:spTree>
  </p:cSld>
  <p:clrMapOvr>
    <a:masterClrMapping/>
  </p:clrMapOvr>
  <p:transition spd="slow">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5472608"/>
          </a:xfrm>
        </p:spPr>
        <p:txBody>
          <a:bodyPr>
            <a:normAutofit/>
          </a:bodyPr>
          <a:lstStyle/>
          <a:p>
            <a:pPr>
              <a:buNone/>
            </a:pPr>
            <a:r>
              <a:rPr lang="ru-RU" sz="2000" dirty="0" smtClean="0"/>
              <a:t> </a:t>
            </a:r>
            <a:r>
              <a:rPr lang="en-US" sz="2000" dirty="0" smtClean="0"/>
              <a:t>At an assessment of an ecological situation chemical pollution is taken into consideration as the most mass and almost universal first of all. In total without city exception with their industrial enterprises, municipal objects and transport, are a source in environment (air, an underground and surface water, soils) any polluting substances.</a:t>
            </a:r>
            <a:endParaRPr lang="ru-RU" sz="2000" dirty="0"/>
          </a:p>
        </p:txBody>
      </p:sp>
      <p:pic>
        <p:nvPicPr>
          <p:cNvPr id="4" name="Рисунок 3" descr="A20_8.jpg"/>
          <p:cNvPicPr>
            <a:picLocks noChangeAspect="1"/>
          </p:cNvPicPr>
          <p:nvPr/>
        </p:nvPicPr>
        <p:blipFill>
          <a:blip r:embed="rId2" cstate="print"/>
          <a:stretch>
            <a:fillRect/>
          </a:stretch>
        </p:blipFill>
        <p:spPr>
          <a:xfrm>
            <a:off x="539552" y="3284984"/>
            <a:ext cx="3816424" cy="3240360"/>
          </a:xfrm>
          <a:prstGeom prst="rect">
            <a:avLst/>
          </a:prstGeom>
        </p:spPr>
      </p:pic>
      <p:pic>
        <p:nvPicPr>
          <p:cNvPr id="5" name="Рисунок 4" descr="image015.jpg"/>
          <p:cNvPicPr>
            <a:picLocks noChangeAspect="1"/>
          </p:cNvPicPr>
          <p:nvPr/>
        </p:nvPicPr>
        <p:blipFill>
          <a:blip r:embed="rId3" cstate="print"/>
          <a:stretch>
            <a:fillRect/>
          </a:stretch>
        </p:blipFill>
        <p:spPr>
          <a:xfrm>
            <a:off x="4932040" y="3284984"/>
            <a:ext cx="3744416" cy="3240360"/>
          </a:xfrm>
          <a:prstGeom prst="rect">
            <a:avLst/>
          </a:prstGeom>
        </p:spPr>
      </p:pic>
    </p:spTree>
  </p:cSld>
  <p:clrMapOvr>
    <a:masterClrMapping/>
  </p:clrMapOvr>
  <p:transition spd="slow">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908720"/>
            <a:ext cx="8229600" cy="2304256"/>
          </a:xfrm>
        </p:spPr>
        <p:txBody>
          <a:bodyPr>
            <a:normAutofit fontScale="92500" lnSpcReduction="20000"/>
          </a:bodyPr>
          <a:lstStyle/>
          <a:p>
            <a:pPr>
              <a:buNone/>
            </a:pPr>
            <a:r>
              <a:rPr lang="ru-RU" dirty="0" smtClean="0"/>
              <a:t>   </a:t>
            </a:r>
            <a:r>
              <a:rPr lang="en-US" dirty="0" smtClean="0"/>
              <a:t>The ecological situation in Russia is characterized by considerable heterogeneity.</a:t>
            </a:r>
          </a:p>
          <a:p>
            <a:pPr>
              <a:buNone/>
            </a:pPr>
            <a:r>
              <a:rPr lang="en-US" dirty="0" smtClean="0"/>
              <a:t>   About 15% of the territory of the country with the population over 60 million people are in a critical or near-critical condition and 65% of the territory practically aren't mentioned by economic activity, and the ecological situation in these areas is close to the natural.</a:t>
            </a:r>
            <a:endParaRPr lang="ru-RU" dirty="0"/>
          </a:p>
        </p:txBody>
      </p:sp>
      <p:pic>
        <p:nvPicPr>
          <p:cNvPr id="4" name="Рисунок 3" descr="img130314123315936.jpeg"/>
          <p:cNvPicPr>
            <a:picLocks noChangeAspect="1"/>
          </p:cNvPicPr>
          <p:nvPr/>
        </p:nvPicPr>
        <p:blipFill>
          <a:blip r:embed="rId2" cstate="print"/>
          <a:stretch>
            <a:fillRect/>
          </a:stretch>
        </p:blipFill>
        <p:spPr>
          <a:xfrm>
            <a:off x="1691680" y="3164210"/>
            <a:ext cx="5760640" cy="3693790"/>
          </a:xfrm>
          <a:prstGeom prst="rect">
            <a:avLst/>
          </a:prstGeom>
        </p:spPr>
      </p:pic>
    </p:spTree>
  </p:cSld>
  <p:clrMapOvr>
    <a:masterClrMapping/>
  </p:clrMapOvr>
  <p:transition spd="slow">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2592288"/>
          </a:xfrm>
        </p:spPr>
        <p:txBody>
          <a:bodyPr>
            <a:normAutofit fontScale="85000" lnSpcReduction="10000"/>
          </a:bodyPr>
          <a:lstStyle/>
          <a:p>
            <a:pPr>
              <a:buNone/>
            </a:pPr>
            <a:r>
              <a:rPr lang="ru-RU" dirty="0" smtClean="0"/>
              <a:t> </a:t>
            </a:r>
            <a:r>
              <a:rPr lang="en-US" dirty="0" smtClean="0"/>
              <a:t>One of the largest pollutants of atmospheric air of the cities and settlements is the motor transport which releases about 12 million t of polluting substances into the atmosphere. As a result of industrial emissions for the last decade in Russia more than 200 thousand hectares of the wood, from them 98% — coniferous were lost. The woods in the districts of Bratsk, Krasnoyarsk, Yekaterinburg, </a:t>
            </a:r>
            <a:r>
              <a:rPr lang="en-US" dirty="0" err="1" smtClean="0"/>
              <a:t>Zabaykalsky</a:t>
            </a:r>
            <a:r>
              <a:rPr lang="en-US" dirty="0" smtClean="0"/>
              <a:t> </a:t>
            </a:r>
            <a:r>
              <a:rPr lang="en-US" dirty="0" err="1" smtClean="0"/>
              <a:t>Krai</a:t>
            </a:r>
            <a:r>
              <a:rPr lang="en-US" dirty="0" smtClean="0"/>
              <a:t> and Murmansk region were especially strongly struck.</a:t>
            </a:r>
            <a:endParaRPr lang="ru-RU" sz="2000" dirty="0" smtClean="0"/>
          </a:p>
          <a:p>
            <a:endParaRPr lang="ru-RU" dirty="0"/>
          </a:p>
        </p:txBody>
      </p:sp>
      <p:pic>
        <p:nvPicPr>
          <p:cNvPr id="4" name="Рисунок 3" descr="лес.jpg"/>
          <p:cNvPicPr>
            <a:picLocks noChangeAspect="1"/>
          </p:cNvPicPr>
          <p:nvPr/>
        </p:nvPicPr>
        <p:blipFill>
          <a:blip r:embed="rId2" cstate="print"/>
          <a:stretch>
            <a:fillRect/>
          </a:stretch>
        </p:blipFill>
        <p:spPr>
          <a:xfrm>
            <a:off x="1115616" y="2924944"/>
            <a:ext cx="6984776" cy="3744416"/>
          </a:xfrm>
          <a:prstGeom prst="rect">
            <a:avLst/>
          </a:prstGeom>
        </p:spPr>
      </p:pic>
    </p:spTree>
  </p:cSld>
  <p:clrMapOvr>
    <a:masterClrMapping/>
  </p:clrMapOvr>
  <p:transition spd="slow">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332656"/>
            <a:ext cx="8229600" cy="6120680"/>
          </a:xfrm>
        </p:spPr>
        <p:txBody>
          <a:bodyPr>
            <a:normAutofit/>
          </a:bodyPr>
          <a:lstStyle/>
          <a:p>
            <a:pPr>
              <a:buNone/>
            </a:pPr>
            <a:r>
              <a:rPr lang="ru-RU" sz="2000" dirty="0" smtClean="0"/>
              <a:t> </a:t>
            </a:r>
            <a:r>
              <a:rPr lang="en-US" sz="2000" dirty="0" smtClean="0"/>
              <a:t>Now about 80 billion t of solid waste are saved up for territories of the country in dumps, ranges, storages and unorganized dumps. By estimates if to place this waste in standard containers along the equator line, they will surround it more than 400 times. The volume of the saved-up toxic and dangerous wastes in dumps and dumps is estimated at 1, 7 billion t. For their transportation it would be required three trains long from Moscow to Khabarovsk.</a:t>
            </a:r>
            <a:endParaRPr lang="ru-RU" sz="2000" dirty="0" smtClean="0"/>
          </a:p>
          <a:p>
            <a:endParaRPr lang="ru-RU" dirty="0"/>
          </a:p>
        </p:txBody>
      </p:sp>
      <p:pic>
        <p:nvPicPr>
          <p:cNvPr id="8" name="Рисунок 7" descr="f5b1b9679baa8bbf1e889f7fb526bbea.jpg"/>
          <p:cNvPicPr>
            <a:picLocks noChangeAspect="1"/>
          </p:cNvPicPr>
          <p:nvPr/>
        </p:nvPicPr>
        <p:blipFill>
          <a:blip r:embed="rId2" cstate="print"/>
          <a:stretch>
            <a:fillRect/>
          </a:stretch>
        </p:blipFill>
        <p:spPr>
          <a:xfrm>
            <a:off x="179512" y="3140968"/>
            <a:ext cx="3384376" cy="3312368"/>
          </a:xfrm>
          <a:prstGeom prst="rect">
            <a:avLst/>
          </a:prstGeom>
        </p:spPr>
      </p:pic>
      <p:pic>
        <p:nvPicPr>
          <p:cNvPr id="9" name="Рисунок 8" descr="look.com.ua-25086.jpg"/>
          <p:cNvPicPr>
            <a:picLocks noChangeAspect="1"/>
          </p:cNvPicPr>
          <p:nvPr/>
        </p:nvPicPr>
        <p:blipFill>
          <a:blip r:embed="rId3" cstate="print"/>
          <a:stretch>
            <a:fillRect/>
          </a:stretch>
        </p:blipFill>
        <p:spPr>
          <a:xfrm>
            <a:off x="3275857" y="3140968"/>
            <a:ext cx="2880320" cy="3336032"/>
          </a:xfrm>
          <a:prstGeom prst="rect">
            <a:avLst/>
          </a:prstGeom>
        </p:spPr>
      </p:pic>
      <p:pic>
        <p:nvPicPr>
          <p:cNvPr id="10" name="Рисунок 9" descr="nY2eeutH7wg.jpg"/>
          <p:cNvPicPr>
            <a:picLocks noChangeAspect="1"/>
          </p:cNvPicPr>
          <p:nvPr/>
        </p:nvPicPr>
        <p:blipFill>
          <a:blip r:embed="rId4" cstate="print"/>
          <a:stretch>
            <a:fillRect/>
          </a:stretch>
        </p:blipFill>
        <p:spPr>
          <a:xfrm>
            <a:off x="6156177" y="3140968"/>
            <a:ext cx="2808312" cy="3312368"/>
          </a:xfrm>
          <a:prstGeom prst="rect">
            <a:avLst/>
          </a:prstGeom>
        </p:spPr>
      </p:pic>
    </p:spTree>
  </p:cSld>
  <p:clrMapOvr>
    <a:masterClrMapping/>
  </p:clrMapOvr>
  <p:transition spd="slow">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According to existing nature protection legislation in the Russian Federation are allocated:</a:t>
            </a:r>
            <a:endParaRPr lang="ru-RU" sz="3200" dirty="0"/>
          </a:p>
        </p:txBody>
      </p:sp>
      <p:sp>
        <p:nvSpPr>
          <p:cNvPr id="3" name="Содержимое 2"/>
          <p:cNvSpPr>
            <a:spLocks noGrp="1"/>
          </p:cNvSpPr>
          <p:nvPr>
            <p:ph idx="1"/>
          </p:nvPr>
        </p:nvSpPr>
        <p:spPr/>
        <p:txBody>
          <a:bodyPr/>
          <a:lstStyle/>
          <a:p>
            <a:r>
              <a:rPr lang="en-US" dirty="0" smtClean="0"/>
              <a:t>zones of emergency ecological situations (ecological crisis) to which carry </a:t>
            </a:r>
            <a:r>
              <a:rPr lang="en-US" dirty="0" err="1" smtClean="0"/>
              <a:t>Kamensk</a:t>
            </a:r>
            <a:r>
              <a:rPr lang="en-US" dirty="0" smtClean="0"/>
              <a:t>-Ural (The Sverdlovsk Region), Magnitogorsk (The Chelyabinsk Region), </a:t>
            </a:r>
            <a:r>
              <a:rPr lang="en-US" dirty="0" err="1" smtClean="0"/>
              <a:t>Tchapaevsk</a:t>
            </a:r>
            <a:r>
              <a:rPr lang="en-US" dirty="0" smtClean="0"/>
              <a:t> (The Samara Region), Novocherkassk (The Rostov Region);</a:t>
            </a:r>
          </a:p>
          <a:p>
            <a:endParaRPr lang="en-US" dirty="0" smtClean="0"/>
          </a:p>
          <a:p>
            <a:r>
              <a:rPr lang="en-US" dirty="0" smtClean="0"/>
              <a:t>zones of ecological disasters — </a:t>
            </a:r>
            <a:r>
              <a:rPr lang="en-US" dirty="0" err="1" smtClean="0"/>
              <a:t>Karabash</a:t>
            </a:r>
            <a:r>
              <a:rPr lang="en-US" dirty="0" smtClean="0"/>
              <a:t> (The Chelyabinsk Region) and region of Black lands in </a:t>
            </a:r>
            <a:r>
              <a:rPr lang="en-US" dirty="0" err="1" smtClean="0"/>
              <a:t>Kalmykia</a:t>
            </a:r>
            <a:r>
              <a:rPr lang="en-US" dirty="0" smtClean="0"/>
              <a:t>.</a:t>
            </a:r>
            <a:endParaRPr lang="ru-RU" b="1" dirty="0"/>
          </a:p>
        </p:txBody>
      </p:sp>
    </p:spTree>
  </p:cSld>
  <p:clrMapOvr>
    <a:masterClrMapping/>
  </p:clrMapOvr>
  <p:transition spd="slow">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24744"/>
            <a:ext cx="8229600" cy="5199856"/>
          </a:xfrm>
        </p:spPr>
        <p:txBody>
          <a:bodyPr>
            <a:normAutofit/>
          </a:bodyPr>
          <a:lstStyle/>
          <a:p>
            <a:pPr>
              <a:buNone/>
            </a:pPr>
            <a:r>
              <a:rPr lang="ru-RU" dirty="0" smtClean="0"/>
              <a:t>    </a:t>
            </a:r>
            <a:r>
              <a:rPr lang="en-US" dirty="0" smtClean="0"/>
              <a:t>Now becomes more and more obvious that at preservation of the developed nature destructive tendencies in Russia deterioration of an ecological situation can be expected in the near future. Decline in production in recent years didn't entail similar decrease in pollution as in crisis conditions of the enterprise began to save on nature protection expenses. The difficult social and economic situation of society continues to aggravate an ecological situation.</a:t>
            </a:r>
            <a:endParaRPr lang="ru-RU" dirty="0" smtClean="0"/>
          </a:p>
          <a:p>
            <a:endParaRPr lang="ru-RU" dirty="0"/>
          </a:p>
        </p:txBody>
      </p:sp>
    </p:spTree>
  </p:cSld>
  <p:clrMapOvr>
    <a:masterClrMapping/>
  </p:clrMapOvr>
  <p:transition spd="slow">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251520" y="6424774"/>
            <a:ext cx="45719" cy="45719"/>
          </a:xfrm>
        </p:spPr>
        <p:txBody>
          <a:bodyPr>
            <a:normAutofit fontScale="90000"/>
          </a:bodyPr>
          <a:lstStyle/>
          <a:p>
            <a:endParaRPr lang="ru-RU" dirty="0"/>
          </a:p>
        </p:txBody>
      </p:sp>
      <p:sp>
        <p:nvSpPr>
          <p:cNvPr id="4" name="Объект 3"/>
          <p:cNvSpPr>
            <a:spLocks noGrp="1"/>
          </p:cNvSpPr>
          <p:nvPr>
            <p:ph idx="1"/>
          </p:nvPr>
        </p:nvSpPr>
        <p:spPr>
          <a:xfrm>
            <a:off x="395536" y="548680"/>
            <a:ext cx="8183880" cy="5634952"/>
          </a:xfrm>
        </p:spPr>
        <p:txBody>
          <a:bodyPr>
            <a:normAutofit fontScale="92500" lnSpcReduction="10000"/>
          </a:bodyPr>
          <a:lstStyle/>
          <a:p>
            <a:pPr marL="0" indent="0" algn="ctr">
              <a:buNone/>
            </a:pPr>
            <a:r>
              <a:rPr lang="ru-RU" sz="2000" dirty="0"/>
              <a:t>Государственное бюджетное образовательное учреждение</a:t>
            </a:r>
          </a:p>
          <a:p>
            <a:pPr marL="0" indent="0" algn="ctr">
              <a:buNone/>
            </a:pPr>
            <a:r>
              <a:rPr lang="ru-RU" sz="2000" dirty="0"/>
              <a:t>	среднего профессионального образования </a:t>
            </a:r>
            <a:r>
              <a:rPr lang="ru-RU" sz="2000" dirty="0" err="1"/>
              <a:t>г.Москвы</a:t>
            </a:r>
            <a:endParaRPr lang="ru-RU" sz="2000" dirty="0"/>
          </a:p>
          <a:p>
            <a:pPr marL="0" indent="0" algn="ctr">
              <a:buNone/>
            </a:pPr>
            <a:r>
              <a:rPr lang="ru-RU" sz="2000" dirty="0"/>
              <a:t>	Медицинский колледж №3</a:t>
            </a:r>
          </a:p>
          <a:p>
            <a:pPr marL="0" indent="0" algn="ctr">
              <a:buNone/>
            </a:pPr>
            <a:r>
              <a:rPr lang="ru-RU" sz="2000" dirty="0"/>
              <a:t>	Департамента здравоохранения </a:t>
            </a:r>
            <a:r>
              <a:rPr lang="ru-RU" sz="2000" dirty="0" err="1"/>
              <a:t>г.Москвы</a:t>
            </a:r>
            <a:endParaRPr lang="ru-RU" sz="2000" dirty="0"/>
          </a:p>
          <a:p>
            <a:pPr marL="0" indent="0" algn="ctr">
              <a:buNone/>
            </a:pPr>
            <a:r>
              <a:rPr lang="ru-RU" dirty="0"/>
              <a:t>	 </a:t>
            </a:r>
          </a:p>
          <a:p>
            <a:pPr marL="0" indent="0" algn="ctr">
              <a:buNone/>
            </a:pPr>
            <a:r>
              <a:rPr lang="ru-RU" dirty="0"/>
              <a:t>	</a:t>
            </a:r>
            <a:r>
              <a:rPr lang="ru-RU" sz="2000" dirty="0"/>
              <a:t>Методическая разработка</a:t>
            </a:r>
          </a:p>
          <a:p>
            <a:pPr marL="0" indent="0" algn="ctr">
              <a:buNone/>
            </a:pPr>
            <a:r>
              <a:rPr lang="ru-RU" sz="2000" dirty="0"/>
              <a:t>	студенческой учебно-практической конференции</a:t>
            </a:r>
          </a:p>
          <a:p>
            <a:pPr marL="0" indent="0" algn="ctr">
              <a:buNone/>
            </a:pPr>
            <a:r>
              <a:rPr lang="ru-RU" sz="2000" dirty="0"/>
              <a:t>	Тема: </a:t>
            </a:r>
            <a:r>
              <a:rPr lang="ru-RU" sz="2000" dirty="0" smtClean="0"/>
              <a:t>«Влияние экологии на здоровье человека»</a:t>
            </a:r>
            <a:endParaRPr lang="ru-RU" sz="2000" dirty="0"/>
          </a:p>
          <a:p>
            <a:pPr marL="0" indent="0" algn="ctr">
              <a:buNone/>
            </a:pPr>
            <a:endParaRPr lang="ru-RU" dirty="0"/>
          </a:p>
          <a:p>
            <a:pPr marL="0" indent="0" algn="ctr">
              <a:buNone/>
            </a:pPr>
            <a:r>
              <a:rPr lang="ru-RU" dirty="0"/>
              <a:t>	 </a:t>
            </a:r>
          </a:p>
          <a:p>
            <a:pPr marL="0" indent="0" algn="ctr">
              <a:buNone/>
            </a:pPr>
            <a:r>
              <a:rPr lang="ru-RU" dirty="0"/>
              <a:t>	</a:t>
            </a:r>
            <a:r>
              <a:rPr lang="ru-RU" sz="1900" dirty="0"/>
              <a:t>Дисциплина «Английский язык»</a:t>
            </a:r>
          </a:p>
          <a:p>
            <a:pPr marL="0" indent="0" algn="ctr">
              <a:buNone/>
            </a:pPr>
            <a:r>
              <a:rPr lang="ru-RU" sz="1900" dirty="0"/>
              <a:t>	Специальность: 060109 Сестринское дело</a:t>
            </a:r>
          </a:p>
          <a:p>
            <a:pPr marL="0" indent="0" algn="ctr">
              <a:buNone/>
            </a:pPr>
            <a:r>
              <a:rPr lang="ru-RU" sz="1900" dirty="0"/>
              <a:t>	Базовый уровень среднего профессионального </a:t>
            </a:r>
            <a:r>
              <a:rPr lang="ru-RU" sz="1900" dirty="0" smtClean="0"/>
              <a:t>образования</a:t>
            </a:r>
          </a:p>
          <a:p>
            <a:pPr marL="0" indent="0" algn="ctr">
              <a:buNone/>
            </a:pPr>
            <a:endParaRPr lang="ru-RU" sz="1900" dirty="0"/>
          </a:p>
          <a:p>
            <a:pPr marL="0" indent="0" algn="ctr">
              <a:buNone/>
            </a:pPr>
            <a:endParaRPr lang="ru-RU" sz="1900" dirty="0"/>
          </a:p>
          <a:p>
            <a:pPr marL="0" indent="0" algn="ctr">
              <a:buNone/>
            </a:pPr>
            <a:r>
              <a:rPr lang="ru-RU" sz="1900" dirty="0"/>
              <a:t>	 Москва, </a:t>
            </a:r>
            <a:r>
              <a:rPr lang="ru-RU" sz="1900" dirty="0" smtClean="0"/>
              <a:t>2015г</a:t>
            </a:r>
            <a:r>
              <a:rPr lang="ru-RU" sz="1900" dirty="0"/>
              <a:t>.</a:t>
            </a:r>
          </a:p>
          <a:p>
            <a:endParaRPr lang="ru-RU" dirty="0"/>
          </a:p>
        </p:txBody>
      </p:sp>
    </p:spTree>
    <p:extLst>
      <p:ext uri="{BB962C8B-B14F-4D97-AF65-F5344CB8AC3E}">
        <p14:creationId xmlns:p14="http://schemas.microsoft.com/office/powerpoint/2010/main" val="1030028115"/>
      </p:ext>
    </p:extLst>
  </p:cSld>
  <p:clrMapOvr>
    <a:masterClrMapping/>
  </p:clrMapOvr>
  <p:transition spd="slow">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The basic principles of environmental management and protection of natural resources include the following directions:</a:t>
            </a:r>
            <a:endParaRPr lang="ru-RU" sz="2800" dirty="0"/>
          </a:p>
        </p:txBody>
      </p:sp>
      <p:sp>
        <p:nvSpPr>
          <p:cNvPr id="3" name="Содержимое 2"/>
          <p:cNvSpPr>
            <a:spLocks noGrp="1"/>
          </p:cNvSpPr>
          <p:nvPr>
            <p:ph idx="1"/>
          </p:nvPr>
        </p:nvSpPr>
        <p:spPr>
          <a:xfrm>
            <a:off x="457200" y="1935480"/>
            <a:ext cx="8229600" cy="2285608"/>
          </a:xfrm>
        </p:spPr>
        <p:txBody>
          <a:bodyPr>
            <a:normAutofit fontScale="77500" lnSpcReduction="20000"/>
          </a:bodyPr>
          <a:lstStyle/>
          <a:p>
            <a:r>
              <a:rPr lang="en-US" dirty="0" smtClean="0"/>
              <a:t>Use of natural resources has to be accompanied by their restoration. Recovery actions can be used only for renewal of natural resources which treat a plant and animal life, fertility of soils. Deforestation, hunting and other kinds of activity which can cause an irreplaceable loss to these types of resources are strictly controlled by the state, for example. For protection of an animal and flora creation of especially protected territories to which reserves, wildlife areas, national and natural parks, nature sanctuaries belong is provided.</a:t>
            </a:r>
            <a:endParaRPr lang="ru-RU" dirty="0"/>
          </a:p>
        </p:txBody>
      </p:sp>
      <p:pic>
        <p:nvPicPr>
          <p:cNvPr id="4" name="Рисунок 3" descr="i (4).jpg"/>
          <p:cNvPicPr>
            <a:picLocks noChangeAspect="1"/>
          </p:cNvPicPr>
          <p:nvPr/>
        </p:nvPicPr>
        <p:blipFill>
          <a:blip r:embed="rId2" cstate="print"/>
          <a:stretch>
            <a:fillRect/>
          </a:stretch>
        </p:blipFill>
        <p:spPr>
          <a:xfrm>
            <a:off x="539552" y="4077072"/>
            <a:ext cx="2664296" cy="2376264"/>
          </a:xfrm>
          <a:prstGeom prst="rect">
            <a:avLst/>
          </a:prstGeom>
        </p:spPr>
      </p:pic>
      <p:pic>
        <p:nvPicPr>
          <p:cNvPr id="5" name="Рисунок 4" descr="i (5).jpg"/>
          <p:cNvPicPr>
            <a:picLocks noChangeAspect="1"/>
          </p:cNvPicPr>
          <p:nvPr/>
        </p:nvPicPr>
        <p:blipFill>
          <a:blip r:embed="rId3" cstate="print"/>
          <a:stretch>
            <a:fillRect/>
          </a:stretch>
        </p:blipFill>
        <p:spPr>
          <a:xfrm>
            <a:off x="3131840" y="4077072"/>
            <a:ext cx="2880320" cy="2376264"/>
          </a:xfrm>
          <a:prstGeom prst="rect">
            <a:avLst/>
          </a:prstGeom>
        </p:spPr>
      </p:pic>
      <p:pic>
        <p:nvPicPr>
          <p:cNvPr id="6" name="Рисунок 5" descr="i (3).jpg"/>
          <p:cNvPicPr>
            <a:picLocks noChangeAspect="1"/>
          </p:cNvPicPr>
          <p:nvPr/>
        </p:nvPicPr>
        <p:blipFill>
          <a:blip r:embed="rId4" cstate="print"/>
          <a:stretch>
            <a:fillRect/>
          </a:stretch>
        </p:blipFill>
        <p:spPr>
          <a:xfrm>
            <a:off x="6012160" y="4077072"/>
            <a:ext cx="2766814" cy="2376264"/>
          </a:xfrm>
          <a:prstGeom prst="rect">
            <a:avLst/>
          </a:prstGeom>
        </p:spPr>
      </p:pic>
    </p:spTree>
  </p:cSld>
  <p:clrMapOvr>
    <a:masterClrMapping/>
  </p:clrMapOvr>
  <p:transition spd="slow">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631904"/>
          </a:xfrm>
        </p:spPr>
        <p:txBody>
          <a:bodyPr/>
          <a:lstStyle/>
          <a:p>
            <a:r>
              <a:rPr lang="en-US" dirty="0" smtClean="0"/>
              <a:t>For the organization of rational use of land resources in Russia the state land management — system of actions for regulation of the land relations, the organizations of use and earth protection as means of production is carried out.</a:t>
            </a:r>
          </a:p>
          <a:p>
            <a:r>
              <a:rPr lang="en-US" dirty="0" smtClean="0"/>
              <a:t>national and natural parks, nature sanctuaries.</a:t>
            </a:r>
            <a:endParaRPr lang="ru-RU" dirty="0"/>
          </a:p>
        </p:txBody>
      </p:sp>
      <p:pic>
        <p:nvPicPr>
          <p:cNvPr id="4" name="Рисунок 3" descr="86320859_276872457.gif"/>
          <p:cNvPicPr>
            <a:picLocks noChangeAspect="1"/>
          </p:cNvPicPr>
          <p:nvPr/>
        </p:nvPicPr>
        <p:blipFill>
          <a:blip r:embed="rId2" cstate="print"/>
          <a:stretch>
            <a:fillRect/>
          </a:stretch>
        </p:blipFill>
        <p:spPr>
          <a:xfrm>
            <a:off x="4139952" y="3196843"/>
            <a:ext cx="4608512" cy="3400509"/>
          </a:xfrm>
          <a:prstGeom prst="rect">
            <a:avLst/>
          </a:prstGeom>
        </p:spPr>
      </p:pic>
    </p:spTree>
  </p:cSld>
  <p:clrMapOvr>
    <a:masterClrMapping/>
  </p:clrMapOvr>
  <p:transition spd="slow">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08720"/>
            <a:ext cx="8229600" cy="2592288"/>
          </a:xfrm>
        </p:spPr>
        <p:txBody>
          <a:bodyPr>
            <a:normAutofit fontScale="92500" lnSpcReduction="20000"/>
          </a:bodyPr>
          <a:lstStyle/>
          <a:p>
            <a:r>
              <a:rPr lang="en-US" dirty="0" smtClean="0"/>
              <a:t>Complex use of natural resources this direction of rational environmental management has to be carried out first of all for the</a:t>
            </a:r>
            <a:r>
              <a:rPr lang="en-US" dirty="0" smtClean="0">
                <a:solidFill>
                  <a:srgbClr val="FF0000"/>
                </a:solidFill>
              </a:rPr>
              <a:t> </a:t>
            </a:r>
            <a:r>
              <a:rPr lang="en-US" dirty="0" err="1" smtClean="0">
                <a:solidFill>
                  <a:srgbClr val="FF0000"/>
                </a:solidFill>
              </a:rPr>
              <a:t>ischerpayemykh</a:t>
            </a:r>
            <a:r>
              <a:rPr lang="ru-RU" dirty="0" smtClean="0">
                <a:solidFill>
                  <a:srgbClr val="FF0000"/>
                </a:solidFill>
              </a:rPr>
              <a:t>!!!</a:t>
            </a:r>
            <a:r>
              <a:rPr lang="en-US" dirty="0" smtClean="0">
                <a:solidFill>
                  <a:srgbClr val="FF0000"/>
                </a:solidFill>
              </a:rPr>
              <a:t> </a:t>
            </a:r>
            <a:r>
              <a:rPr lang="en-US" dirty="0" smtClean="0"/>
              <a:t>of natural resources, i.e. for minerals. Thus it is possible to allocate two tendencies one of which assumes use of the same resources in different branches of economy, another — fuller extraction of resources for production stages.</a:t>
            </a:r>
          </a:p>
          <a:p>
            <a:r>
              <a:rPr lang="en-US" dirty="0" smtClean="0"/>
              <a:t>national and natural parks, nature sanctuaries.</a:t>
            </a:r>
            <a:endParaRPr lang="ru-RU" dirty="0"/>
          </a:p>
        </p:txBody>
      </p:sp>
      <p:pic>
        <p:nvPicPr>
          <p:cNvPr id="4" name="Рисунок 3" descr="016 Chrizolit (5).jpg"/>
          <p:cNvPicPr>
            <a:picLocks noChangeAspect="1"/>
          </p:cNvPicPr>
          <p:nvPr/>
        </p:nvPicPr>
        <p:blipFill>
          <a:blip r:embed="rId2" cstate="print"/>
          <a:stretch>
            <a:fillRect/>
          </a:stretch>
        </p:blipFill>
        <p:spPr>
          <a:xfrm>
            <a:off x="395536" y="3645024"/>
            <a:ext cx="2808312" cy="3051824"/>
          </a:xfrm>
          <a:prstGeom prst="rect">
            <a:avLst/>
          </a:prstGeom>
        </p:spPr>
      </p:pic>
      <p:pic>
        <p:nvPicPr>
          <p:cNvPr id="5" name="Рисунок 4" descr="img13.jpg"/>
          <p:cNvPicPr>
            <a:picLocks noChangeAspect="1"/>
          </p:cNvPicPr>
          <p:nvPr/>
        </p:nvPicPr>
        <p:blipFill>
          <a:blip r:embed="rId3" cstate="print"/>
          <a:stretch>
            <a:fillRect/>
          </a:stretch>
        </p:blipFill>
        <p:spPr>
          <a:xfrm>
            <a:off x="6372200" y="3645024"/>
            <a:ext cx="2771800" cy="3024336"/>
          </a:xfrm>
          <a:prstGeom prst="rect">
            <a:avLst/>
          </a:prstGeom>
        </p:spPr>
      </p:pic>
      <p:pic>
        <p:nvPicPr>
          <p:cNvPr id="6" name="Рисунок 5" descr="nat_gel2.jpg"/>
          <p:cNvPicPr>
            <a:picLocks noChangeAspect="1"/>
          </p:cNvPicPr>
          <p:nvPr/>
        </p:nvPicPr>
        <p:blipFill>
          <a:blip r:embed="rId4" cstate="print"/>
          <a:stretch>
            <a:fillRect/>
          </a:stretch>
        </p:blipFill>
        <p:spPr>
          <a:xfrm>
            <a:off x="3203848" y="3645024"/>
            <a:ext cx="3168377" cy="3024336"/>
          </a:xfrm>
          <a:prstGeom prst="rect">
            <a:avLst/>
          </a:prstGeom>
        </p:spPr>
      </p:pic>
    </p:spTree>
  </p:cSld>
  <p:clrMapOvr>
    <a:masterClrMapping/>
  </p:clrMapOvr>
  <p:transition spd="slow">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487888"/>
          </a:xfrm>
        </p:spPr>
        <p:txBody>
          <a:bodyPr>
            <a:normAutofit/>
          </a:bodyPr>
          <a:lstStyle/>
          <a:p>
            <a:r>
              <a:rPr lang="en-US" dirty="0" smtClean="0"/>
              <a:t>Recycling of natural resources. Practically all types of made materials: metal, paper, fabrics, plastic — it is possible to subject to secondary processing. First, secondary processing allows to save primary raw materials and energy as on production of products from secondary raw materials much less energy is required. For example, scrap metal melting in steel requires 10 times less energy, than for steel smelting from ore. Secondly, secondary processing allows to reduce amount of solid waste.</a:t>
            </a:r>
            <a:endParaRPr lang="ru-RU" dirty="0"/>
          </a:p>
        </p:txBody>
      </p:sp>
    </p:spTree>
  </p:cSld>
  <p:clrMapOvr>
    <a:masterClrMapping/>
  </p:clrMapOvr>
  <p:transition spd="slow">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548680"/>
            <a:ext cx="8229600" cy="2520280"/>
          </a:xfrm>
        </p:spPr>
        <p:txBody>
          <a:bodyPr>
            <a:normAutofit lnSpcReduction="10000"/>
          </a:bodyPr>
          <a:lstStyle/>
          <a:p>
            <a:r>
              <a:rPr lang="en-US" dirty="0" smtClean="0"/>
              <a:t>Carrying out nature protection actions. These events have to be held first of all by the industrial enterprises, and the government bodies which are responsible for protection of surrounding environment, have to control their performance.</a:t>
            </a:r>
          </a:p>
          <a:p>
            <a:r>
              <a:rPr lang="en-US" dirty="0" smtClean="0"/>
              <a:t>allows to reduce amount of solid waste.</a:t>
            </a:r>
            <a:endParaRPr lang="ru-RU" dirty="0"/>
          </a:p>
        </p:txBody>
      </p:sp>
      <p:pic>
        <p:nvPicPr>
          <p:cNvPr id="4" name="Рисунок 3" descr="1307460121_1.gif"/>
          <p:cNvPicPr>
            <a:picLocks noChangeAspect="1"/>
          </p:cNvPicPr>
          <p:nvPr/>
        </p:nvPicPr>
        <p:blipFill>
          <a:blip r:embed="rId2" cstate="print"/>
          <a:stretch>
            <a:fillRect/>
          </a:stretch>
        </p:blipFill>
        <p:spPr>
          <a:xfrm>
            <a:off x="4572000" y="3140968"/>
            <a:ext cx="4572000" cy="2743200"/>
          </a:xfrm>
          <a:prstGeom prst="rect">
            <a:avLst/>
          </a:prstGeom>
        </p:spPr>
      </p:pic>
      <p:pic>
        <p:nvPicPr>
          <p:cNvPr id="5" name="Рисунок 4" descr="m_1236172677708.jpg"/>
          <p:cNvPicPr>
            <a:picLocks noChangeAspect="1"/>
          </p:cNvPicPr>
          <p:nvPr/>
        </p:nvPicPr>
        <p:blipFill>
          <a:blip r:embed="rId3" cstate="print"/>
          <a:stretch>
            <a:fillRect/>
          </a:stretch>
        </p:blipFill>
        <p:spPr>
          <a:xfrm>
            <a:off x="251520" y="3068960"/>
            <a:ext cx="4506370" cy="3384376"/>
          </a:xfrm>
          <a:prstGeom prst="rect">
            <a:avLst/>
          </a:prstGeom>
        </p:spPr>
      </p:pic>
    </p:spTree>
  </p:cSld>
  <p:clrMapOvr>
    <a:masterClrMapping/>
  </p:clrMapOvr>
  <p:transition spd="slow">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343872"/>
          </a:xfrm>
        </p:spPr>
        <p:txBody>
          <a:bodyPr/>
          <a:lstStyle/>
          <a:p>
            <a:r>
              <a:rPr lang="en-US" dirty="0" smtClean="0"/>
              <a:t>Any industrial enterprise has to be equipped with treatment facilities, take measures for introduction of low-waste technologies, provide observance of a mode of sanitary and security zones which are established round each enterprise.</a:t>
            </a:r>
            <a:endParaRPr lang="ru-RU" dirty="0"/>
          </a:p>
        </p:txBody>
      </p:sp>
      <p:pic>
        <p:nvPicPr>
          <p:cNvPr id="4" name="Рисунок 3" descr="100.jpg"/>
          <p:cNvPicPr>
            <a:picLocks noChangeAspect="1"/>
          </p:cNvPicPr>
          <p:nvPr/>
        </p:nvPicPr>
        <p:blipFill>
          <a:blip r:embed="rId2" cstate="print"/>
          <a:stretch>
            <a:fillRect/>
          </a:stretch>
        </p:blipFill>
        <p:spPr>
          <a:xfrm>
            <a:off x="251520" y="3645024"/>
            <a:ext cx="3203848" cy="2935213"/>
          </a:xfrm>
          <a:prstGeom prst="rect">
            <a:avLst/>
          </a:prstGeom>
        </p:spPr>
      </p:pic>
      <p:pic>
        <p:nvPicPr>
          <p:cNvPr id="5" name="Рисунок 4" descr="11401811_w640_h640_0b913c23ed1f3xl.jpg"/>
          <p:cNvPicPr>
            <a:picLocks noChangeAspect="1"/>
          </p:cNvPicPr>
          <p:nvPr/>
        </p:nvPicPr>
        <p:blipFill>
          <a:blip r:embed="rId3" cstate="print"/>
          <a:stretch>
            <a:fillRect/>
          </a:stretch>
        </p:blipFill>
        <p:spPr>
          <a:xfrm>
            <a:off x="3131840" y="3653898"/>
            <a:ext cx="3096344" cy="2799438"/>
          </a:xfrm>
          <a:prstGeom prst="rect">
            <a:avLst/>
          </a:prstGeom>
        </p:spPr>
      </p:pic>
      <p:pic>
        <p:nvPicPr>
          <p:cNvPr id="6" name="Рисунок 5" descr="imgASazEa.jpeg"/>
          <p:cNvPicPr>
            <a:picLocks noChangeAspect="1"/>
          </p:cNvPicPr>
          <p:nvPr/>
        </p:nvPicPr>
        <p:blipFill>
          <a:blip r:embed="rId4" cstate="print"/>
          <a:stretch>
            <a:fillRect/>
          </a:stretch>
        </p:blipFill>
        <p:spPr>
          <a:xfrm>
            <a:off x="6135513" y="3645024"/>
            <a:ext cx="3008487" cy="2880320"/>
          </a:xfrm>
          <a:prstGeom prst="rect">
            <a:avLst/>
          </a:prstGeom>
        </p:spPr>
      </p:pic>
    </p:spTree>
  </p:cSld>
  <p:clrMapOvr>
    <a:masterClrMapping/>
  </p:clrMapOvr>
  <p:transition spd="slow">
    <p:pull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5055840"/>
          </a:xfrm>
        </p:spPr>
        <p:txBody>
          <a:bodyPr/>
          <a:lstStyle/>
          <a:p>
            <a:r>
              <a:rPr lang="en-US" dirty="0" smtClean="0"/>
              <a:t>Introduction of the latest technologies for the purpose of decrease in load of environment. The purpose of development of low-waste and resource-saving technologies — creation of the closed production cycles, with full use of arriving raw materials and not developing waste leaving for their framework. It is attempt to reproduce natural cycles where all elements are interconnected and cause each other.</a:t>
            </a:r>
            <a:endParaRPr lang="ru-RU" dirty="0"/>
          </a:p>
        </p:txBody>
      </p:sp>
    </p:spTree>
  </p:cSld>
  <p:clrMapOvr>
    <a:masterClrMapping/>
  </p:clrMapOvr>
  <p:transition spd="slow">
    <p:pull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343872"/>
          </a:xfrm>
        </p:spPr>
        <p:txBody>
          <a:bodyPr>
            <a:normAutofit/>
          </a:bodyPr>
          <a:lstStyle/>
          <a:p>
            <a:pPr>
              <a:buNone/>
            </a:pPr>
            <a:r>
              <a:rPr lang="ru-RU" dirty="0" smtClean="0"/>
              <a:t>    </a:t>
            </a:r>
            <a:r>
              <a:rPr lang="en-US" dirty="0" smtClean="0"/>
              <a:t>In materials of the European economic commission of the UN and the Declaration on the low-waste and waste-free technology accepted in 1979 at meeting on the all-European cooperation in the field of environmental protection, low-waste and waste-free technology are defined as practical application of knowledge, methods and means within needs of the person to provide the most rational use of natural resources and to protect environment. About the huge potential of low-waste technologies tell such figures. Now because of imperfection of technologies of production in the earth there are to 70% of oil, 30% of coal, 20% of iron ore etc.</a:t>
            </a:r>
            <a:endParaRPr lang="ru-RU" dirty="0" smtClean="0"/>
          </a:p>
          <a:p>
            <a:endParaRPr lang="ru-RU" dirty="0"/>
          </a:p>
        </p:txBody>
      </p:sp>
    </p:spTree>
  </p:cSld>
  <p:clrMapOvr>
    <a:masterClrMapping/>
  </p:clrMapOvr>
  <p:transition spd="slow">
    <p:pull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2808312"/>
          </a:xfrm>
        </p:spPr>
        <p:txBody>
          <a:bodyPr>
            <a:normAutofit fontScale="85000" lnSpcReduction="10000"/>
          </a:bodyPr>
          <a:lstStyle/>
          <a:p>
            <a:pPr>
              <a:buNone/>
            </a:pPr>
            <a:r>
              <a:rPr lang="ru-RU" dirty="0" smtClean="0"/>
              <a:t>    </a:t>
            </a:r>
            <a:r>
              <a:rPr lang="en-US" dirty="0" smtClean="0"/>
              <a:t>Introduction of resource-saving technologies especially actually for the resources. For example, technologies which will allow to increase oil refining depth are developed. Methods now in use allow to receive from oil only 60% of valuable products, other 40% — it is fuel oil. More perfect technologies will allow to receive 90% of valuable products. Such increase in depth of oil refining will allow to spend for receiving the same amount of gasoline 2 t of oil instead of 3 t. </a:t>
            </a:r>
            <a:r>
              <a:rPr lang="ru-RU" dirty="0" smtClean="0"/>
              <a:t/>
            </a:r>
            <a:br>
              <a:rPr lang="ru-RU" dirty="0" smtClean="0"/>
            </a:br>
            <a:endParaRPr lang="ru-RU" dirty="0"/>
          </a:p>
        </p:txBody>
      </p:sp>
      <p:pic>
        <p:nvPicPr>
          <p:cNvPr id="4" name="Рисунок 3" descr="1004148_PH06915.jpg"/>
          <p:cNvPicPr>
            <a:picLocks noChangeAspect="1"/>
          </p:cNvPicPr>
          <p:nvPr/>
        </p:nvPicPr>
        <p:blipFill>
          <a:blip r:embed="rId2" cstate="print"/>
          <a:stretch>
            <a:fillRect/>
          </a:stretch>
        </p:blipFill>
        <p:spPr>
          <a:xfrm>
            <a:off x="395536" y="3573016"/>
            <a:ext cx="3816424" cy="3284984"/>
          </a:xfrm>
          <a:prstGeom prst="rect">
            <a:avLst/>
          </a:prstGeom>
        </p:spPr>
      </p:pic>
      <p:pic>
        <p:nvPicPr>
          <p:cNvPr id="5" name="Рисунок 4" descr="b9ad772005653afce4d4bd46c2efe842_XL_thumb_675.jpg"/>
          <p:cNvPicPr>
            <a:picLocks noChangeAspect="1"/>
          </p:cNvPicPr>
          <p:nvPr/>
        </p:nvPicPr>
        <p:blipFill>
          <a:blip r:embed="rId3" cstate="print"/>
          <a:stretch>
            <a:fillRect/>
          </a:stretch>
        </p:blipFill>
        <p:spPr>
          <a:xfrm>
            <a:off x="4355976" y="3573016"/>
            <a:ext cx="4176464" cy="3284984"/>
          </a:xfrm>
          <a:prstGeom prst="rect">
            <a:avLst/>
          </a:prstGeom>
        </p:spPr>
      </p:pic>
    </p:spTree>
  </p:cSld>
  <p:clrMapOvr>
    <a:masterClrMapping/>
  </p:clrMapOvr>
  <p:transition spd="slow">
    <p:pull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0"/>
            <a:ext cx="7924800" cy="1052736"/>
          </a:xfrm>
        </p:spPr>
        <p:txBody>
          <a:bodyPr/>
          <a:lstStyle/>
          <a:p>
            <a:r>
              <a:rPr lang="en-US" sz="4400" b="1" dirty="0" smtClean="0">
                <a:solidFill>
                  <a:schemeClr val="accent1"/>
                </a:solidFill>
                <a:latin typeface="Algerian" panose="04020705040A02060702" pitchFamily="82" charset="0"/>
              </a:rPr>
              <a:t>F</a:t>
            </a:r>
            <a:r>
              <a:rPr lang="ru-RU" sz="4400" b="1" dirty="0" smtClean="0">
                <a:solidFill>
                  <a:schemeClr val="accent1"/>
                </a:solidFill>
                <a:latin typeface="Algerian" panose="04020705040A02060702" pitchFamily="82" charset="0"/>
              </a:rPr>
              <a:t> </a:t>
            </a:r>
            <a:r>
              <a:rPr lang="en-US" sz="4400" b="1" dirty="0" err="1" smtClean="0">
                <a:solidFill>
                  <a:schemeClr val="accent1"/>
                </a:solidFill>
                <a:latin typeface="Algerian" panose="04020705040A02060702" pitchFamily="82" charset="0"/>
              </a:rPr>
              <a:t>i</a:t>
            </a:r>
            <a:r>
              <a:rPr lang="ru-RU" sz="4400" b="1" dirty="0" smtClean="0">
                <a:solidFill>
                  <a:schemeClr val="accent1"/>
                </a:solidFill>
                <a:latin typeface="Algerian" panose="04020705040A02060702" pitchFamily="82" charset="0"/>
              </a:rPr>
              <a:t> </a:t>
            </a:r>
            <a:r>
              <a:rPr lang="en-US" sz="4400" b="1" dirty="0" smtClean="0">
                <a:solidFill>
                  <a:schemeClr val="accent1"/>
                </a:solidFill>
                <a:latin typeface="Algerian" panose="04020705040A02060702" pitchFamily="82" charset="0"/>
              </a:rPr>
              <a:t>n</a:t>
            </a:r>
            <a:r>
              <a:rPr lang="ru-RU" sz="4400" b="1" dirty="0" smtClean="0">
                <a:solidFill>
                  <a:schemeClr val="accent1"/>
                </a:solidFill>
                <a:latin typeface="Algerian" panose="04020705040A02060702" pitchFamily="82" charset="0"/>
              </a:rPr>
              <a:t> </a:t>
            </a:r>
            <a:r>
              <a:rPr lang="en-US" sz="4400" b="1" dirty="0" smtClean="0">
                <a:solidFill>
                  <a:schemeClr val="accent1"/>
                </a:solidFill>
                <a:latin typeface="Algerian" panose="04020705040A02060702" pitchFamily="82" charset="0"/>
              </a:rPr>
              <a:t>d</a:t>
            </a:r>
            <a:r>
              <a:rPr lang="ru-RU" sz="4400" b="1" dirty="0" smtClean="0">
                <a:solidFill>
                  <a:schemeClr val="accent1"/>
                </a:solidFill>
                <a:latin typeface="Algerian" panose="04020705040A02060702" pitchFamily="82" charset="0"/>
              </a:rPr>
              <a:t> </a:t>
            </a:r>
            <a:r>
              <a:rPr lang="en-US" sz="4400" b="1" dirty="0" err="1" smtClean="0">
                <a:solidFill>
                  <a:schemeClr val="accent1"/>
                </a:solidFill>
                <a:latin typeface="Algerian" panose="04020705040A02060702" pitchFamily="82" charset="0"/>
              </a:rPr>
              <a:t>i</a:t>
            </a:r>
            <a:r>
              <a:rPr lang="ru-RU" sz="4400" b="1" dirty="0" smtClean="0">
                <a:solidFill>
                  <a:schemeClr val="accent1"/>
                </a:solidFill>
                <a:latin typeface="Algerian" panose="04020705040A02060702" pitchFamily="82" charset="0"/>
              </a:rPr>
              <a:t> </a:t>
            </a:r>
            <a:r>
              <a:rPr lang="en-US" sz="4400" b="1" dirty="0" smtClean="0">
                <a:solidFill>
                  <a:schemeClr val="accent1"/>
                </a:solidFill>
                <a:latin typeface="Algerian" panose="04020705040A02060702" pitchFamily="82" charset="0"/>
              </a:rPr>
              <a:t>n</a:t>
            </a:r>
            <a:r>
              <a:rPr lang="ru-RU" sz="4400" b="1" dirty="0" smtClean="0">
                <a:solidFill>
                  <a:schemeClr val="accent1"/>
                </a:solidFill>
                <a:latin typeface="Algerian" panose="04020705040A02060702" pitchFamily="82" charset="0"/>
              </a:rPr>
              <a:t> </a:t>
            </a:r>
            <a:r>
              <a:rPr lang="en-US" sz="4400" b="1" dirty="0" smtClean="0">
                <a:solidFill>
                  <a:schemeClr val="accent1"/>
                </a:solidFill>
                <a:latin typeface="Algerian" panose="04020705040A02060702" pitchFamily="82" charset="0"/>
              </a:rPr>
              <a:t>g</a:t>
            </a:r>
            <a:r>
              <a:rPr lang="ru-RU" sz="4400" b="1" dirty="0" smtClean="0">
                <a:solidFill>
                  <a:schemeClr val="accent1"/>
                </a:solidFill>
                <a:latin typeface="Algerian" panose="04020705040A02060702" pitchFamily="82" charset="0"/>
              </a:rPr>
              <a:t> </a:t>
            </a:r>
            <a:r>
              <a:rPr lang="en-US" sz="4400" b="1" dirty="0" smtClean="0">
                <a:solidFill>
                  <a:schemeClr val="accent1"/>
                </a:solidFill>
                <a:latin typeface="Algerian" panose="04020705040A02060702" pitchFamily="82" charset="0"/>
              </a:rPr>
              <a:t>s</a:t>
            </a:r>
            <a:endParaRPr lang="ru-RU" sz="4400" b="1" dirty="0">
              <a:solidFill>
                <a:schemeClr val="accent1"/>
              </a:solidFill>
            </a:endParaRPr>
          </a:p>
        </p:txBody>
      </p:sp>
      <p:sp>
        <p:nvSpPr>
          <p:cNvPr id="3" name="Объект 2"/>
          <p:cNvSpPr>
            <a:spLocks noGrp="1"/>
          </p:cNvSpPr>
          <p:nvPr>
            <p:ph sz="quarter" idx="4294967295"/>
          </p:nvPr>
        </p:nvSpPr>
        <p:spPr>
          <a:xfrm>
            <a:off x="179512" y="1124744"/>
            <a:ext cx="8784976" cy="5184576"/>
          </a:xfrm>
          <a:prstGeom prst="rect">
            <a:avLst/>
          </a:prstGeom>
        </p:spPr>
        <p:txBody>
          <a:bodyPr>
            <a:normAutofit lnSpcReduction="10000"/>
          </a:bodyPr>
          <a:lstStyle/>
          <a:p>
            <a:pPr marL="0" indent="0">
              <a:buNone/>
            </a:pPr>
            <a:endParaRPr lang="ru-RU" dirty="0" smtClean="0"/>
          </a:p>
          <a:p>
            <a:pPr marL="0" indent="0">
              <a:buNone/>
            </a:pPr>
            <a:r>
              <a:rPr lang="en-US" sz="4400" b="1" dirty="0" smtClean="0">
                <a:solidFill>
                  <a:srgbClr val="FFFF00"/>
                </a:solidFill>
                <a:effectLst>
                  <a:outerShdw blurRad="38100" dist="38100" dir="2700000" algn="tl">
                    <a:srgbClr val="000000">
                      <a:alpha val="43137"/>
                    </a:srgbClr>
                  </a:outerShdw>
                </a:effectLst>
                <a:latin typeface="Baskerville Old Face" panose="02020602080505020303" pitchFamily="18" charset="0"/>
              </a:rPr>
              <a:t>Food </a:t>
            </a:r>
            <a:r>
              <a:rPr lang="en-US" sz="4400" b="1" dirty="0">
                <a:solidFill>
                  <a:srgbClr val="FFFF00"/>
                </a:solidFill>
                <a:effectLst>
                  <a:outerShdw blurRad="38100" dist="38100" dir="2700000" algn="tl">
                    <a:srgbClr val="000000">
                      <a:alpha val="43137"/>
                    </a:srgbClr>
                  </a:outerShdw>
                </a:effectLst>
                <a:latin typeface="Baskerville Old Face" panose="02020602080505020303" pitchFamily="18" charset="0"/>
              </a:rPr>
              <a:t>chains </a:t>
            </a:r>
            <a:r>
              <a:rPr lang="en-US" sz="4400" b="1" dirty="0">
                <a:effectLst>
                  <a:outerShdw blurRad="38100" dist="38100" dir="2700000" algn="tl">
                    <a:srgbClr val="000000">
                      <a:alpha val="43137"/>
                    </a:srgbClr>
                  </a:outerShdw>
                </a:effectLst>
                <a:latin typeface="Baskerville Old Face" panose="02020602080505020303" pitchFamily="18" charset="0"/>
              </a:rPr>
              <a:t>in </a:t>
            </a:r>
            <a:r>
              <a:rPr lang="en-US" sz="4400" b="1">
                <a:effectLst>
                  <a:outerShdw blurRad="38100" dist="38100" dir="2700000" algn="tl">
                    <a:srgbClr val="000000">
                      <a:alpha val="43137"/>
                    </a:srgbClr>
                  </a:outerShdw>
                </a:effectLst>
                <a:latin typeface="Baskerville Old Face" panose="02020602080505020303" pitchFamily="18" charset="0"/>
              </a:rPr>
              <a:t>nature </a:t>
            </a:r>
            <a:r>
              <a:rPr lang="en-US" sz="4400" b="1" smtClean="0">
                <a:effectLst>
                  <a:outerShdw blurRad="38100" dist="38100" dir="2700000" algn="tl">
                    <a:srgbClr val="000000">
                      <a:alpha val="43137"/>
                    </a:srgbClr>
                  </a:outerShdw>
                </a:effectLst>
                <a:latin typeface="Baskerville Old Face" panose="02020602080505020303" pitchFamily="18" charset="0"/>
              </a:rPr>
              <a:t> </a:t>
            </a:r>
            <a:r>
              <a:rPr lang="en-US" sz="4400" b="1" dirty="0">
                <a:solidFill>
                  <a:srgbClr val="C00000"/>
                </a:solidFill>
                <a:effectLst>
                  <a:outerShdw blurRad="38100" dist="38100" dir="2700000" algn="tl">
                    <a:srgbClr val="000000">
                      <a:alpha val="43137"/>
                    </a:srgbClr>
                  </a:outerShdw>
                </a:effectLst>
                <a:latin typeface="Baskerville Old Face" panose="02020602080505020303" pitchFamily="18" charset="0"/>
              </a:rPr>
              <a:t>help keep the balance</a:t>
            </a:r>
            <a:r>
              <a:rPr lang="en-US" sz="4400" b="1" dirty="0">
                <a:effectLst>
                  <a:outerShdw blurRad="38100" dist="38100" dir="2700000" algn="tl">
                    <a:srgbClr val="000000">
                      <a:alpha val="43137"/>
                    </a:srgbClr>
                  </a:outerShdw>
                </a:effectLst>
                <a:latin typeface="Baskerville Old Face" panose="02020602080505020303" pitchFamily="18" charset="0"/>
              </a:rPr>
              <a:t> in the complex system of relationships of living organisms. Nature gave everyone (even the smallest) living being its own, </a:t>
            </a:r>
            <a:r>
              <a:rPr lang="en-US" sz="4400" b="1" dirty="0">
                <a:solidFill>
                  <a:srgbClr val="00B0F0"/>
                </a:solidFill>
                <a:effectLst>
                  <a:outerShdw blurRad="38100" dist="38100" dir="2700000" algn="tl">
                    <a:srgbClr val="000000">
                      <a:alpha val="43137"/>
                    </a:srgbClr>
                  </a:outerShdw>
                </a:effectLst>
                <a:latin typeface="Baskerville Old Face" panose="02020602080505020303" pitchFamily="18" charset="0"/>
              </a:rPr>
              <a:t>the main role</a:t>
            </a:r>
            <a:r>
              <a:rPr lang="en-US" sz="4400" b="1" dirty="0">
                <a:effectLst>
                  <a:outerShdw blurRad="38100" dist="38100" dir="2700000" algn="tl">
                    <a:srgbClr val="000000">
                      <a:alpha val="43137"/>
                    </a:srgbClr>
                  </a:outerShdw>
                </a:effectLst>
                <a:latin typeface="Baskerville Old Face" panose="02020602080505020303" pitchFamily="18" charset="0"/>
              </a:rPr>
              <a:t>, which is to be performed by each animal.</a:t>
            </a:r>
            <a:endParaRPr lang="ru-RU" sz="4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57952282"/>
      </p:ext>
    </p:extLst>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183880" cy="1051560"/>
          </a:xfrm>
        </p:spPr>
        <p:txBody>
          <a:bodyPr>
            <a:normAutofit/>
          </a:bodyPr>
          <a:lstStyle/>
          <a:p>
            <a:r>
              <a:rPr lang="ru-RU" sz="6000" dirty="0" smtClean="0"/>
              <a:t>Цель занятия</a:t>
            </a:r>
            <a:endParaRPr lang="ru-RU" sz="6000" dirty="0"/>
          </a:p>
        </p:txBody>
      </p:sp>
      <p:sp>
        <p:nvSpPr>
          <p:cNvPr id="3" name="Объект 2"/>
          <p:cNvSpPr>
            <a:spLocks noGrp="1"/>
          </p:cNvSpPr>
          <p:nvPr>
            <p:ph idx="1"/>
          </p:nvPr>
        </p:nvSpPr>
        <p:spPr>
          <a:xfrm>
            <a:off x="467544" y="2060848"/>
            <a:ext cx="8183880" cy="4187952"/>
          </a:xfrm>
        </p:spPr>
        <p:txBody>
          <a:bodyPr>
            <a:normAutofit/>
          </a:bodyPr>
          <a:lstStyle/>
          <a:p>
            <a:r>
              <a:rPr lang="ru-RU" sz="4400" dirty="0" smtClean="0"/>
              <a:t>Выработать и развить у студентов навыки и умения общения по теме: «Влияние экологии на здоровье человека»</a:t>
            </a:r>
            <a:endParaRPr lang="ru-RU" sz="4400" dirty="0"/>
          </a:p>
        </p:txBody>
      </p:sp>
    </p:spTree>
    <p:extLst>
      <p:ext uri="{BB962C8B-B14F-4D97-AF65-F5344CB8AC3E}">
        <p14:creationId xmlns:p14="http://schemas.microsoft.com/office/powerpoint/2010/main" val="3313791254"/>
      </p:ext>
    </p:extLst>
  </p:cSld>
  <p:clrMapOvr>
    <a:masterClrMapping/>
  </p:clrMapOvr>
  <p:transition spd="slow">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183880" cy="1051560"/>
          </a:xfrm>
        </p:spPr>
        <p:txBody>
          <a:bodyPr>
            <a:normAutofit/>
          </a:bodyPr>
          <a:lstStyle/>
          <a:p>
            <a:r>
              <a:rPr lang="ru-RU" sz="4800" dirty="0" smtClean="0"/>
              <a:t>Воспитательные цели</a:t>
            </a:r>
            <a:endParaRPr lang="ru-RU" sz="4800" dirty="0"/>
          </a:p>
        </p:txBody>
      </p:sp>
      <p:sp>
        <p:nvSpPr>
          <p:cNvPr id="3" name="Объект 2"/>
          <p:cNvSpPr>
            <a:spLocks noGrp="1"/>
          </p:cNvSpPr>
          <p:nvPr>
            <p:ph idx="1"/>
          </p:nvPr>
        </p:nvSpPr>
        <p:spPr>
          <a:xfrm>
            <a:off x="467544" y="1772816"/>
            <a:ext cx="8183880" cy="4187952"/>
          </a:xfrm>
        </p:spPr>
        <p:txBody>
          <a:bodyPr>
            <a:normAutofit/>
          </a:bodyPr>
          <a:lstStyle/>
          <a:p>
            <a:r>
              <a:rPr lang="ru-RU" dirty="0" smtClean="0"/>
              <a:t>Активизировать воспитательный процесс при подготовке к конференции.</a:t>
            </a:r>
          </a:p>
          <a:p>
            <a:r>
              <a:rPr lang="ru-RU" dirty="0" smtClean="0"/>
              <a:t>Развивать у студентов гуманные и общечеловеческие качества личности</a:t>
            </a:r>
          </a:p>
          <a:p>
            <a:r>
              <a:rPr lang="ru-RU" dirty="0" smtClean="0"/>
              <a:t>Формировать качества личности медицинского работника (сочувствие, сострадание, гуманизм, чуткость, милосердие, отзывчивость, быстроту реакции).</a:t>
            </a:r>
            <a:endParaRPr lang="ru-RU" dirty="0"/>
          </a:p>
        </p:txBody>
      </p:sp>
    </p:spTree>
    <p:extLst>
      <p:ext uri="{BB962C8B-B14F-4D97-AF65-F5344CB8AC3E}">
        <p14:creationId xmlns:p14="http://schemas.microsoft.com/office/powerpoint/2010/main" val="3378991290"/>
      </p:ext>
    </p:extLst>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589240"/>
            <a:ext cx="8183880" cy="445800"/>
          </a:xfrm>
        </p:spPr>
        <p:txBody>
          <a:bodyPr>
            <a:normAutofit fontScale="90000"/>
          </a:bodyPr>
          <a:lstStyle/>
          <a:p>
            <a:endParaRPr lang="ru-RU" dirty="0"/>
          </a:p>
        </p:txBody>
      </p:sp>
      <p:sp>
        <p:nvSpPr>
          <p:cNvPr id="3" name="Объект 2"/>
          <p:cNvSpPr>
            <a:spLocks noGrp="1"/>
          </p:cNvSpPr>
          <p:nvPr>
            <p:ph idx="1"/>
          </p:nvPr>
        </p:nvSpPr>
        <p:spPr>
          <a:xfrm>
            <a:off x="502920" y="530352"/>
            <a:ext cx="8183880" cy="4914872"/>
          </a:xfrm>
        </p:spPr>
        <p:txBody>
          <a:bodyPr>
            <a:normAutofit/>
          </a:bodyPr>
          <a:lstStyle/>
          <a:p>
            <a:pPr marL="0" indent="0">
              <a:buNone/>
            </a:pPr>
            <a:r>
              <a:rPr lang="ru-RU" sz="3200" b="1" dirty="0">
                <a:solidFill>
                  <a:schemeClr val="accent1"/>
                </a:solidFill>
              </a:rPr>
              <a:t>Этапы конференции:</a:t>
            </a:r>
            <a:endParaRPr lang="ru-RU" sz="3200" dirty="0">
              <a:solidFill>
                <a:schemeClr val="accent1"/>
              </a:solidFill>
            </a:endParaRPr>
          </a:p>
          <a:p>
            <a:pPr marL="0" indent="0">
              <a:buNone/>
            </a:pPr>
            <a:r>
              <a:rPr lang="ru-RU" dirty="0"/>
              <a:t>1. Обсуждение темы </a:t>
            </a:r>
            <a:r>
              <a:rPr lang="ru-RU" dirty="0" smtClean="0"/>
              <a:t>«Влияние экологии на здоровье человека" </a:t>
            </a:r>
            <a:r>
              <a:rPr lang="ru-RU" dirty="0"/>
              <a:t>на цикловой</a:t>
            </a:r>
          </a:p>
          <a:p>
            <a:pPr marL="0" indent="0">
              <a:buNone/>
            </a:pPr>
            <a:r>
              <a:rPr lang="ru-RU" dirty="0"/>
              <a:t>2. Литературные исследования.</a:t>
            </a:r>
          </a:p>
          <a:p>
            <a:pPr marL="0" indent="0">
              <a:buNone/>
            </a:pPr>
            <a:r>
              <a:rPr lang="ru-RU" dirty="0"/>
              <a:t>3.Научные исследования:</a:t>
            </a:r>
          </a:p>
          <a:p>
            <a:pPr marL="0" indent="0">
              <a:buNone/>
            </a:pPr>
            <a:r>
              <a:rPr lang="ru-RU" dirty="0"/>
              <a:t>	  а) работа со студентами</a:t>
            </a:r>
          </a:p>
          <a:p>
            <a:pPr marL="0" indent="0">
              <a:buNone/>
            </a:pPr>
            <a:r>
              <a:rPr lang="ru-RU" dirty="0"/>
              <a:t>	  б) работа с инициативной группой</a:t>
            </a:r>
          </a:p>
          <a:p>
            <a:pPr marL="0" indent="0">
              <a:buNone/>
            </a:pPr>
            <a:r>
              <a:rPr lang="ru-RU" dirty="0"/>
              <a:t>4.Конференция</a:t>
            </a:r>
          </a:p>
          <a:p>
            <a:pPr marL="0" indent="0">
              <a:buNone/>
            </a:pPr>
            <a:r>
              <a:rPr lang="ru-RU" dirty="0"/>
              <a:t>5.Этапы конференции</a:t>
            </a:r>
          </a:p>
          <a:p>
            <a:pPr marL="0" indent="0">
              <a:buNone/>
            </a:pPr>
            <a:r>
              <a:rPr lang="ru-RU" dirty="0"/>
              <a:t>6.Итоги конференции</a:t>
            </a:r>
          </a:p>
          <a:p>
            <a:endParaRPr lang="ru-RU" dirty="0"/>
          </a:p>
        </p:txBody>
      </p:sp>
    </p:spTree>
    <p:extLst>
      <p:ext uri="{BB962C8B-B14F-4D97-AF65-F5344CB8AC3E}">
        <p14:creationId xmlns:p14="http://schemas.microsoft.com/office/powerpoint/2010/main" val="3871317417"/>
      </p:ext>
    </p:extLst>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183880" cy="4680520"/>
          </a:xfrm>
        </p:spPr>
        <p:txBody>
          <a:bodyPr>
            <a:normAutofit/>
          </a:bodyPr>
          <a:lstStyle/>
          <a:p>
            <a:pPr algn="ctr"/>
            <a:r>
              <a:rPr lang="ru-RU" dirty="0" smtClean="0"/>
              <a:t>Учебные цели :</a:t>
            </a:r>
            <a:br>
              <a:rPr lang="ru-RU" dirty="0" smtClean="0"/>
            </a:br>
            <a:r>
              <a:rPr lang="ru-RU" sz="3100" b="0" dirty="0" smtClean="0">
                <a:solidFill>
                  <a:schemeClr val="tx1"/>
                </a:solidFill>
                <a:effectLst/>
                <a:latin typeface="+mn-lt"/>
              </a:rPr>
              <a:t>1) развивать интерес у студентов к самостоятельной деятельностью с помощью наглядно-информативных методов обучения.</a:t>
            </a:r>
            <a:br>
              <a:rPr lang="ru-RU" sz="3100" b="0" dirty="0" smtClean="0">
                <a:solidFill>
                  <a:schemeClr val="tx1"/>
                </a:solidFill>
                <a:effectLst/>
                <a:latin typeface="+mn-lt"/>
              </a:rPr>
            </a:br>
            <a:r>
              <a:rPr lang="ru-RU" sz="3100" b="0" dirty="0" smtClean="0">
                <a:solidFill>
                  <a:schemeClr val="tx1"/>
                </a:solidFill>
                <a:effectLst/>
                <a:latin typeface="+mn-lt"/>
              </a:rPr>
              <a:t>2)Развивать индивидуальные артистические и творческие способности студентов. </a:t>
            </a:r>
            <a:br>
              <a:rPr lang="ru-RU" sz="3100" b="0" dirty="0" smtClean="0">
                <a:solidFill>
                  <a:schemeClr val="tx1"/>
                </a:solidFill>
                <a:effectLst/>
                <a:latin typeface="+mn-lt"/>
              </a:rPr>
            </a:br>
            <a:r>
              <a:rPr lang="ru-RU" sz="3100" b="0" dirty="0" smtClean="0">
                <a:solidFill>
                  <a:schemeClr val="tx1"/>
                </a:solidFill>
                <a:effectLst/>
                <a:latin typeface="+mn-lt"/>
              </a:rPr>
              <a:t>3)Демонстрация студентами коммуникативных умений по теме :</a:t>
            </a:r>
            <a:endParaRPr lang="ru-RU" sz="3100" b="0" dirty="0">
              <a:solidFill>
                <a:schemeClr val="tx1"/>
              </a:solidFill>
              <a:effectLst/>
              <a:latin typeface="+mn-lt"/>
            </a:endParaRPr>
          </a:p>
        </p:txBody>
      </p:sp>
      <p:sp>
        <p:nvSpPr>
          <p:cNvPr id="5" name="Объект 4"/>
          <p:cNvSpPr>
            <a:spLocks noGrp="1"/>
          </p:cNvSpPr>
          <p:nvPr>
            <p:ph idx="1"/>
          </p:nvPr>
        </p:nvSpPr>
        <p:spPr>
          <a:xfrm>
            <a:off x="-9829600" y="3861048"/>
            <a:ext cx="8183880" cy="4187952"/>
          </a:xfrm>
        </p:spPr>
        <p:txBody>
          <a:bodyPr/>
          <a:lstStyle/>
          <a:p>
            <a:endParaRPr lang="ru-RU" dirty="0"/>
          </a:p>
        </p:txBody>
      </p:sp>
    </p:spTree>
    <p:extLst>
      <p:ext uri="{BB962C8B-B14F-4D97-AF65-F5344CB8AC3E}">
        <p14:creationId xmlns:p14="http://schemas.microsoft.com/office/powerpoint/2010/main" val="4060627117"/>
      </p:ext>
    </p:extLst>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1965960" lvl="8" indent="0">
              <a:buNone/>
            </a:pPr>
            <a:r>
              <a:rPr lang="ru-RU" sz="3200" dirty="0" smtClean="0">
                <a:solidFill>
                  <a:schemeClr val="accent1"/>
                </a:solidFill>
              </a:rPr>
              <a:t>Педагогические цели </a:t>
            </a:r>
          </a:p>
          <a:p>
            <a:pPr marL="0" indent="0">
              <a:buNone/>
            </a:pPr>
            <a:r>
              <a:rPr lang="ru-RU" dirty="0" smtClean="0"/>
              <a:t>1)активировать учебно-познавательную деятельность студентов </a:t>
            </a:r>
          </a:p>
          <a:p>
            <a:pPr marL="0" indent="0">
              <a:buNone/>
            </a:pPr>
            <a:r>
              <a:rPr lang="ru-RU" dirty="0" smtClean="0"/>
              <a:t>2)Приблизить учебный процесс к профессиональной деятельности </a:t>
            </a:r>
          </a:p>
          <a:p>
            <a:pPr marL="0" indent="0">
              <a:buNone/>
            </a:pPr>
            <a:r>
              <a:rPr lang="ru-RU" dirty="0" smtClean="0"/>
              <a:t>3)Выработать интерес к аналитической деятельности при подготовке презентации </a:t>
            </a:r>
            <a:endParaRPr lang="ru-RU" dirty="0"/>
          </a:p>
        </p:txBody>
      </p:sp>
    </p:spTree>
    <p:extLst>
      <p:ext uri="{BB962C8B-B14F-4D97-AF65-F5344CB8AC3E}">
        <p14:creationId xmlns:p14="http://schemas.microsoft.com/office/powerpoint/2010/main" val="2304841754"/>
      </p:ext>
    </p:extLst>
  </p:cSld>
  <p:clrMapOvr>
    <a:masterClrMapping/>
  </p:clrMapOvr>
  <p:transition spd="slow">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2920" y="530352"/>
            <a:ext cx="8183880" cy="5058888"/>
          </a:xfrm>
        </p:spPr>
        <p:txBody>
          <a:bodyPr>
            <a:normAutofit fontScale="62500" lnSpcReduction="20000"/>
          </a:bodyPr>
          <a:lstStyle/>
          <a:p>
            <a:pPr marL="0" indent="0" algn="ctr">
              <a:buNone/>
            </a:pPr>
            <a:r>
              <a:rPr lang="ru-RU" sz="5100" dirty="0" smtClean="0">
                <a:solidFill>
                  <a:schemeClr val="accent1"/>
                </a:solidFill>
              </a:rPr>
              <a:t>Мотивация</a:t>
            </a:r>
            <a:r>
              <a:rPr lang="ru-RU" dirty="0" smtClean="0"/>
              <a:t> </a:t>
            </a:r>
          </a:p>
          <a:p>
            <a:pPr marL="0" indent="0" algn="ctr">
              <a:buNone/>
            </a:pPr>
            <a:r>
              <a:rPr lang="ru-RU" dirty="0"/>
              <a:t> </a:t>
            </a:r>
            <a:r>
              <a:rPr lang="ru-RU" sz="3600" dirty="0" smtClean="0"/>
              <a:t>Студенту-медику необходимо совершенствовать знания по английскому языку </a:t>
            </a:r>
          </a:p>
          <a:p>
            <a:pPr marL="0" indent="0">
              <a:buNone/>
            </a:pPr>
            <a:r>
              <a:rPr lang="ru-RU" sz="3600" dirty="0" smtClean="0"/>
              <a:t>1.Некоторые студенты после окончания учебы в колледже будут работать в платных зарубежных центрах </a:t>
            </a:r>
          </a:p>
          <a:p>
            <a:pPr marL="0" indent="0">
              <a:buNone/>
            </a:pPr>
            <a:endParaRPr lang="ru-RU" sz="3600" dirty="0" smtClean="0"/>
          </a:p>
          <a:p>
            <a:pPr marL="0" indent="0">
              <a:buNone/>
            </a:pPr>
            <a:r>
              <a:rPr lang="ru-RU" sz="3600" dirty="0" smtClean="0"/>
              <a:t>2.Знания английского языка помогут изучать литературу по сестринскому делу на английском языке в той области медицины , в которой будет работать медсестра .</a:t>
            </a:r>
          </a:p>
          <a:p>
            <a:pPr marL="0" indent="0">
              <a:buNone/>
            </a:pPr>
            <a:endParaRPr lang="ru-RU" sz="3600" dirty="0" smtClean="0"/>
          </a:p>
          <a:p>
            <a:pPr marL="0" indent="0">
              <a:buNone/>
            </a:pPr>
            <a:r>
              <a:rPr lang="ru-RU" sz="3600" dirty="0" smtClean="0"/>
              <a:t>3. Также знания английского языка могут помочь при использовании медикаментов из зарубежных стран , таких как </a:t>
            </a:r>
            <a:r>
              <a:rPr lang="ru-RU" sz="3600" dirty="0"/>
              <a:t>А</a:t>
            </a:r>
            <a:r>
              <a:rPr lang="ru-RU" sz="3600" dirty="0" smtClean="0"/>
              <a:t>нглия , США, грамотно изучить их инструкцию по применению </a:t>
            </a:r>
            <a:r>
              <a:rPr lang="ru-RU" dirty="0" smtClean="0"/>
              <a:t>.</a:t>
            </a:r>
            <a:endParaRPr lang="ru-RU" dirty="0"/>
          </a:p>
        </p:txBody>
      </p:sp>
    </p:spTree>
    <p:extLst>
      <p:ext uri="{BB962C8B-B14F-4D97-AF65-F5344CB8AC3E}">
        <p14:creationId xmlns:p14="http://schemas.microsoft.com/office/powerpoint/2010/main" val="1652663007"/>
      </p:ext>
    </p:extLst>
  </p:cSld>
  <p:clrMapOvr>
    <a:masterClrMapping/>
  </p:clrMapOvr>
  <p:transition spd="slow">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860816"/>
          </a:xfrm>
        </p:spPr>
        <p:txBody>
          <a:bodyPr>
            <a:normAutofit/>
          </a:bodyPr>
          <a:lstStyle/>
          <a:p>
            <a:r>
              <a:rPr lang="en-US" b="1" dirty="0" smtClean="0"/>
              <a:t>Ecological situation in Russia </a:t>
            </a:r>
            <a:r>
              <a:rPr lang="ru-RU" dirty="0" smtClean="0"/>
              <a:t/>
            </a:r>
            <a:br>
              <a:rPr lang="ru-RU" dirty="0" smtClean="0"/>
            </a:br>
            <a:endParaRPr lang="ru-RU" b="1" dirty="0"/>
          </a:p>
        </p:txBody>
      </p:sp>
      <p:sp>
        <p:nvSpPr>
          <p:cNvPr id="3" name="Содержимое 2"/>
          <p:cNvSpPr>
            <a:spLocks noGrp="1"/>
          </p:cNvSpPr>
          <p:nvPr>
            <p:ph idx="1"/>
          </p:nvPr>
        </p:nvSpPr>
        <p:spPr>
          <a:xfrm>
            <a:off x="457200" y="1935480"/>
            <a:ext cx="8229600" cy="1421512"/>
          </a:xfrm>
        </p:spPr>
        <p:txBody>
          <a:bodyPr>
            <a:normAutofit fontScale="92500" lnSpcReduction="10000"/>
          </a:bodyPr>
          <a:lstStyle/>
          <a:p>
            <a:pPr>
              <a:buNone/>
            </a:pPr>
            <a:r>
              <a:rPr lang="ru-RU" dirty="0" smtClean="0"/>
              <a:t>    </a:t>
            </a:r>
            <a:r>
              <a:rPr lang="en-US" dirty="0" smtClean="0"/>
              <a:t>The ecological situation is understood changeable in time and space as a condition of the surrounding environment which is forming under the influence of pollution and other </a:t>
            </a:r>
            <a:r>
              <a:rPr lang="en-US" dirty="0" err="1" smtClean="0"/>
              <a:t>anthropogenous</a:t>
            </a:r>
            <a:r>
              <a:rPr lang="en-US" dirty="0" smtClean="0"/>
              <a:t> factors.</a:t>
            </a:r>
            <a:endParaRPr lang="ru-RU" dirty="0" smtClean="0"/>
          </a:p>
          <a:p>
            <a:endParaRPr lang="ru-RU" dirty="0"/>
          </a:p>
        </p:txBody>
      </p:sp>
      <p:pic>
        <p:nvPicPr>
          <p:cNvPr id="4" name="Рисунок 3" descr="4756196.jpg"/>
          <p:cNvPicPr>
            <a:picLocks noChangeAspect="1"/>
          </p:cNvPicPr>
          <p:nvPr/>
        </p:nvPicPr>
        <p:blipFill>
          <a:blip r:embed="rId2" cstate="print"/>
          <a:stretch>
            <a:fillRect/>
          </a:stretch>
        </p:blipFill>
        <p:spPr>
          <a:xfrm>
            <a:off x="395536" y="3620004"/>
            <a:ext cx="4536504" cy="3022445"/>
          </a:xfrm>
          <a:prstGeom prst="rect">
            <a:avLst/>
          </a:prstGeom>
        </p:spPr>
      </p:pic>
      <p:pic>
        <p:nvPicPr>
          <p:cNvPr id="5" name="Рисунок 4" descr="copy-of-403.jpg"/>
          <p:cNvPicPr>
            <a:picLocks noChangeAspect="1"/>
          </p:cNvPicPr>
          <p:nvPr/>
        </p:nvPicPr>
        <p:blipFill>
          <a:blip r:embed="rId3" cstate="print"/>
          <a:stretch>
            <a:fillRect/>
          </a:stretch>
        </p:blipFill>
        <p:spPr>
          <a:xfrm>
            <a:off x="4604659" y="3645024"/>
            <a:ext cx="4215813" cy="3024336"/>
          </a:xfrm>
          <a:prstGeom prst="rect">
            <a:avLst/>
          </a:prstGeom>
        </p:spPr>
      </p:pic>
    </p:spTree>
  </p:cSld>
  <p:clrMapOvr>
    <a:masterClrMapping/>
  </p:clrMapOvr>
  <p:transition spd="slow">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TotalTime>
  <Words>1622</Words>
  <Application>Microsoft Office PowerPoint</Application>
  <PresentationFormat>Экран (4:3)</PresentationFormat>
  <Paragraphs>88</Paragraphs>
  <Slides>29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29</vt:i4>
      </vt:variant>
    </vt:vector>
  </HeadingPairs>
  <TitlesOfParts>
    <vt:vector size="35" baseType="lpstr">
      <vt:lpstr>Algerian</vt:lpstr>
      <vt:lpstr>Baskerville Old Face</vt:lpstr>
      <vt:lpstr>Calibri</vt:lpstr>
      <vt:lpstr>Constantia</vt:lpstr>
      <vt:lpstr>Wingdings 2</vt:lpstr>
      <vt:lpstr>Поток</vt:lpstr>
      <vt:lpstr>Конференция по теме «Влияние экологии на здоровье человека»</vt:lpstr>
      <vt:lpstr>Презентация PowerPoint</vt:lpstr>
      <vt:lpstr>Цель занятия</vt:lpstr>
      <vt:lpstr>Воспитательные цели</vt:lpstr>
      <vt:lpstr>Презентация PowerPoint</vt:lpstr>
      <vt:lpstr>Учебные цели : 1) развивать интерес у студентов к самостоятельной деятельностью с помощью наглядно-информативных методов обучения. 2)Развивать индивидуальные артистические и творческие способности студентов.  3)Демонстрация студентами коммуникативных умений по теме :</vt:lpstr>
      <vt:lpstr>Презентация PowerPoint</vt:lpstr>
      <vt:lpstr>Презентация PowerPoint</vt:lpstr>
      <vt:lpstr>Ecological situation in Russia  </vt:lpstr>
      <vt:lpstr>From the point of view of anthropogenous influence on environment distinguish the following its states:  </vt:lpstr>
      <vt:lpstr>Презентация PowerPoint</vt:lpstr>
      <vt:lpstr>Sources of anthropogenous pollution can be:</vt:lpstr>
      <vt:lpstr>On a spatial sign they are subdivided on:</vt:lpstr>
      <vt:lpstr>Презентация PowerPoint</vt:lpstr>
      <vt:lpstr>Презентация PowerPoint</vt:lpstr>
      <vt:lpstr>Презентация PowerPoint</vt:lpstr>
      <vt:lpstr>Презентация PowerPoint</vt:lpstr>
      <vt:lpstr>According to existing nature protection legislation in the Russian Federation are allocated:</vt:lpstr>
      <vt:lpstr>Презентация PowerPoint</vt:lpstr>
      <vt:lpstr>The basic principles of environmental management and protection of natural resources include the following directions: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F i n d i n g 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Людмила Ивановна Юдина</cp:lastModifiedBy>
  <cp:revision>41</cp:revision>
  <dcterms:created xsi:type="dcterms:W3CDTF">2014-03-05T10:07:55Z</dcterms:created>
  <dcterms:modified xsi:type="dcterms:W3CDTF">2019-10-07T13:02:49Z</dcterms:modified>
</cp:coreProperties>
</file>