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2" r:id="rId6"/>
    <p:sldId id="260" r:id="rId7"/>
    <p:sldId id="266" r:id="rId8"/>
    <p:sldId id="261" r:id="rId9"/>
    <p:sldId id="275" r:id="rId10"/>
    <p:sldId id="271" r:id="rId11"/>
    <p:sldId id="274" r:id="rId12"/>
    <p:sldId id="272" r:id="rId13"/>
    <p:sldId id="273" r:id="rId14"/>
    <p:sldId id="267" r:id="rId15"/>
    <p:sldId id="268" r:id="rId16"/>
    <p:sldId id="269" r:id="rId17"/>
    <p:sldId id="276" r:id="rId18"/>
    <p:sldId id="264" r:id="rId19"/>
    <p:sldId id="265" r:id="rId20"/>
    <p:sldId id="27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821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6C916-0394-4ADC-80DE-488587AB6841}" type="datetimeFigureOut">
              <a:rPr lang="ru-RU" smtClean="0"/>
              <a:pPr/>
              <a:t>19.08.2014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365C0-4B43-45F4-8CCF-0C765E201ED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6C916-0394-4ADC-80DE-488587AB6841}" type="datetimeFigureOut">
              <a:rPr lang="ru-RU" smtClean="0"/>
              <a:pPr/>
              <a:t>19.08.2014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365C0-4B43-45F4-8CCF-0C765E201ED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6C916-0394-4ADC-80DE-488587AB6841}" type="datetimeFigureOut">
              <a:rPr lang="ru-RU" smtClean="0"/>
              <a:pPr/>
              <a:t>19.08.2014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365C0-4B43-45F4-8CCF-0C765E201ED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6C916-0394-4ADC-80DE-488587AB6841}" type="datetimeFigureOut">
              <a:rPr lang="ru-RU" smtClean="0"/>
              <a:pPr/>
              <a:t>19.08.2014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365C0-4B43-45F4-8CCF-0C765E201ED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6C916-0394-4ADC-80DE-488587AB6841}" type="datetimeFigureOut">
              <a:rPr lang="ru-RU" smtClean="0"/>
              <a:pPr/>
              <a:t>19.08.2014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365C0-4B43-45F4-8CCF-0C765E201ED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6C916-0394-4ADC-80DE-488587AB6841}" type="datetimeFigureOut">
              <a:rPr lang="ru-RU" smtClean="0"/>
              <a:pPr/>
              <a:t>19.08.2014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365C0-4B43-45F4-8CCF-0C765E201ED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6C916-0394-4ADC-80DE-488587AB6841}" type="datetimeFigureOut">
              <a:rPr lang="ru-RU" smtClean="0"/>
              <a:pPr/>
              <a:t>19.08.2014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365C0-4B43-45F4-8CCF-0C765E201ED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6C916-0394-4ADC-80DE-488587AB6841}" type="datetimeFigureOut">
              <a:rPr lang="ru-RU" smtClean="0"/>
              <a:pPr/>
              <a:t>19.08.2014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365C0-4B43-45F4-8CCF-0C765E201ED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6C916-0394-4ADC-80DE-488587AB6841}" type="datetimeFigureOut">
              <a:rPr lang="ru-RU" smtClean="0"/>
              <a:pPr/>
              <a:t>19.08.2014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365C0-4B43-45F4-8CCF-0C765E201ED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6C916-0394-4ADC-80DE-488587AB6841}" type="datetimeFigureOut">
              <a:rPr lang="ru-RU" smtClean="0"/>
              <a:pPr/>
              <a:t>19.08.2014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365C0-4B43-45F4-8CCF-0C765E201ED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6C916-0394-4ADC-80DE-488587AB6841}" type="datetimeFigureOut">
              <a:rPr lang="ru-RU" smtClean="0"/>
              <a:pPr/>
              <a:t>19.08.2014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365C0-4B43-45F4-8CCF-0C765E201ED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26C916-0394-4ADC-80DE-488587AB6841}" type="datetimeFigureOut">
              <a:rPr lang="ru-RU" smtClean="0"/>
              <a:pPr/>
              <a:t>19.08.2014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2365C0-4B43-45F4-8CCF-0C765E201ED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Интерактивные формы обучения на уроках музыки 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4509120"/>
            <a:ext cx="6400800" cy="1752600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Подготовила:</a:t>
            </a:r>
          </a:p>
          <a:p>
            <a:pPr algn="r"/>
            <a:r>
              <a:rPr lang="ru-RU" dirty="0" err="1" smtClean="0">
                <a:solidFill>
                  <a:schemeClr val="tx1"/>
                </a:solidFill>
              </a:rPr>
              <a:t>Чарина</a:t>
            </a:r>
            <a:r>
              <a:rPr lang="ru-RU" dirty="0" smtClean="0">
                <a:solidFill>
                  <a:schemeClr val="tx1"/>
                </a:solidFill>
              </a:rPr>
              <a:t> О.В.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учитель музыки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МОУ «Гимназия №29»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«</a:t>
            </a:r>
            <a:r>
              <a:rPr lang="ru-RU" b="1" dirty="0" err="1" smtClean="0"/>
              <a:t>Синквейн</a:t>
            </a:r>
            <a:r>
              <a:rPr lang="ru-RU" b="1" dirty="0" smtClean="0"/>
              <a:t>» 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1 строка </a:t>
            </a:r>
            <a:r>
              <a:rPr lang="ru-RU" dirty="0" smtClean="0"/>
              <a:t>– название темы</a:t>
            </a:r>
          </a:p>
          <a:p>
            <a:r>
              <a:rPr lang="ru-RU" b="1" dirty="0" smtClean="0"/>
              <a:t>2 строка </a:t>
            </a:r>
            <a:r>
              <a:rPr lang="ru-RU" dirty="0" smtClean="0"/>
              <a:t>– это определение темы в двух прилагательных</a:t>
            </a:r>
          </a:p>
          <a:p>
            <a:r>
              <a:rPr lang="ru-RU" b="1" dirty="0" smtClean="0"/>
              <a:t>3 строка </a:t>
            </a:r>
            <a:r>
              <a:rPr lang="ru-RU" dirty="0" smtClean="0"/>
              <a:t>– это 3 глагола, показывающие действия в рамках </a:t>
            </a:r>
            <a:r>
              <a:rPr lang="ru-RU" dirty="0" smtClean="0"/>
              <a:t>темы </a:t>
            </a:r>
            <a:endParaRPr lang="ru-RU" dirty="0" smtClean="0"/>
          </a:p>
          <a:p>
            <a:r>
              <a:rPr lang="ru-RU" b="1" dirty="0" smtClean="0"/>
              <a:t>4 ст</a:t>
            </a:r>
            <a:r>
              <a:rPr lang="ru-RU" dirty="0" smtClean="0"/>
              <a:t>рока – фраза из 4 слов, сказывающая отношение автора к </a:t>
            </a:r>
            <a:r>
              <a:rPr lang="ru-RU" dirty="0" smtClean="0"/>
              <a:t>теме</a:t>
            </a:r>
            <a:endParaRPr lang="ru-RU" dirty="0" smtClean="0"/>
          </a:p>
          <a:p>
            <a:r>
              <a:rPr lang="ru-RU" b="1" dirty="0" smtClean="0"/>
              <a:t>5 строка </a:t>
            </a:r>
            <a:r>
              <a:rPr lang="ru-RU" dirty="0" smtClean="0"/>
              <a:t>– завершение темы, синоним первого слова, выраженной любой частью </a:t>
            </a:r>
            <a:r>
              <a:rPr lang="ru-RU" dirty="0" smtClean="0"/>
              <a:t>речи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Музыка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Музыка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красивая, разная </a:t>
            </a:r>
            <a:br>
              <a:rPr lang="ru-RU" dirty="0" smtClean="0"/>
            </a:br>
            <a:r>
              <a:rPr lang="ru-RU" dirty="0" smtClean="0"/>
              <a:t>окрыляет, возбуждает, успокаивает, </a:t>
            </a:r>
            <a:br>
              <a:rPr lang="ru-RU" dirty="0" smtClean="0"/>
            </a:br>
            <a:r>
              <a:rPr lang="ru-RU" dirty="0" smtClean="0"/>
              <a:t>Музыка жизнь человека украшает </a:t>
            </a:r>
            <a:br>
              <a:rPr lang="ru-RU" dirty="0" smtClean="0"/>
            </a:br>
            <a:r>
              <a:rPr lang="ru-RU" dirty="0" smtClean="0"/>
              <a:t>Язык звуков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Музыка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Нежная, умиротворяющая </a:t>
            </a:r>
            <a:br>
              <a:rPr lang="ru-RU" dirty="0" smtClean="0"/>
            </a:br>
            <a:r>
              <a:rPr lang="ru-RU" dirty="0" smtClean="0"/>
              <a:t>Нахлынет, успокоив, очарует </a:t>
            </a:r>
            <a:br>
              <a:rPr lang="ru-RU" dirty="0" smtClean="0"/>
            </a:br>
            <a:r>
              <a:rPr lang="ru-RU" dirty="0" smtClean="0"/>
              <a:t>Она царица моего сердца </a:t>
            </a:r>
            <a:br>
              <a:rPr lang="ru-RU" dirty="0" smtClean="0"/>
            </a:br>
            <a:r>
              <a:rPr lang="ru-RU" dirty="0" smtClean="0"/>
              <a:t>Радость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Кластер</a:t>
            </a:r>
            <a:endParaRPr lang="ru-RU" sz="4000" b="1" dirty="0"/>
          </a:p>
        </p:txBody>
      </p:sp>
      <p:sp>
        <p:nvSpPr>
          <p:cNvPr id="23" name="Oval 3"/>
          <p:cNvSpPr>
            <a:spLocks noChangeArrowheads="1"/>
          </p:cNvSpPr>
          <p:nvPr/>
        </p:nvSpPr>
        <p:spPr bwMode="auto">
          <a:xfrm>
            <a:off x="2627784" y="3284984"/>
            <a:ext cx="3600401" cy="130286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ts val="1000"/>
              </a:spcAft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   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cs typeface="Arial" pitchFamily="34" charset="0"/>
              </a:rPr>
              <a:t>м</a:t>
            </a:r>
            <a:r>
              <a:rPr lang="ru-RU" sz="4000" b="1" i="1" dirty="0" smtClean="0">
                <a:solidFill>
                  <a:srgbClr val="C00000"/>
                </a:solidFill>
                <a:latin typeface="Calibri" pitchFamily="34" charset="0"/>
                <a:cs typeface="Arial" pitchFamily="34" charset="0"/>
              </a:rPr>
              <a:t>узыка</a:t>
            </a:r>
            <a:endParaRPr lang="ru-RU" sz="40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 rot="5400000">
            <a:off x="3671900" y="2096852"/>
            <a:ext cx="1512168" cy="144016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 rot="3409948">
            <a:off x="2057589" y="2445110"/>
            <a:ext cx="1512168" cy="144016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rot="5400000">
            <a:off x="3743908" y="5553236"/>
            <a:ext cx="1512168" cy="144016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rot="3607889">
            <a:off x="5335018" y="5272642"/>
            <a:ext cx="1512168" cy="144016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 rot="17725066">
            <a:off x="2045238" y="5294932"/>
            <a:ext cx="1512168" cy="144016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6372200" y="3861048"/>
            <a:ext cx="1512168" cy="144016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899592" y="3861048"/>
            <a:ext cx="1512168" cy="144016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 rot="7392362">
            <a:off x="5370355" y="2300856"/>
            <a:ext cx="1512168" cy="144016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17140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«Круги Эйлера»</a:t>
            </a:r>
            <a:endParaRPr lang="ru-RU" sz="4000" dirty="0"/>
          </a:p>
        </p:txBody>
      </p:sp>
      <p:grpSp>
        <p:nvGrpSpPr>
          <p:cNvPr id="26" name="Группа 25"/>
          <p:cNvGrpSpPr/>
          <p:nvPr/>
        </p:nvGrpSpPr>
        <p:grpSpPr>
          <a:xfrm>
            <a:off x="1187624" y="692696"/>
            <a:ext cx="2880320" cy="2448272"/>
            <a:chOff x="971600" y="1484784"/>
            <a:chExt cx="2880320" cy="2448272"/>
          </a:xfrm>
        </p:grpSpPr>
        <p:sp>
          <p:nvSpPr>
            <p:cNvPr id="4" name="Овал 3"/>
            <p:cNvSpPr/>
            <p:nvPr/>
          </p:nvSpPr>
          <p:spPr>
            <a:xfrm>
              <a:off x="971600" y="1484784"/>
              <a:ext cx="1584176" cy="1512168"/>
            </a:xfrm>
            <a:prstGeom prst="ellipse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187624" y="1916832"/>
              <a:ext cx="82586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b="1" dirty="0" smtClean="0"/>
                <a:t>песня</a:t>
              </a:r>
              <a:endParaRPr lang="ru-RU" sz="2000" b="1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771800" y="1916832"/>
              <a:ext cx="8274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b="1" dirty="0" smtClean="0"/>
                <a:t>марш</a:t>
              </a:r>
              <a:endParaRPr lang="ru-RU" sz="2000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123728" y="3068960"/>
              <a:ext cx="82426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b="1" dirty="0" smtClean="0"/>
                <a:t>танец</a:t>
              </a:r>
              <a:endParaRPr lang="ru-RU" sz="2000" b="1" dirty="0"/>
            </a:p>
          </p:txBody>
        </p:sp>
        <p:sp>
          <p:nvSpPr>
            <p:cNvPr id="8" name="Овал 7"/>
            <p:cNvSpPr/>
            <p:nvPr/>
          </p:nvSpPr>
          <p:spPr>
            <a:xfrm>
              <a:off x="1619672" y="2420888"/>
              <a:ext cx="1584176" cy="1512168"/>
            </a:xfrm>
            <a:prstGeom prst="ellipse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Овал 8"/>
            <p:cNvSpPr/>
            <p:nvPr/>
          </p:nvSpPr>
          <p:spPr>
            <a:xfrm>
              <a:off x="2267744" y="1484784"/>
              <a:ext cx="1584176" cy="151216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5940152" y="620688"/>
            <a:ext cx="4067944" cy="2351112"/>
            <a:chOff x="4644008" y="1556792"/>
            <a:chExt cx="4067944" cy="2351112"/>
          </a:xfrm>
        </p:grpSpPr>
        <p:sp>
          <p:nvSpPr>
            <p:cNvPr id="10" name="TextBox 9"/>
            <p:cNvSpPr txBox="1"/>
            <p:nvPr/>
          </p:nvSpPr>
          <p:spPr>
            <a:xfrm>
              <a:off x="5580112" y="3140968"/>
              <a:ext cx="135466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b="1" dirty="0" smtClean="0"/>
                <a:t>слушатель</a:t>
              </a:r>
              <a:endParaRPr lang="ru-RU" sz="2000" b="1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300192" y="1916832"/>
              <a:ext cx="241176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dirty="0" smtClean="0"/>
                <a:t>исполнитель</a:t>
              </a:r>
              <a:endParaRPr lang="ru-RU" sz="2000" b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644008" y="2060848"/>
              <a:ext cx="152631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b="1" dirty="0" smtClean="0"/>
                <a:t>композитор</a:t>
              </a:r>
              <a:endParaRPr lang="ru-RU" sz="2000" b="1" dirty="0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6084168" y="1556792"/>
              <a:ext cx="1584176" cy="1512168"/>
            </a:xfrm>
            <a:prstGeom prst="ellipse">
              <a:avLst/>
            </a:prstGeom>
            <a:noFill/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4788024" y="1556792"/>
              <a:ext cx="1584176" cy="1512168"/>
            </a:xfrm>
            <a:prstGeom prst="ellipse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Овал 14"/>
            <p:cNvSpPr/>
            <p:nvPr/>
          </p:nvSpPr>
          <p:spPr>
            <a:xfrm>
              <a:off x="5436096" y="2564904"/>
              <a:ext cx="1584176" cy="1343000"/>
            </a:xfrm>
            <a:prstGeom prst="ellipse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4860032" y="4509120"/>
            <a:ext cx="4144894" cy="1512168"/>
            <a:chOff x="3995936" y="4437112"/>
            <a:chExt cx="4144894" cy="1512168"/>
          </a:xfrm>
        </p:grpSpPr>
        <p:sp>
          <p:nvSpPr>
            <p:cNvPr id="16" name="Овал 15"/>
            <p:cNvSpPr/>
            <p:nvPr/>
          </p:nvSpPr>
          <p:spPr>
            <a:xfrm>
              <a:off x="3995936" y="4437112"/>
              <a:ext cx="1584176" cy="1512168"/>
            </a:xfrm>
            <a:prstGeom prst="ellipse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6372200" y="4437112"/>
              <a:ext cx="1584176" cy="1512168"/>
            </a:xfrm>
            <a:prstGeom prst="ellipse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Овал 19"/>
            <p:cNvSpPr/>
            <p:nvPr/>
          </p:nvSpPr>
          <p:spPr>
            <a:xfrm>
              <a:off x="5148064" y="4437112"/>
              <a:ext cx="1584176" cy="1512168"/>
            </a:xfrm>
            <a:prstGeom prst="ellipse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660232" y="5013176"/>
              <a:ext cx="148059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b="1" dirty="0" smtClean="0"/>
                <a:t>инструмент</a:t>
              </a:r>
              <a:endParaRPr lang="ru-RU" sz="2000" b="1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652120" y="5013176"/>
              <a:ext cx="66704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b="1" dirty="0" smtClean="0"/>
                <a:t>звук</a:t>
              </a:r>
              <a:endParaRPr lang="ru-RU" sz="2000" b="1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139952" y="5013176"/>
              <a:ext cx="109106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b="1" dirty="0" smtClean="0"/>
                <a:t>человек</a:t>
              </a:r>
              <a:endParaRPr lang="ru-RU" sz="2000" b="1" dirty="0"/>
            </a:p>
          </p:txBody>
        </p:sp>
      </p:grpSp>
      <p:grpSp>
        <p:nvGrpSpPr>
          <p:cNvPr id="36" name="Группа 35"/>
          <p:cNvGrpSpPr/>
          <p:nvPr/>
        </p:nvGrpSpPr>
        <p:grpSpPr>
          <a:xfrm>
            <a:off x="1691680" y="5229200"/>
            <a:ext cx="2716152" cy="1512168"/>
            <a:chOff x="539552" y="4509120"/>
            <a:chExt cx="2716152" cy="1512168"/>
          </a:xfrm>
        </p:grpSpPr>
        <p:sp>
          <p:nvSpPr>
            <p:cNvPr id="17" name="Овал 16"/>
            <p:cNvSpPr/>
            <p:nvPr/>
          </p:nvSpPr>
          <p:spPr>
            <a:xfrm>
              <a:off x="1547664" y="4509120"/>
              <a:ext cx="1584176" cy="1512168"/>
            </a:xfrm>
            <a:prstGeom prst="ellipse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539552" y="4509120"/>
              <a:ext cx="1584176" cy="1512168"/>
            </a:xfrm>
            <a:prstGeom prst="ellipse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051720" y="5085184"/>
              <a:ext cx="12039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b="1" dirty="0" smtClean="0"/>
                <a:t>Бетховен</a:t>
              </a:r>
              <a:endParaRPr lang="ru-RU" sz="2000" b="1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39552" y="5085184"/>
              <a:ext cx="105509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b="1" dirty="0" smtClean="0"/>
                <a:t>Моцарт</a:t>
              </a:r>
              <a:endParaRPr lang="ru-RU" sz="2000" b="1" dirty="0"/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3419872" y="2204864"/>
            <a:ext cx="3312368" cy="2351112"/>
            <a:chOff x="4788024" y="1556792"/>
            <a:chExt cx="3312368" cy="2351112"/>
          </a:xfrm>
        </p:grpSpPr>
        <p:sp>
          <p:nvSpPr>
            <p:cNvPr id="30" name="TextBox 29"/>
            <p:cNvSpPr txBox="1"/>
            <p:nvPr/>
          </p:nvSpPr>
          <p:spPr>
            <a:xfrm>
              <a:off x="5580112" y="3140968"/>
              <a:ext cx="124001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b="1" dirty="0" smtClean="0"/>
                <a:t>струнные</a:t>
              </a:r>
              <a:endParaRPr lang="ru-RU" sz="2000" b="1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372200" y="1988840"/>
              <a:ext cx="172819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dirty="0" smtClean="0"/>
                <a:t>ударные</a:t>
              </a:r>
              <a:endParaRPr lang="ru-RU" sz="2000" b="1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860032" y="2060848"/>
              <a:ext cx="114313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b="1" dirty="0" smtClean="0"/>
                <a:t>духовые</a:t>
              </a:r>
              <a:endParaRPr lang="ru-RU" sz="2000" b="1" dirty="0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6084168" y="1556792"/>
              <a:ext cx="1584176" cy="1512168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4788024" y="1556792"/>
              <a:ext cx="1584176" cy="1512168"/>
            </a:xfrm>
            <a:prstGeom prst="ellipse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5436096" y="2564904"/>
              <a:ext cx="1584176" cy="1343000"/>
            </a:xfrm>
            <a:prstGeom prst="ellipse">
              <a:avLst/>
            </a:prstGeom>
            <a:no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9" name="Группа 48"/>
          <p:cNvGrpSpPr/>
          <p:nvPr/>
        </p:nvGrpSpPr>
        <p:grpSpPr>
          <a:xfrm>
            <a:off x="323528" y="3284984"/>
            <a:ext cx="2088232" cy="1872208"/>
            <a:chOff x="395536" y="3140968"/>
            <a:chExt cx="2088232" cy="1872208"/>
          </a:xfrm>
        </p:grpSpPr>
        <p:sp>
          <p:nvSpPr>
            <p:cNvPr id="45" name="Овал 44"/>
            <p:cNvSpPr/>
            <p:nvPr/>
          </p:nvSpPr>
          <p:spPr>
            <a:xfrm>
              <a:off x="1043608" y="3717032"/>
              <a:ext cx="1008112" cy="936104"/>
            </a:xfrm>
            <a:prstGeom prst="ellipse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395536" y="3140968"/>
              <a:ext cx="2088232" cy="1872208"/>
            </a:xfrm>
            <a:prstGeom prst="ellipse">
              <a:avLst/>
            </a:prstGeom>
            <a:noFill/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187624" y="3861048"/>
              <a:ext cx="80970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b="1" dirty="0" smtClean="0"/>
                <a:t>муз.</a:t>
              </a:r>
            </a:p>
            <a:p>
              <a:r>
                <a:rPr lang="ru-RU" sz="2000" b="1" dirty="0" smtClean="0"/>
                <a:t>звуки</a:t>
              </a:r>
              <a:endParaRPr lang="ru-RU" sz="2000" b="1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115616" y="3140968"/>
              <a:ext cx="80970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b="1" dirty="0" smtClean="0"/>
                <a:t>звуки</a:t>
              </a:r>
              <a:endParaRPr lang="ru-RU" sz="20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Интерактивное обучение - </a:t>
            </a:r>
            <a:r>
              <a:rPr lang="ru-RU" b="1" dirty="0" smtClean="0"/>
              <a:t>ученику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осознание включенности в общую работу;</a:t>
            </a:r>
          </a:p>
          <a:p>
            <a:pPr lvl="0"/>
            <a:r>
              <a:rPr lang="ru-RU" dirty="0" smtClean="0"/>
              <a:t>становление активной субъектной позиции в учебной деятельности;</a:t>
            </a:r>
          </a:p>
          <a:p>
            <a:pPr lvl="0"/>
            <a:r>
              <a:rPr lang="ru-RU" dirty="0" smtClean="0"/>
              <a:t>развитие навыков общения;</a:t>
            </a:r>
          </a:p>
          <a:p>
            <a:pPr lvl="0"/>
            <a:r>
              <a:rPr lang="ru-RU" dirty="0" smtClean="0"/>
              <a:t>принятие нравственности норм и правил совместной деятельности;</a:t>
            </a:r>
          </a:p>
          <a:p>
            <a:pPr lvl="0"/>
            <a:r>
              <a:rPr lang="ru-RU" dirty="0" smtClean="0"/>
              <a:t>повышение познавательной </a:t>
            </a:r>
            <a:r>
              <a:rPr lang="ru-RU" dirty="0" smtClean="0"/>
              <a:t>активности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132856"/>
            <a:ext cx="8229600" cy="4525963"/>
          </a:xfrm>
        </p:spPr>
        <p:txBody>
          <a:bodyPr/>
          <a:lstStyle/>
          <a:p>
            <a:pPr lvl="0"/>
            <a:r>
              <a:rPr lang="ru-RU" dirty="0" smtClean="0"/>
              <a:t>формирование класса как групповой общности;</a:t>
            </a:r>
          </a:p>
          <a:p>
            <a:pPr lvl="0"/>
            <a:r>
              <a:rPr lang="ru-RU" dirty="0" smtClean="0"/>
              <a:t>повышение познавательного интереса;</a:t>
            </a:r>
          </a:p>
          <a:p>
            <a:pPr lvl="0"/>
            <a:r>
              <a:rPr lang="ru-RU" dirty="0" smtClean="0"/>
              <a:t>развитие навыков анализа и самоанализа в процессе групповой </a:t>
            </a:r>
            <a:r>
              <a:rPr lang="ru-RU" dirty="0" smtClean="0"/>
              <a:t>рефлексии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Интерактивное обучение - </a:t>
            </a:r>
            <a:r>
              <a:rPr lang="ru-RU" sz="4000" b="1" dirty="0" smtClean="0"/>
              <a:t>классу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988840"/>
            <a:ext cx="8229600" cy="4525963"/>
          </a:xfrm>
        </p:spPr>
        <p:txBody>
          <a:bodyPr/>
          <a:lstStyle/>
          <a:p>
            <a:pPr lvl="0"/>
            <a:r>
              <a:rPr lang="ru-RU" dirty="0" smtClean="0"/>
              <a:t>нестандартное отношение к организации образовательного процесса;</a:t>
            </a:r>
          </a:p>
          <a:p>
            <a:pPr lvl="0"/>
            <a:r>
              <a:rPr lang="ru-RU" dirty="0" smtClean="0"/>
              <a:t>формирование мотивационной готовности к межличностному взаимодействию не только в учебных, но и иных </a:t>
            </a:r>
            <a:r>
              <a:rPr lang="ru-RU" dirty="0" smtClean="0"/>
              <a:t>ситуациях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Интерактивное обучение - </a:t>
            </a:r>
            <a:r>
              <a:rPr lang="ru-RU" b="1" dirty="0" smtClean="0"/>
              <a:t>учителю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Вывод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ru-RU" sz="3600" dirty="0" smtClean="0"/>
              <a:t>        Таким </a:t>
            </a:r>
            <a:r>
              <a:rPr lang="ru-RU" sz="3600" dirty="0" smtClean="0"/>
              <a:t>образом, </a:t>
            </a:r>
            <a:r>
              <a:rPr lang="ru-RU" sz="3600" b="1" dirty="0" smtClean="0"/>
              <a:t>мотивация является основным условием интерактивного обучения, </a:t>
            </a:r>
            <a:r>
              <a:rPr lang="ru-RU" sz="3600" dirty="0" smtClean="0"/>
              <a:t>а</a:t>
            </a:r>
            <a:r>
              <a:rPr lang="ru-RU" sz="3600" b="1" dirty="0" smtClean="0"/>
              <a:t> </a:t>
            </a:r>
            <a:r>
              <a:rPr lang="ru-RU" sz="3600" dirty="0" smtClean="0"/>
              <a:t>интерактивные формы и методы обучения способствуют созданию </a:t>
            </a:r>
            <a:r>
              <a:rPr lang="ru-RU" sz="3600" b="1" dirty="0" smtClean="0"/>
              <a:t>ситуаций успеха</a:t>
            </a:r>
            <a:r>
              <a:rPr lang="ru-RU" sz="3600" dirty="0" smtClean="0"/>
              <a:t>, что является мощным стимулом для учащихся.</a:t>
            </a:r>
          </a:p>
          <a:p>
            <a:pPr algn="ctr">
              <a:lnSpc>
                <a:spcPct val="90000"/>
              </a:lnSpc>
              <a:buNone/>
            </a:pPr>
            <a:r>
              <a:rPr lang="ru-RU" sz="3600" b="1" dirty="0" smtClean="0"/>
              <a:t>   </a:t>
            </a:r>
            <a:endParaRPr lang="ru-RU" sz="3600" dirty="0" smtClean="0"/>
          </a:p>
          <a:p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9144000" cy="1143000"/>
          </a:xfrm>
        </p:spPr>
        <p:txBody>
          <a:bodyPr>
            <a:noAutofit/>
          </a:bodyPr>
          <a:lstStyle/>
          <a:p>
            <a:pPr algn="l"/>
            <a:r>
              <a:rPr lang="ru-RU" sz="4000" b="1" dirty="0" smtClean="0"/>
              <a:t>Правила управления успехом на уроке 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184576"/>
          </a:xfrm>
        </p:spPr>
        <p:txBody>
          <a:bodyPr>
            <a:noAutofit/>
          </a:bodyPr>
          <a:lstStyle/>
          <a:p>
            <a:pPr marL="609600" indent="-609600" algn="r">
              <a:buNone/>
            </a:pPr>
            <a:r>
              <a:rPr lang="ru-RU" sz="2800" b="1" dirty="0" smtClean="0"/>
              <a:t>Любой человек стремиться к успеху</a:t>
            </a:r>
            <a:br>
              <a:rPr lang="ru-RU" sz="2800" b="1" dirty="0" smtClean="0"/>
            </a:br>
            <a:r>
              <a:rPr lang="ru-RU" sz="2800" b="1" dirty="0" smtClean="0"/>
              <a:t> </a:t>
            </a:r>
            <a:r>
              <a:rPr lang="ru-RU" sz="2800" b="1" dirty="0" err="1" smtClean="0"/>
              <a:t>С.Френе</a:t>
            </a:r>
            <a:endParaRPr lang="ru-RU" sz="2800" dirty="0" smtClean="0"/>
          </a:p>
          <a:p>
            <a:pPr marL="609600" indent="-609600"/>
            <a:r>
              <a:rPr lang="ru-RU" dirty="0" smtClean="0"/>
              <a:t>Если после урока у ученика не осталось вопросов, которые хотелось бы обсудить, поспорить, поискать решения, то значит, что урок, возможно был и полезным, но оставил детей равнодушными к тому, что на нем происходило</a:t>
            </a:r>
          </a:p>
          <a:p>
            <a:pPr marL="609600" indent="-609600"/>
            <a:r>
              <a:rPr lang="ru-RU" dirty="0" smtClean="0"/>
              <a:t>Необоснованная похвала, случайные оценки нивелируют ощущения успеха. Нужно уметь видеть реальные изменения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400600"/>
          </a:xfrm>
        </p:spPr>
        <p:txBody>
          <a:bodyPr>
            <a:normAutofit/>
          </a:bodyPr>
          <a:lstStyle/>
          <a:p>
            <a:pPr marL="609600" indent="-609600" algn="r">
              <a:buNone/>
            </a:pPr>
            <a:r>
              <a:rPr lang="ru-RU" sz="2800" b="1" dirty="0" smtClean="0"/>
              <a:t>Любой человек стремиться к успеху</a:t>
            </a:r>
            <a:br>
              <a:rPr lang="ru-RU" sz="2800" b="1" dirty="0" smtClean="0"/>
            </a:br>
            <a:r>
              <a:rPr lang="ru-RU" sz="2800" b="1" dirty="0" smtClean="0"/>
              <a:t> </a:t>
            </a:r>
            <a:r>
              <a:rPr lang="ru-RU" sz="2800" b="1" dirty="0" err="1" smtClean="0"/>
              <a:t>С.Френе</a:t>
            </a:r>
            <a:endParaRPr lang="ru-RU" sz="2800" dirty="0" smtClean="0"/>
          </a:p>
          <a:p>
            <a:pPr marL="609600" indent="-609600"/>
            <a:r>
              <a:rPr lang="ru-RU" dirty="0" smtClean="0"/>
              <a:t>Успех начинается с признания детьми права учителя учить. Авторитет, личность учителя, его разнообразные достоинства, интересы являются залогом успеха учащихся</a:t>
            </a:r>
          </a:p>
          <a:p>
            <a:pPr marL="609600" indent="-609600"/>
            <a:r>
              <a:rPr lang="ru-RU" dirty="0" smtClean="0"/>
              <a:t>Психологический климат, обстановка жизнерадостности, организация деятельности учащихся на уроке, разумное сочетание репродуктивных и творческих  методов</a:t>
            </a:r>
          </a:p>
          <a:p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9144000" cy="1143000"/>
          </a:xfrm>
        </p:spPr>
        <p:txBody>
          <a:bodyPr>
            <a:noAutofit/>
          </a:bodyPr>
          <a:lstStyle/>
          <a:p>
            <a:pPr algn="l"/>
            <a:r>
              <a:rPr lang="ru-RU" sz="4000" b="1" dirty="0" smtClean="0"/>
              <a:t>Правила управления успехом на уроке 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4572000" y="1484784"/>
            <a:ext cx="3744416" cy="3744416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403648" y="2204864"/>
            <a:ext cx="2448272" cy="2304256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Познание мира</a:t>
            </a:r>
            <a:endParaRPr lang="ru-RU" sz="4000" b="1" dirty="0"/>
          </a:p>
        </p:txBody>
      </p:sp>
      <p:sp>
        <p:nvSpPr>
          <p:cNvPr id="4" name="Овал 3"/>
          <p:cNvSpPr/>
          <p:nvPr/>
        </p:nvSpPr>
        <p:spPr>
          <a:xfrm>
            <a:off x="1619672" y="2420888"/>
            <a:ext cx="2016224" cy="1872208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3200" dirty="0" smtClean="0"/>
              <a:t>ученик</a:t>
            </a:r>
            <a:endParaRPr lang="ru-RU" sz="32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788024" y="1700808"/>
            <a:ext cx="3312368" cy="3312368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dirty="0" smtClean="0"/>
              <a:t>     учитель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2048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Спасибо </a:t>
            </a:r>
            <a:br>
              <a:rPr lang="ru-RU" dirty="0" smtClean="0"/>
            </a:br>
            <a:r>
              <a:rPr lang="ru-RU" dirty="0" smtClean="0"/>
              <a:t>за </a:t>
            </a:r>
            <a:br>
              <a:rPr lang="ru-RU" dirty="0" smtClean="0"/>
            </a:br>
            <a:r>
              <a:rPr lang="ru-RU" dirty="0" smtClean="0"/>
              <a:t>внимание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332656"/>
            <a:ext cx="9144000" cy="115212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4000" b="1" dirty="0" smtClean="0"/>
              <a:t>Интерактивный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/>
              <a:t>«</a:t>
            </a:r>
            <a:r>
              <a:rPr lang="ru-RU" sz="3200" dirty="0" err="1" smtClean="0"/>
              <a:t>Inter</a:t>
            </a:r>
            <a:r>
              <a:rPr lang="ru-RU" sz="3200" dirty="0"/>
              <a:t>» - это взаимный</a:t>
            </a:r>
            <a:r>
              <a:rPr lang="ru-RU" sz="3200" dirty="0" smtClean="0"/>
              <a:t>, «</a:t>
            </a:r>
            <a:r>
              <a:rPr lang="ru-RU" sz="3200" dirty="0" err="1"/>
              <a:t>act</a:t>
            </a:r>
            <a:r>
              <a:rPr lang="ru-RU" sz="3200" dirty="0"/>
              <a:t>» - </a:t>
            </a:r>
            <a:r>
              <a:rPr lang="ru-RU" sz="3200" dirty="0" smtClean="0"/>
              <a:t>действовать </a:t>
            </a:r>
            <a:endParaRPr lang="ru-RU" sz="3200" b="1" dirty="0" smtClean="0"/>
          </a:p>
        </p:txBody>
      </p:sp>
      <p:sp>
        <p:nvSpPr>
          <p:cNvPr id="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0" y="1844824"/>
            <a:ext cx="9144000" cy="5246043"/>
          </a:xfrm>
        </p:spPr>
        <p:txBody>
          <a:bodyPr>
            <a:normAutofit/>
          </a:bodyPr>
          <a:lstStyle/>
          <a:p>
            <a:pPr algn="ctr">
              <a:buNone/>
              <a:defRPr/>
            </a:pPr>
            <a:r>
              <a:rPr lang="ru-RU" b="1" dirty="0" smtClean="0"/>
              <a:t>   </a:t>
            </a:r>
            <a:r>
              <a:rPr lang="ru-RU" sz="3600" b="1" dirty="0" smtClean="0"/>
              <a:t>Интерактивность </a:t>
            </a:r>
            <a:r>
              <a:rPr lang="ru-RU" sz="3600" dirty="0" smtClean="0"/>
              <a:t>– способность взаимодействовать или находиться в режиме беседы, диалога</a:t>
            </a:r>
          </a:p>
          <a:p>
            <a:pPr algn="ctr">
              <a:buNone/>
              <a:defRPr/>
            </a:pPr>
            <a:r>
              <a:rPr lang="ru-RU" sz="3600" dirty="0" smtClean="0"/>
              <a:t>   </a:t>
            </a:r>
            <a:r>
              <a:rPr lang="ru-RU" sz="3600" b="1" dirty="0" smtClean="0"/>
              <a:t>Интерактивное </a:t>
            </a:r>
            <a:r>
              <a:rPr lang="ru-RU" sz="3600" b="1" dirty="0"/>
              <a:t>обучение </a:t>
            </a:r>
            <a:r>
              <a:rPr lang="ru-RU" sz="3600" dirty="0"/>
              <a:t>– это, прежде всего, диалоговое обучение, в ходе которого осуществляется взаимодействие между </a:t>
            </a:r>
            <a:r>
              <a:rPr lang="ru-RU" sz="3600" dirty="0" smtClean="0"/>
              <a:t>учеником </a:t>
            </a:r>
            <a:r>
              <a:rPr lang="ru-RU" sz="3600" dirty="0"/>
              <a:t>и </a:t>
            </a:r>
            <a:r>
              <a:rPr lang="ru-RU" sz="3600" dirty="0" smtClean="0"/>
              <a:t>учителем, </a:t>
            </a:r>
            <a:r>
              <a:rPr lang="ru-RU" sz="3600" dirty="0"/>
              <a:t>между самими </a:t>
            </a:r>
            <a:r>
              <a:rPr lang="ru-RU" sz="3600" dirty="0" smtClean="0"/>
              <a:t>учениками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 </a:t>
            </a:r>
            <a:r>
              <a:rPr lang="ru-RU" sz="4000" b="1" dirty="0" smtClean="0"/>
              <a:t>Интерактивное обучение </a:t>
            </a:r>
            <a:endParaRPr lang="ru-RU" sz="4000" dirty="0"/>
          </a:p>
        </p:txBody>
      </p:sp>
      <p:sp>
        <p:nvSpPr>
          <p:cNvPr id="6" name="Овал 5"/>
          <p:cNvSpPr/>
          <p:nvPr/>
        </p:nvSpPr>
        <p:spPr>
          <a:xfrm>
            <a:off x="971600" y="2708920"/>
            <a:ext cx="2448272" cy="1512168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b="1" dirty="0" smtClean="0"/>
              <a:t>учитель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5364088" y="5013176"/>
            <a:ext cx="2448272" cy="1008112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ученик</a:t>
            </a:r>
            <a:endParaRPr lang="ru-RU" b="1" dirty="0"/>
          </a:p>
        </p:txBody>
      </p:sp>
      <p:sp>
        <p:nvSpPr>
          <p:cNvPr id="8" name="Овал 7"/>
          <p:cNvSpPr/>
          <p:nvPr/>
        </p:nvSpPr>
        <p:spPr>
          <a:xfrm>
            <a:off x="5364088" y="3068960"/>
            <a:ext cx="2376264" cy="936104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ученик</a:t>
            </a:r>
            <a:endParaRPr lang="ru-RU" b="1" dirty="0"/>
          </a:p>
        </p:txBody>
      </p:sp>
      <p:sp>
        <p:nvSpPr>
          <p:cNvPr id="9" name="Овал 8"/>
          <p:cNvSpPr/>
          <p:nvPr/>
        </p:nvSpPr>
        <p:spPr>
          <a:xfrm>
            <a:off x="5292080" y="1196752"/>
            <a:ext cx="2376264" cy="936104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ученик</a:t>
            </a:r>
            <a:endParaRPr lang="ru-RU" b="1" dirty="0"/>
          </a:p>
        </p:txBody>
      </p:sp>
      <p:grpSp>
        <p:nvGrpSpPr>
          <p:cNvPr id="21" name="Группа 20"/>
          <p:cNvGrpSpPr/>
          <p:nvPr/>
        </p:nvGrpSpPr>
        <p:grpSpPr>
          <a:xfrm>
            <a:off x="6228184" y="2204864"/>
            <a:ext cx="666182" cy="2741907"/>
            <a:chOff x="6228184" y="2204864"/>
            <a:chExt cx="666182" cy="2741907"/>
          </a:xfrm>
        </p:grpSpPr>
        <p:sp>
          <p:nvSpPr>
            <p:cNvPr id="12" name="Стрелка вправо 11"/>
            <p:cNvSpPr/>
            <p:nvPr/>
          </p:nvSpPr>
          <p:spPr>
            <a:xfrm rot="16027131">
              <a:off x="6386427" y="4375765"/>
              <a:ext cx="727846" cy="288032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Стрелка вправо 12"/>
            <p:cNvSpPr/>
            <p:nvPr/>
          </p:nvSpPr>
          <p:spPr>
            <a:xfrm rot="5247669">
              <a:off x="6045223" y="4440915"/>
              <a:ext cx="723681" cy="288032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Стрелка вправо 13"/>
            <p:cNvSpPr/>
            <p:nvPr/>
          </p:nvSpPr>
          <p:spPr>
            <a:xfrm rot="5400000">
              <a:off x="6012160" y="2492896"/>
              <a:ext cx="720080" cy="288032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Стрелка вправо 14"/>
            <p:cNvSpPr/>
            <p:nvPr/>
          </p:nvSpPr>
          <p:spPr>
            <a:xfrm rot="16200000">
              <a:off x="6372200" y="2420888"/>
              <a:ext cx="720080" cy="288032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Стрелка вправо 9"/>
          <p:cNvSpPr/>
          <p:nvPr/>
        </p:nvSpPr>
        <p:spPr>
          <a:xfrm>
            <a:off x="3779912" y="3284984"/>
            <a:ext cx="1152128" cy="288032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19690330">
            <a:off x="3625227" y="1982952"/>
            <a:ext cx="1152128" cy="288032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1640912">
            <a:off x="3915734" y="4713447"/>
            <a:ext cx="1152128" cy="288032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 rot="9033904">
            <a:off x="3765656" y="2319468"/>
            <a:ext cx="1152128" cy="288032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 rot="10800000">
            <a:off x="3779912" y="3645024"/>
            <a:ext cx="1152128" cy="288032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 rot="12503596">
            <a:off x="3707089" y="5053758"/>
            <a:ext cx="1152128" cy="288032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Цель интерактивного обучения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600" dirty="0" smtClean="0"/>
              <a:t> Создание комфортных </a:t>
            </a:r>
            <a:r>
              <a:rPr lang="ru-RU" sz="3600" dirty="0"/>
              <a:t>условий обучения, при которых </a:t>
            </a:r>
            <a:r>
              <a:rPr lang="ru-RU" sz="3600" dirty="0" smtClean="0"/>
              <a:t>ученик </a:t>
            </a:r>
            <a:r>
              <a:rPr lang="ru-RU" sz="3600" dirty="0"/>
              <a:t>чувствует свою успешность, свою интеллектуальную состоятельность, что делает продуктивным сам процесс обучения, дать знания и навыки, а также создать базу для работы по решению проблем после того, как обучение </a:t>
            </a:r>
            <a:r>
              <a:rPr lang="ru-RU" sz="3600" dirty="0" smtClean="0"/>
              <a:t>закончится</a:t>
            </a:r>
            <a:endParaRPr lang="ru-RU" sz="3600" dirty="0"/>
          </a:p>
          <a:p>
            <a:pPr algn="ctr"/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052736"/>
            <a:ext cx="9036496" cy="5544616"/>
          </a:xfrm>
        </p:spPr>
        <p:txBody>
          <a:bodyPr>
            <a:noAutofit/>
          </a:bodyPr>
          <a:lstStyle/>
          <a:p>
            <a:pPr lvl="0"/>
            <a:r>
              <a:rPr lang="ru-RU" sz="3000" dirty="0"/>
              <a:t>пробуждение у обучающихся интереса; </a:t>
            </a:r>
          </a:p>
          <a:p>
            <a:pPr lvl="0"/>
            <a:r>
              <a:rPr lang="ru-RU" sz="3000" dirty="0"/>
              <a:t>эффективное усвоение учебного материала; </a:t>
            </a:r>
          </a:p>
          <a:p>
            <a:pPr lvl="0"/>
            <a:r>
              <a:rPr lang="ru-RU" sz="3000" dirty="0"/>
              <a:t>самостоятельный поиск учащимися путей и вариантов решения поставленной учебной задачи (выбор одного из предложенных вариантов или нахождение собственного варианта и обоснование решения); </a:t>
            </a:r>
          </a:p>
          <a:p>
            <a:pPr lvl="0"/>
            <a:r>
              <a:rPr lang="ru-RU" sz="3000" dirty="0"/>
              <a:t>установление воздействия между </a:t>
            </a:r>
            <a:r>
              <a:rPr lang="ru-RU" sz="3000" dirty="0" smtClean="0"/>
              <a:t>учащимися, </a:t>
            </a:r>
            <a:r>
              <a:rPr lang="ru-RU" sz="3000" dirty="0"/>
              <a:t>обучение работать в команде, проявлять терпимость к любой точке зрения, уважать право каждого на свободу слова, уважать его </a:t>
            </a:r>
            <a:r>
              <a:rPr lang="ru-RU" sz="3000" dirty="0" smtClean="0"/>
              <a:t>достоинства</a:t>
            </a:r>
            <a:endParaRPr lang="ru-RU" sz="30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95536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Задачи интерактивного обучения</a:t>
            </a:r>
            <a:endParaRPr kumimoji="0" lang="ru-RU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9036496" cy="1143000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Требования</a:t>
            </a:r>
            <a:r>
              <a:rPr lang="ru-RU" sz="4000" dirty="0" smtClean="0"/>
              <a:t>, </a:t>
            </a:r>
            <a:br>
              <a:rPr lang="ru-RU" sz="4000" dirty="0" smtClean="0"/>
            </a:br>
            <a:r>
              <a:rPr lang="ru-RU" sz="4000" dirty="0" smtClean="0"/>
              <a:t>обеспечивающие успешность обучения 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sz="4000" dirty="0" smtClean="0"/>
              <a:t>Позитивная взаимосвязь</a:t>
            </a:r>
          </a:p>
          <a:p>
            <a:pPr lvl="0"/>
            <a:r>
              <a:rPr lang="ru-RU" sz="4000" dirty="0" smtClean="0"/>
              <a:t>Непосредственное взаимодействие</a:t>
            </a:r>
          </a:p>
          <a:p>
            <a:pPr lvl="0"/>
            <a:r>
              <a:rPr lang="ru-RU" sz="4000" dirty="0" smtClean="0"/>
              <a:t>Индивидуальная ответственность</a:t>
            </a:r>
          </a:p>
          <a:p>
            <a:pPr lvl="0"/>
            <a:r>
              <a:rPr lang="ru-RU" sz="4000" dirty="0" smtClean="0"/>
              <a:t>Развитие навыков совместной работы</a:t>
            </a:r>
          </a:p>
          <a:p>
            <a:r>
              <a:rPr lang="ru-RU" sz="4000" dirty="0" smtClean="0"/>
              <a:t>Оценка работы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Интерактивные формы обучения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>
            <a:normAutofit/>
          </a:bodyPr>
          <a:lstStyle/>
          <a:p>
            <a:r>
              <a:rPr lang="ru-RU" dirty="0" smtClean="0"/>
              <a:t>«Мозговой штурм»</a:t>
            </a:r>
          </a:p>
          <a:p>
            <a:r>
              <a:rPr lang="ru-RU" dirty="0" smtClean="0"/>
              <a:t>«</a:t>
            </a:r>
            <a:r>
              <a:rPr lang="ru-RU" dirty="0" err="1"/>
              <a:t>Синквейн</a:t>
            </a:r>
            <a:r>
              <a:rPr lang="ru-RU" dirty="0"/>
              <a:t>» </a:t>
            </a:r>
            <a:endParaRPr lang="ru-RU" dirty="0" smtClean="0"/>
          </a:p>
          <a:p>
            <a:r>
              <a:rPr lang="ru-RU" dirty="0"/>
              <a:t>«Составление кластера» </a:t>
            </a:r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 smtClean="0"/>
              <a:t>Круги Эйлера»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387424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 </a:t>
            </a:r>
            <a:r>
              <a:rPr lang="ru-RU" sz="3200" b="1" dirty="0" smtClean="0"/>
              <a:t>«Мозговой </a:t>
            </a:r>
            <a:r>
              <a:rPr lang="ru-RU" sz="3200" b="1" dirty="0" smtClean="0"/>
              <a:t>штурм» -</a:t>
            </a:r>
            <a:r>
              <a:rPr lang="ru-RU" sz="2700" dirty="0" smtClean="0"/>
              <a:t>алгоритм</a:t>
            </a:r>
            <a:endParaRPr lang="ru-RU" sz="27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476672"/>
            <a:ext cx="8964488" cy="638132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/>
              <a:t>     1</a:t>
            </a:r>
            <a:r>
              <a:rPr lang="ru-RU" sz="2400" b="1" dirty="0" smtClean="0"/>
              <a:t>. Задать участникам определенную тему или вопрос для </a:t>
            </a:r>
            <a:r>
              <a:rPr lang="ru-RU" sz="2400" b="1" dirty="0" smtClean="0"/>
              <a:t>обсуждения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b="1" dirty="0" smtClean="0"/>
          </a:p>
          <a:p>
            <a:pPr>
              <a:buNone/>
            </a:pPr>
            <a:r>
              <a:rPr lang="ru-RU" sz="2400" b="1" dirty="0" smtClean="0"/>
              <a:t> </a:t>
            </a:r>
            <a:r>
              <a:rPr lang="ru-RU" sz="2400" b="1" dirty="0" smtClean="0"/>
              <a:t>    2</a:t>
            </a:r>
            <a:r>
              <a:rPr lang="ru-RU" sz="2400" b="1" dirty="0" smtClean="0"/>
              <a:t>. Предложить высказать свои мысли по этому </a:t>
            </a:r>
            <a:r>
              <a:rPr lang="ru-RU" sz="2400" b="1" dirty="0" smtClean="0"/>
              <a:t>поводу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b="1" dirty="0" smtClean="0"/>
          </a:p>
          <a:p>
            <a:pPr>
              <a:buNone/>
            </a:pPr>
            <a:r>
              <a:rPr lang="ru-RU" sz="2400" b="1" dirty="0" smtClean="0"/>
              <a:t> </a:t>
            </a:r>
            <a:r>
              <a:rPr lang="ru-RU" sz="2400" b="1" dirty="0" smtClean="0"/>
              <a:t>    3</a:t>
            </a:r>
            <a:r>
              <a:rPr lang="ru-RU" sz="2400" b="1" dirty="0" smtClean="0"/>
              <a:t>. Записывать все прозвучавшие высказывания (принимать их все без возражений). Допускаются уточнения высказываний, если они кажутся вам неясными (в любом случае записывайте идею так, как она прозвучала из уст участника</a:t>
            </a:r>
            <a:r>
              <a:rPr lang="ru-RU" sz="2400" b="1" dirty="0" smtClean="0"/>
              <a:t>)</a:t>
            </a:r>
          </a:p>
          <a:p>
            <a:pPr>
              <a:buNone/>
            </a:pPr>
            <a:r>
              <a:rPr lang="ru-RU" sz="2400" b="1" dirty="0" smtClean="0"/>
              <a:t>    4</a:t>
            </a:r>
            <a:r>
              <a:rPr lang="ru-RU" sz="2400" b="1" dirty="0" smtClean="0"/>
              <a:t>. Когда все идеи и суждения высказаны, нужно повторить, какое было дано задание, и перечислить все, что записано вами со слов </a:t>
            </a:r>
            <a:r>
              <a:rPr lang="ru-RU" sz="2400" b="1" dirty="0" smtClean="0"/>
              <a:t>участников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b="1" dirty="0" smtClean="0"/>
          </a:p>
          <a:p>
            <a:pPr>
              <a:buNone/>
            </a:pPr>
            <a:r>
              <a:rPr lang="ru-RU" sz="2400" b="1" dirty="0" smtClean="0"/>
              <a:t>    5</a:t>
            </a:r>
            <a:r>
              <a:rPr lang="ru-RU" sz="2400" b="1" dirty="0" smtClean="0"/>
              <a:t>. Завершить работу, спросив участников, какие, по их мнению, выводы можно сделать из получившихся результатов и как это может быть связано с </a:t>
            </a:r>
            <a:r>
              <a:rPr lang="ru-RU" sz="2400" b="1" dirty="0" smtClean="0"/>
              <a:t>темой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</TotalTime>
  <Words>448</Words>
  <Application>Microsoft Office PowerPoint</Application>
  <PresentationFormat>Экран (4:3)</PresentationFormat>
  <Paragraphs>95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Интерактивные формы обучения на уроках музыки </vt:lpstr>
      <vt:lpstr>Познание мира</vt:lpstr>
      <vt:lpstr>Интерактивный «Inter» - это взаимный, «act» - действовать </vt:lpstr>
      <vt:lpstr> Интерактивное обучение </vt:lpstr>
      <vt:lpstr>Цель интерактивного обучения</vt:lpstr>
      <vt:lpstr>Слайд 6</vt:lpstr>
      <vt:lpstr>Требования,  обеспечивающие успешность обучения </vt:lpstr>
      <vt:lpstr>Интерактивные формы обучения</vt:lpstr>
      <vt:lpstr> «Мозговой штурм» -алгоритм</vt:lpstr>
      <vt:lpstr>«Синквейн»  </vt:lpstr>
      <vt:lpstr>Музыка</vt:lpstr>
      <vt:lpstr>Кластер</vt:lpstr>
      <vt:lpstr>«Круги Эйлера»</vt:lpstr>
      <vt:lpstr>Интерактивное обучение - ученику</vt:lpstr>
      <vt:lpstr>Интерактивное обучение - классу</vt:lpstr>
      <vt:lpstr>Интерактивное обучение - учителю</vt:lpstr>
      <vt:lpstr>Вывод</vt:lpstr>
      <vt:lpstr>Правила управления успехом на уроке </vt:lpstr>
      <vt:lpstr>Правила управления успехом на уроке </vt:lpstr>
      <vt:lpstr>Спасибо  за 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Интерактивные формы обучения на уроках музыки </dc:title>
  <dc:creator>Никита</dc:creator>
  <cp:lastModifiedBy>Никита</cp:lastModifiedBy>
  <cp:revision>34</cp:revision>
  <dcterms:created xsi:type="dcterms:W3CDTF">2014-08-18T10:52:30Z</dcterms:created>
  <dcterms:modified xsi:type="dcterms:W3CDTF">2014-08-19T16:53:04Z</dcterms:modified>
</cp:coreProperties>
</file>