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83" r:id="rId10"/>
    <p:sldId id="260" r:id="rId11"/>
    <p:sldId id="262" r:id="rId12"/>
    <p:sldId id="280" r:id="rId13"/>
    <p:sldId id="276" r:id="rId14"/>
    <p:sldId id="272" r:id="rId15"/>
    <p:sldId id="284" r:id="rId16"/>
    <p:sldId id="281" r:id="rId17"/>
    <p:sldId id="258" r:id="rId18"/>
    <p:sldId id="279" r:id="rId19"/>
    <p:sldId id="273" r:id="rId20"/>
    <p:sldId id="277" r:id="rId21"/>
    <p:sldId id="261" r:id="rId22"/>
    <p:sldId id="286" r:id="rId23"/>
    <p:sldId id="285" r:id="rId24"/>
    <p:sldId id="259" r:id="rId25"/>
    <p:sldId id="274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E2"/>
    <a:srgbClr val="002776"/>
    <a:srgbClr val="00133A"/>
    <a:srgbClr val="008000"/>
    <a:srgbClr val="0D0D0D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BE59-C520-4191-82BA-1468DC2750AB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C6558-C46E-428D-8854-2FC8C5CBD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1.bp.blogspot.com/_if9WYx9V3fo/S_8zc6n8eII/AAAAAAAACfc/lCkeh8e8JzE/s1600/ramky_narod_ru2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1857364"/>
            <a:ext cx="557216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133A"/>
                </a:solidFill>
                <a:cs typeface="Aharoni" pitchFamily="2" charset="-79"/>
              </a:rPr>
              <a:t>Проект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haroni" pitchFamily="2" charset="-79"/>
              </a:rPr>
              <a:t> по экологическому воспитанию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haroni" pitchFamily="2" charset="-79"/>
              </a:rPr>
              <a:t> в средней группе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133A"/>
                </a:solidFill>
                <a:cs typeface="Aharoni" pitchFamily="2" charset="-79"/>
              </a:rPr>
              <a:t>Дикие и домашние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133A"/>
                </a:solidFill>
                <a:cs typeface="Aharoni" pitchFamily="2" charset="-79"/>
              </a:rPr>
              <a:t>животные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28794" y="6143644"/>
            <a:ext cx="721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D0D0D"/>
                </a:solidFill>
                <a:cs typeface="Aharoni" pitchFamily="2" charset="-79"/>
              </a:rPr>
              <a:t>Подготовили и реализовали: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D0D0D"/>
                </a:solidFill>
                <a:cs typeface="Aharoni" pitchFamily="2" charset="-79"/>
              </a:rPr>
              <a:t>Байрамгулова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D0D0D"/>
                </a:solidFill>
                <a:cs typeface="Aharoni" pitchFamily="2" charset="-79"/>
              </a:rPr>
              <a:t> А.У.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D0D0D"/>
                </a:solidFill>
                <a:cs typeface="Aharoni" pitchFamily="2" charset="-79"/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D0D0D"/>
                </a:solidFill>
                <a:cs typeface="Aharoni" pitchFamily="2" charset="-79"/>
              </a:rPr>
              <a:t>                                                        Шведун Е.А.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D0D0D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3553" name="Picture 1" descr="C:\Users\User\Documents\ФОТО телефон ноябрь 17\IMG_20171109_1321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000240"/>
            <a:ext cx="7072362" cy="42434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Рисование «Пушистый котенок»</a:t>
            </a:r>
          </a:p>
          <a:p>
            <a:pPr algn="ctr"/>
            <a:r>
              <a:rPr lang="ru-RU" sz="20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sz="20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методом тычка сухой кистью )</a:t>
            </a:r>
            <a:endParaRPr lang="ru-RU" sz="2000" b="1" dirty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1505" name="Picture 1" descr="C:\Users\User\Documents\ФОТО телефон ноябрь 17\IMG_20171117_1018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57752" y="2143116"/>
            <a:ext cx="3714776" cy="2786082"/>
          </a:xfrm>
          <a:prstGeom prst="rect">
            <a:avLst/>
          </a:prstGeom>
          <a:noFill/>
        </p:spPr>
      </p:pic>
      <p:pic>
        <p:nvPicPr>
          <p:cNvPr id="4" name="Picture 1" descr="C:\Users\User\Documents\ФОТО телефон ноябрь 17\IMG_20171117_0946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77709"/>
            <a:ext cx="4071966" cy="29085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714356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Лепка «Мишка косолапый»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00043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Аппликация  «Морковки для зайчат»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4" name="Picture 2" descr="C:\Users\User\Documents\ИЗ контакта\ukPqvL-b-S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482" y="3428999"/>
            <a:ext cx="7912484" cy="2997133"/>
          </a:xfrm>
          <a:prstGeom prst="rect">
            <a:avLst/>
          </a:prstGeom>
          <a:noFill/>
        </p:spPr>
      </p:pic>
      <p:pic>
        <p:nvPicPr>
          <p:cNvPr id="5" name="Picture 2" descr="C:\Users\User\Documents\ИЗ контакта\wnHJOTHa0f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3810026" cy="2143140"/>
          </a:xfrm>
          <a:prstGeom prst="rect">
            <a:avLst/>
          </a:prstGeom>
          <a:noFill/>
        </p:spPr>
      </p:pic>
      <p:pic>
        <p:nvPicPr>
          <p:cNvPr id="6" name="Picture 3" descr="C:\Users\User\Documents\ИЗ контакта\VQ20KWR_fb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14422"/>
            <a:ext cx="3810027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7148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Рисование «Ежик»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6" name="Picture 4" descr="C:\Users\User\Documents\ИЗ контакта\5aLaptiXpC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3929090" cy="2210113"/>
          </a:xfrm>
          <a:prstGeom prst="rect">
            <a:avLst/>
          </a:prstGeom>
          <a:noFill/>
        </p:spPr>
      </p:pic>
      <p:pic>
        <p:nvPicPr>
          <p:cNvPr id="7" name="Picture 2" descr="C:\Users\User\Documents\ИЗ контакта\K6YY--xQPL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710286"/>
            <a:ext cx="4071966" cy="2290481"/>
          </a:xfrm>
          <a:prstGeom prst="rect">
            <a:avLst/>
          </a:prstGeom>
          <a:noFill/>
        </p:spPr>
      </p:pic>
      <p:pic>
        <p:nvPicPr>
          <p:cNvPr id="8" name="Picture 4" descr="C:\Users\User\Documents\ИЗ контакта\dZ33Yvme9l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626" y="1142984"/>
            <a:ext cx="3810026" cy="2143140"/>
          </a:xfrm>
          <a:prstGeom prst="rect">
            <a:avLst/>
          </a:prstGeom>
          <a:noFill/>
        </p:spPr>
      </p:pic>
      <p:pic>
        <p:nvPicPr>
          <p:cNvPr id="10242" name="Picture 2" descr="https://pp.userapi.com/c841127/v841127071/3ae4f/nqSoeWCTHGI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142984"/>
            <a:ext cx="4143372" cy="2164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7148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Лепка «Грибочки для белочки»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8" name="Picture 2" descr="C:\Users\User\Documents\ИЗ контакта\4zPn5Zhuto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714752"/>
            <a:ext cx="3795146" cy="2428874"/>
          </a:xfrm>
          <a:prstGeom prst="rect">
            <a:avLst/>
          </a:prstGeom>
          <a:noFill/>
        </p:spPr>
      </p:pic>
      <p:pic>
        <p:nvPicPr>
          <p:cNvPr id="9" name="Picture 4" descr="C:\Users\User\Documents\ИЗ контакта\PH8lM32fcH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1"/>
            <a:ext cx="3929090" cy="2210113"/>
          </a:xfrm>
          <a:prstGeom prst="rect">
            <a:avLst/>
          </a:prstGeom>
          <a:noFill/>
        </p:spPr>
      </p:pic>
      <p:pic>
        <p:nvPicPr>
          <p:cNvPr id="10" name="Picture 3" descr="C:\Users\User\Documents\ИЗ контакта\HwWJURrIez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14422"/>
            <a:ext cx="3929090" cy="2191223"/>
          </a:xfrm>
          <a:prstGeom prst="rect">
            <a:avLst/>
          </a:prstGeom>
          <a:noFill/>
        </p:spPr>
      </p:pic>
      <p:pic>
        <p:nvPicPr>
          <p:cNvPr id="11266" name="Picture 2" descr="https://pp.userapi.com/c841530/v841530071/3b582/MVGAzbaBnp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14752"/>
            <a:ext cx="3929090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714488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Совместная  образовательная деятельность </a:t>
            </a:r>
          </a:p>
          <a:p>
            <a:pPr algn="ctr"/>
            <a:r>
              <a:rPr lang="ru-RU" sz="4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в режимных моментах</a:t>
            </a:r>
            <a:endParaRPr lang="ru-RU" sz="4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00043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Рисование  «Клубочки для котенка»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4" name="Picture 2" descr="C:\Users\User\Documents\ИЗ контакта\1Iu59NMDEo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214422"/>
            <a:ext cx="2357454" cy="2901435"/>
          </a:xfrm>
          <a:prstGeom prst="rect">
            <a:avLst/>
          </a:prstGeom>
          <a:noFill/>
        </p:spPr>
      </p:pic>
      <p:pic>
        <p:nvPicPr>
          <p:cNvPr id="6" name="Picture 3" descr="C:\Users\User\Documents\ИЗ контакта\rITD9ijX0y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4500570"/>
            <a:ext cx="4566940" cy="1809090"/>
          </a:xfrm>
          <a:prstGeom prst="rect">
            <a:avLst/>
          </a:prstGeom>
          <a:noFill/>
        </p:spPr>
      </p:pic>
      <p:pic>
        <p:nvPicPr>
          <p:cNvPr id="1026" name="Picture 2" descr="https://pp.userapi.com/c834401/v834401071/33b65/oBDbxY28Rh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429132"/>
            <a:ext cx="3476606" cy="1955591"/>
          </a:xfrm>
          <a:prstGeom prst="rect">
            <a:avLst/>
          </a:prstGeom>
          <a:noFill/>
        </p:spPr>
      </p:pic>
      <p:pic>
        <p:nvPicPr>
          <p:cNvPr id="1028" name="Picture 4" descr="https://pp.userapi.com/c841538/v841538071/3a5d9/9iE4pQ0o5p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28736"/>
            <a:ext cx="342902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500042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Аппликация  «Зайчик был серый, стал  белым» </a:t>
            </a:r>
            <a:endParaRPr lang="ru-RU" sz="24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25602" name="Picture 2" descr="C:\Users\User\Documents\ФОТО телефон ноябрь 17\IMG_20171114_163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929066"/>
            <a:ext cx="3571900" cy="2080348"/>
          </a:xfrm>
          <a:prstGeom prst="rect">
            <a:avLst/>
          </a:prstGeom>
          <a:noFill/>
        </p:spPr>
      </p:pic>
      <p:pic>
        <p:nvPicPr>
          <p:cNvPr id="25603" name="Picture 3" descr="C:\Users\User\Documents\ФОТО телефон ноябрь 17\IMG_20171114_1604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928669"/>
            <a:ext cx="2357454" cy="2686417"/>
          </a:xfrm>
          <a:prstGeom prst="rect">
            <a:avLst/>
          </a:prstGeom>
          <a:noFill/>
        </p:spPr>
      </p:pic>
      <p:pic>
        <p:nvPicPr>
          <p:cNvPr id="25604" name="Picture 4" descr="C:\Users\User\Documents\ФОТО телефон ноябрь 17\IMG_20171114_1604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928670"/>
            <a:ext cx="2318366" cy="2730536"/>
          </a:xfrm>
          <a:prstGeom prst="rect">
            <a:avLst/>
          </a:prstGeom>
          <a:noFill/>
        </p:spPr>
      </p:pic>
      <p:pic>
        <p:nvPicPr>
          <p:cNvPr id="25605" name="Picture 5" descr="C:\Users\User\Documents\ФОТО телефон ноябрь 17\IMG_20171114_16091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941" y="928670"/>
            <a:ext cx="2840711" cy="2786082"/>
          </a:xfrm>
          <a:prstGeom prst="rect">
            <a:avLst/>
          </a:prstGeom>
          <a:noFill/>
        </p:spPr>
      </p:pic>
      <p:pic>
        <p:nvPicPr>
          <p:cNvPr id="25606" name="Picture 6" descr="C:\Users\User\Documents\ФОТО телефон ноябрь 17\IMG_20171114_16350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929066"/>
            <a:ext cx="4214842" cy="2072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3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Аппликация  «Котенок»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8" name="Picture 3" descr="C:\Users\User\Documents\ИЗ контакта\7Lv6V-7rMQ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71546"/>
            <a:ext cx="4214842" cy="2286016"/>
          </a:xfrm>
          <a:prstGeom prst="rect">
            <a:avLst/>
          </a:prstGeom>
          <a:noFill/>
        </p:spPr>
      </p:pic>
      <p:pic>
        <p:nvPicPr>
          <p:cNvPr id="9" name="Picture 3" descr="C:\Users\User\Documents\ИЗ контакта\Gpm-E8LpAl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500438"/>
            <a:ext cx="4000528" cy="2733554"/>
          </a:xfrm>
          <a:prstGeom prst="rect">
            <a:avLst/>
          </a:prstGeom>
          <a:noFill/>
        </p:spPr>
      </p:pic>
      <p:pic>
        <p:nvPicPr>
          <p:cNvPr id="10" name="Picture 5" descr="C:\Users\User\Documents\ИЗ контакта\QBVXga6y3W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982087" cy="2571768"/>
          </a:xfrm>
          <a:prstGeom prst="rect">
            <a:avLst/>
          </a:prstGeom>
          <a:noFill/>
        </p:spPr>
      </p:pic>
      <p:pic>
        <p:nvPicPr>
          <p:cNvPr id="3074" name="Picture 2" descr="https://pp.userapi.com/c841120/v841120071/422ee/IbW9QyZmo6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071546"/>
            <a:ext cx="3730851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3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Аппликация  «ДАЛМАТИНЕЦ»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26626" name="Picture 2" descr="C:\Users\User\Documents\ФОТО телефон ноябрь 17\IMG_20171108_1554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15" y="1214422"/>
            <a:ext cx="3304006" cy="2643206"/>
          </a:xfrm>
          <a:prstGeom prst="rect">
            <a:avLst/>
          </a:prstGeom>
          <a:noFill/>
        </p:spPr>
      </p:pic>
      <p:pic>
        <p:nvPicPr>
          <p:cNvPr id="26627" name="Picture 3" descr="C:\Users\User\Documents\ФОТО телефон ноябрь 17\IMG_20171108_1637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929066"/>
            <a:ext cx="4474400" cy="2428892"/>
          </a:xfrm>
          <a:prstGeom prst="rect">
            <a:avLst/>
          </a:prstGeom>
          <a:noFill/>
        </p:spPr>
      </p:pic>
      <p:pic>
        <p:nvPicPr>
          <p:cNvPr id="26628" name="Picture 4" descr="C:\Users\User\Documents\ФОТО телефон ноябрь 17\IMG_20171108_1620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500174"/>
            <a:ext cx="2428892" cy="4140157"/>
          </a:xfrm>
          <a:prstGeom prst="rect">
            <a:avLst/>
          </a:prstGeom>
          <a:noFill/>
        </p:spPr>
      </p:pic>
      <p:pic>
        <p:nvPicPr>
          <p:cNvPr id="26629" name="Picture 5" descr="C:\Users\User\Documents\ФОТО телефон ноябрь 17\IMG_20171108_16204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214422"/>
            <a:ext cx="2214578" cy="2665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92867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14348" y="673530"/>
            <a:ext cx="78581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Проблема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Calibri" pitchFamily="34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 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необходимость формирования у воспитанников знаний о диких и домашних животных.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Calibri" pitchFamily="34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Цель проекта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ea typeface="Calibri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развивать устойчивый познавательный интерес к диким и домашним животным как к живым существам; создать в группе условия для расширения представления о животных; привлечь родителей к более тесному сотрудничеству в проектной деятельности.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7148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Аппликация «Забавный щенок»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7" name="Picture 4" descr="C:\Users\User\Documents\ИЗ контакта\RVOKuvB1w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3937029" cy="2214578"/>
          </a:xfrm>
          <a:prstGeom prst="rect">
            <a:avLst/>
          </a:prstGeom>
          <a:noFill/>
        </p:spPr>
      </p:pic>
      <p:pic>
        <p:nvPicPr>
          <p:cNvPr id="8" name="Picture 5" descr="C:\Users\User\Documents\ИЗ контакта\kXc87nj0A4w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468" y="1142984"/>
            <a:ext cx="3937028" cy="2214578"/>
          </a:xfrm>
          <a:prstGeom prst="rect">
            <a:avLst/>
          </a:prstGeom>
          <a:noFill/>
        </p:spPr>
      </p:pic>
      <p:pic>
        <p:nvPicPr>
          <p:cNvPr id="9" name="Picture 5" descr="C:\Users\User\Documents\ИЗ контакта\7bG4-ljkif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500" y="3571876"/>
            <a:ext cx="3937028" cy="2214578"/>
          </a:xfrm>
          <a:prstGeom prst="rect">
            <a:avLst/>
          </a:prstGeom>
          <a:noFill/>
        </p:spPr>
      </p:pic>
      <p:pic>
        <p:nvPicPr>
          <p:cNvPr id="9218" name="Picture 2" descr="https://pp.userapi.com/c841532/v841532071/3b559/Sguvkuy6OA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25"/>
          <a:stretch>
            <a:fillRect/>
          </a:stretch>
        </p:blipFill>
        <p:spPr bwMode="auto">
          <a:xfrm>
            <a:off x="571472" y="3408589"/>
            <a:ext cx="3857652" cy="2479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2529" name="Picture 1" descr="C:\Users\User\Documents\ФОТО телефон ноябрь 17\IMG_20171110_1637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3753654" cy="2625323"/>
          </a:xfrm>
          <a:prstGeom prst="rect">
            <a:avLst/>
          </a:prstGeom>
          <a:noFill/>
        </p:spPr>
      </p:pic>
      <p:pic>
        <p:nvPicPr>
          <p:cNvPr id="22530" name="Picture 2" descr="C:\Users\User\Documents\ФОТО телефон ноябрь 17\IMG_20171110_1637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857364"/>
            <a:ext cx="3857652" cy="289323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714356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Чтение художественной литературы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7148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Дидактические игры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39938" name="Picture 2" descr="https://pp.userapi.com/c840721/v840721677/27b45/mNzdi9Q92x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142984"/>
            <a:ext cx="3214710" cy="2242821"/>
          </a:xfrm>
          <a:prstGeom prst="rect">
            <a:avLst/>
          </a:prstGeom>
          <a:noFill/>
        </p:spPr>
      </p:pic>
      <p:pic>
        <p:nvPicPr>
          <p:cNvPr id="39940" name="Picture 4" descr="https://pp.userapi.com/c841032/v841032677/3fbe7/jiqA-OVZIZ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142984"/>
            <a:ext cx="3341711" cy="2187301"/>
          </a:xfrm>
          <a:prstGeom prst="rect">
            <a:avLst/>
          </a:prstGeom>
          <a:noFill/>
        </p:spPr>
      </p:pic>
      <p:pic>
        <p:nvPicPr>
          <p:cNvPr id="39942" name="Picture 6" descr="https://pp.userapi.com/c841220/v841220677/40e29/oDzhlh30Tr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852" y="3786190"/>
            <a:ext cx="3831675" cy="2143140"/>
          </a:xfrm>
          <a:prstGeom prst="rect">
            <a:avLst/>
          </a:prstGeom>
          <a:noFill/>
        </p:spPr>
      </p:pic>
      <p:pic>
        <p:nvPicPr>
          <p:cNvPr id="39944" name="Picture 8" descr="https://pp.userapi.com/c834302/v834302677/34e69/sqMQ6NspCm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786190"/>
            <a:ext cx="4055834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9" y="-5365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500307"/>
            <a:ext cx="807249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Самостоятельная деятельность </a:t>
            </a:r>
          </a:p>
          <a:p>
            <a:pPr algn="ctr"/>
            <a:endParaRPr lang="ru-RU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Работа с раскрасками</a:t>
            </a:r>
          </a:p>
        </p:txBody>
      </p:sp>
      <p:pic>
        <p:nvPicPr>
          <p:cNvPr id="24577" name="Picture 1" descr="C:\Users\User\Documents\ФОТО телефон ноябрь 17\IMG_20171108_1742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4143380"/>
            <a:ext cx="1857388" cy="2108391"/>
          </a:xfrm>
          <a:prstGeom prst="rect">
            <a:avLst/>
          </a:prstGeom>
          <a:noFill/>
        </p:spPr>
      </p:pic>
      <p:pic>
        <p:nvPicPr>
          <p:cNvPr id="24578" name="Picture 2" descr="C:\Users\User\Documents\ФОТО телефон ноябрь 17\IMG_20171108_1723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071546"/>
            <a:ext cx="2046248" cy="2928958"/>
          </a:xfrm>
          <a:prstGeom prst="rect">
            <a:avLst/>
          </a:prstGeom>
          <a:noFill/>
        </p:spPr>
      </p:pic>
      <p:pic>
        <p:nvPicPr>
          <p:cNvPr id="24579" name="Picture 3" descr="C:\Users\User\Documents\ФОТО телефон ноябрь 17\IMG_20171108_1727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071546"/>
            <a:ext cx="2143140" cy="2857533"/>
          </a:xfrm>
          <a:prstGeom prst="rect">
            <a:avLst/>
          </a:prstGeom>
          <a:noFill/>
        </p:spPr>
      </p:pic>
      <p:pic>
        <p:nvPicPr>
          <p:cNvPr id="24580" name="Picture 4" descr="C:\Users\User\Documents\ФОТО телефон ноябрь 17\IMG_20171108_1723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3143272" cy="294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7148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 Игры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pic>
        <p:nvPicPr>
          <p:cNvPr id="8194" name="Picture 2" descr="https://pp.userapi.com/c639319/v639319677/65787/2EVJeWZPg_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3929090" cy="2210113"/>
          </a:xfrm>
          <a:prstGeom prst="rect">
            <a:avLst/>
          </a:prstGeom>
          <a:noFill/>
        </p:spPr>
      </p:pic>
      <p:pic>
        <p:nvPicPr>
          <p:cNvPr id="8198" name="Picture 6" descr="https://pp.userapi.com/c834404/v834404677/34a9c/4wwGEwNwhM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500438"/>
            <a:ext cx="3643338" cy="2714597"/>
          </a:xfrm>
          <a:prstGeom prst="rect">
            <a:avLst/>
          </a:prstGeom>
          <a:noFill/>
        </p:spPr>
      </p:pic>
      <p:pic>
        <p:nvPicPr>
          <p:cNvPr id="8200" name="Picture 8" descr="https://pp.userapi.com/c621705/v621705677/3b362/f7a4M-TaHV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57752" y="1142984"/>
            <a:ext cx="3937028" cy="2214578"/>
          </a:xfrm>
          <a:prstGeom prst="rect">
            <a:avLst/>
          </a:prstGeom>
          <a:noFill/>
        </p:spPr>
      </p:pic>
      <p:pic>
        <p:nvPicPr>
          <p:cNvPr id="8202" name="Picture 10" descr="https://pp.userapi.com/c639229/v639229677/6b61f/JVp_qX3Sh5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6314" y="3571876"/>
            <a:ext cx="3731011" cy="2647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2643182"/>
            <a:ext cx="7286676" cy="2000264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</a:bodyPr>
          <a:lstStyle/>
          <a:p>
            <a:pPr algn="ctr"/>
            <a:endParaRPr lang="ru-RU" sz="4800" b="1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ctr"/>
            <a:r>
              <a:rPr lang="ru-RU" sz="4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Спасибо за внимание!!!</a:t>
            </a:r>
            <a:endParaRPr lang="ru-RU" sz="4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-978839"/>
            <a:ext cx="8143932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Times New Roman" pitchFamily="18" charset="0"/>
                <a:cs typeface="Aharoni" pitchFamily="2" charset="-79"/>
              </a:rPr>
              <a:t>Задачи проекта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 1. Уточнять и расширять знания детей о домашних и диких животных, где живут, кто за ними ухаживает.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2. Закреплять знания детей о характерных повадках и признаках домашних и диких животных.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3. Ввести в активную речь детей слова с обобщающим значением «домашние животные», «детеныши», «дикие животные»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4. Развивать речевую активность детей, словарь, монологическую речь.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5. Развивать интерес к живой природе, эмоциональную отзывчивость.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7. Воспитывать желание заботиться о животных, соблюдая  элементарные правила поведения с животными;</a:t>
            </a:r>
            <a:endParaRPr kumimoji="0" lang="ru-RU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566706"/>
            <a:ext cx="821537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Тип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 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познавательно 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–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 творческий </a:t>
            </a:r>
            <a:endParaRPr kumimoji="0" lang="ru-RU" sz="2800" b="1" i="0" u="none" strike="noStrike" normalizeH="0" baseline="0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Участники: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 </a:t>
            </a: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воспитатели, дети средней группы, родители.</a:t>
            </a:r>
            <a:endParaRPr kumimoji="0" lang="ru-RU" sz="2800" b="1" i="0" u="none" strike="noStrike" normalizeH="0" baseline="0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Продолжительность проекта –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краткосрочный</a:t>
            </a:r>
            <a:endParaRPr kumimoji="0" lang="ru-RU" sz="2800" b="1" i="0" u="none" strike="noStrike" normalizeH="0" baseline="0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Сроки реализации: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с 30 октября по 17 ноября 2017 года.</a:t>
            </a:r>
            <a:endParaRPr kumimoji="0" lang="ru-RU" sz="2800" b="1" i="0" u="none" strike="noStrike" normalizeH="0" baseline="0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680012"/>
            <a:ext cx="828680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ea typeface="Calibri" pitchFamily="34" charset="0"/>
                <a:cs typeface="Aharoni" pitchFamily="2" charset="-79"/>
              </a:rPr>
              <a:t>Ожидаемый результат</a:t>
            </a:r>
            <a:endParaRPr kumimoji="0" lang="ru-RU" sz="28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У детей сформировано понятие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«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дикие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»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 и 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«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домашние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Calibri" pitchFamily="34" charset="0"/>
                <a:cs typeface="Aharoni" pitchFamily="2" charset="-79"/>
              </a:rPr>
              <a:t>»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 животные.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Дети</a:t>
            </a: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 правильно называют животных и их детенышей.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Понимают, чем отличаются домашние и дикие животные, и их детеныши.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 Знают элементарные правила поведения с животными.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Знают  и называют животных наших лесов.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Aharoni" pitchFamily="2" charset="-79"/>
              </a:rPr>
              <a:t>Составляют описательный рассказ о животном с использованием иллюстрации.</a:t>
            </a:r>
            <a:endParaRPr kumimoji="0" lang="ru-RU" sz="2400" b="1" i="0" u="none" strike="noStrike" normalizeH="0" baseline="0" dirty="0" smtClean="0">
              <a:ln w="1905"/>
              <a:solidFill>
                <a:srgbClr val="00277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51309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i="1" u="sng" dirty="0" smtClean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642918"/>
            <a:ext cx="78581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2000" i="1" dirty="0" smtClean="0">
                <a:solidFill>
                  <a:srgbClr val="FF00FF"/>
                </a:solidFill>
                <a:latin typeface="Impac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  <a:cs typeface="Aharoni" pitchFamily="2" charset="-79"/>
              </a:rPr>
              <a:t>План реализации проекта                    </a:t>
            </a:r>
          </a:p>
          <a:p>
            <a:pPr marL="285750" indent="-28575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I. Подготовительный </a:t>
            </a:r>
            <a:r>
              <a:rPr lang="ru-RU" sz="28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этап: </a:t>
            </a:r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с 30.10.17-3.11.17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  <a:p>
            <a:pPr marL="285750" indent="-28575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II. Аналитический этап: </a:t>
            </a:r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с 30.10.17-3.11.17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  <a:p>
            <a:pPr marL="285750" indent="-28575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III . Основной этап: </a:t>
            </a:r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с 30.10.17-17.11.17</a:t>
            </a:r>
            <a:r>
              <a:rPr lang="ru-RU" sz="28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  <a:p>
            <a:pPr marL="285750" indent="-285750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I</a:t>
            </a:r>
            <a:r>
              <a:rPr lang="en-US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rPr>
              <a:t>V</a:t>
            </a:r>
            <a:r>
              <a:rPr lang="ru-RU" sz="2800" b="1" dirty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. Заключительный </a:t>
            </a:r>
            <a:r>
              <a:rPr lang="ru-RU" sz="28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этап:</a:t>
            </a:r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с 14.11.17-17.11.17</a:t>
            </a:r>
            <a:r>
              <a:rPr lang="ru-RU" sz="2800" b="1" dirty="0" smtClean="0">
                <a:ln w="1905"/>
                <a:solidFill>
                  <a:srgbClr val="00277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09" y="1142984"/>
          <a:ext cx="7929619" cy="5286412"/>
        </p:xfrm>
        <a:graphic>
          <a:graphicData uri="http://schemas.openxmlformats.org/drawingml/2006/table">
            <a:tbl>
              <a:tblPr/>
              <a:tblGrid>
                <a:gridCol w="2642930"/>
                <a:gridCol w="2642930"/>
                <a:gridCol w="2643759"/>
              </a:tblGrid>
              <a:tr h="747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77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мы знаем?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77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77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мы хотим узнать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77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cap="none" spc="0" dirty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2776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узнать об этом?</a:t>
                      </a:r>
                      <a:endParaRPr lang="ru-RU" sz="2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277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9326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Дикие животные живут в лесу и в зоопарке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i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Лилиана</a:t>
                      </a:r>
                      <a:r>
                        <a:rPr lang="ru-RU" sz="1800" b="1" i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С., Азалия, Диана)</a:t>
                      </a:r>
                      <a:endParaRPr lang="ru-RU" sz="1800" b="1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Медведь зимой спит в берлоге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(Данил, </a:t>
                      </a:r>
                      <a:r>
                        <a:rPr lang="ru-RU" sz="1800" b="1" i="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Самир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Заяц к зиме меняет серую шубку на белую, чтобы его не было видно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i="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Эльмира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Коля)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Белка питается грибами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орехами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i="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Лилиана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Сказки про животных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(Егор С.)</a:t>
                      </a:r>
                    </a:p>
                    <a:p>
                      <a:endParaRPr lang="ru-RU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cap="none" spc="0" dirty="0">
                        <a:ln w="1905"/>
                        <a:solidFill>
                          <a:srgbClr val="0099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Чем питаются животные живущие в лесу?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(Азалия)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Зачем нужно охранять диких животных?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(Алина)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каком месяце медведь ложится в спячку?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(Рамазан)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кого какой дом? </a:t>
                      </a:r>
                      <a:r>
                        <a:rPr lang="ru-RU" sz="1800" b="1" i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(Ислам)</a:t>
                      </a:r>
                      <a:endParaRPr lang="ru-RU" sz="1800" b="1" i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Спросить у родителей, дедушки, бабушки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 Эмиль, Диана)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Спросить у воспитателей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(Злата)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Спросить у сестры, брата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Спросить у друзей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Сходить на экскурсию в зоопарк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i="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Лилиана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Прочитать в книгах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Посмотреть мультфильм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Посмотреть телепередачу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71604" y="500042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anose="020B0806030902050204" pitchFamily="34" charset="0"/>
              </a:rPr>
              <a:t>Модель трёх вопросов</a:t>
            </a:r>
          </a:p>
          <a:p>
            <a:pPr algn="ctr"/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500042"/>
            <a:ext cx="5286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anose="020B0806030902050204" pitchFamily="34" charset="0"/>
              </a:rPr>
              <a:t>Системная паутинка</a:t>
            </a:r>
            <a:endParaRPr lang="ru-RU" sz="2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anose="020B080603090205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000109"/>
          <a:ext cx="8429684" cy="5266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454"/>
                <a:gridCol w="6446230"/>
              </a:tblGrid>
              <a:tr h="626239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Образовательные 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деятельности</a:t>
                      </a:r>
                      <a:endParaRPr lang="ru-RU" dirty="0"/>
                    </a:p>
                  </a:txBody>
                  <a:tcPr/>
                </a:tc>
              </a:tr>
              <a:tr h="1121091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Социально-коммуникативная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Times New Roman"/>
                          <a:ea typeface="Times New Roman"/>
                        </a:rPr>
                        <a:t>Дидактические игры и упражнения: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 Чей домик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 ,«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Большие и маленькие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 «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Угадай, кто кричит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?», 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Чьи детки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?», 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Кто где живёт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?»,«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Кто что ест?»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Times New Roman"/>
                          <a:ea typeface="Times New Roman"/>
                        </a:rPr>
                        <a:t>Подвижные игры</a:t>
                      </a:r>
                      <a:r>
                        <a:rPr lang="ru-RU" sz="1200" b="1" u="sng" dirty="0" smtClean="0">
                          <a:latin typeface="Times New Roman"/>
                          <a:ea typeface="Times New Roman"/>
                        </a:rPr>
                        <a:t>: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 медведя во бору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 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Лохматый пёс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Кот и мыши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 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Хитрая лиса»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Times New Roman"/>
                          <a:ea typeface="Times New Roman"/>
                        </a:rPr>
                        <a:t>Сюжетно-ролевые игры</a:t>
                      </a:r>
                      <a:r>
                        <a:rPr lang="ru-RU" sz="1200" b="1" u="sng" dirty="0" smtClean="0">
                          <a:latin typeface="Times New Roman"/>
                          <a:ea typeface="Times New Roman"/>
                        </a:rPr>
                        <a:t>: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Зоопарк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»,«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 деревне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 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Зайка заболел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Путешествие в лес»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Times New Roman"/>
                          <a:ea typeface="Times New Roman"/>
                        </a:rPr>
                        <a:t>Настольные игры</a:t>
                      </a:r>
                      <a:r>
                        <a:rPr lang="ru-RU" sz="1200" b="1" u="sng" dirty="0" smtClean="0">
                          <a:latin typeface="Times New Roman"/>
                          <a:ea typeface="Times New Roman"/>
                        </a:rPr>
                        <a:t>: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«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Собери животного»-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</a:rPr>
                        <a:t>пазлы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,, Лото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 Животные»</a:t>
                      </a:r>
                    </a:p>
                  </a:txBody>
                  <a:tcPr marL="114300" marR="114300" marT="0" marB="0"/>
                </a:tc>
              </a:tr>
              <a:tr h="908612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Речевое</a:t>
                      </a:r>
                    </a:p>
                    <a:p>
                      <a:r>
                        <a:rPr kumimoji="0" lang="ru-RU" sz="140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(к</a:t>
                      </a: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оммуникативная)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К. И. Чуковский  « Путаница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»,Заучивание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стихов о животных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Отгадывание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загадок, 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пословицы и поговорки о животных. Чтение художественной литературы: стихи, рассказы, сказки соответствующей тематике: «Теремок», «Лисичка-сестричка и серый волк», «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Заяц-Хваста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 «У страха глаза велики», «Колобок»,  «Айболит», «Краденое солнце».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50695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Физическое развитие</a:t>
                      </a:r>
                    </a:p>
                    <a:p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(двигательная)</a:t>
                      </a:r>
                      <a:endParaRPr lang="ru-RU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-Дыхательная гимнастика, артикуляционная гимнастика, пальчиковая гимнастика,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подвижные игры, динамические паузы.</a:t>
                      </a:r>
                      <a:endParaRPr lang="ru-RU" sz="1400" dirty="0"/>
                    </a:p>
                  </a:txBody>
                  <a:tcPr/>
                </a:tc>
              </a:tr>
              <a:tr h="102111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</a:t>
                      </a:r>
                    </a:p>
                    <a:p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(познавательно-исследовательская)</a:t>
                      </a:r>
                      <a:endParaRPr lang="ru-RU" sz="1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Наблюдения  на прогулке за кошкой, собакой,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коровой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Беседы о профессиях, связанных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уходом и присмотром за животными( ветеринар, зоолог, лесник, егерь, скотник, доярка).</a:t>
                      </a:r>
                    </a:p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Беседы «Мои домашние питомцы», «Дикие животные – кто они?», «Чем питаются  животные?», «Что делать, если ты встретил кошку или собаку на улице?»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444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Художественно-эстетическое</a:t>
                      </a:r>
                    </a:p>
                    <a:p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(продуктивная)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ООД «Пушистый котенок»,ООД «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Мишка косолапый»,ООД  «Морковка для зайчат», «Забавный щенок», аппликация»Далматинец», «Зайчик был серый, стал белый»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Организация выставок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детских работ</a:t>
                      </a:r>
                    </a:p>
                    <a:p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Прослушивание музыкальных произведений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6/07/12/1927346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77867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ctr"/>
            <a:endParaRPr lang="ru-RU" sz="4800" b="1" dirty="0" smtClean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  <a:p>
            <a:pPr algn="ctr"/>
            <a:r>
              <a:rPr lang="ru-RU" sz="4800" b="1" dirty="0" smtClean="0">
                <a:ln w="1905"/>
                <a:solidFill>
                  <a:srgbClr val="004B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Организованная образовательная деятельность</a:t>
            </a:r>
            <a:endParaRPr lang="ru-RU" sz="4800" b="1" dirty="0">
              <a:ln w="1905"/>
              <a:solidFill>
                <a:srgbClr val="004BE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746</Words>
  <Application>Microsoft Office PowerPoint</Application>
  <PresentationFormat>Экран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6</cp:revision>
  <dcterms:created xsi:type="dcterms:W3CDTF">2017-11-21T17:52:40Z</dcterms:created>
  <dcterms:modified xsi:type="dcterms:W3CDTF">2019-10-07T17:47:07Z</dcterms:modified>
</cp:coreProperties>
</file>