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58" r:id="rId7"/>
    <p:sldId id="263" r:id="rId8"/>
    <p:sldId id="264" r:id="rId9"/>
    <p:sldId id="265" r:id="rId10"/>
    <p:sldId id="25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76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90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31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76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011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86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94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0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00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6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7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2A982-2227-44CE-9F9B-77FF65CAF0A1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84793-AD4F-4E20-B582-F75DBCD5313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14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9.depositphotos.com/1000423/1113/i/950/depositphotos_11137048-stock-photo-planet-earth-and-technology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17" y="6160"/>
            <a:ext cx="9153317" cy="551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0870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Разработка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Web-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сайтов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6858000" cy="1655762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8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класс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580526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Автор: Арсентьева Н.В.</a:t>
            </a:r>
          </a:p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Учитель информатики </a:t>
            </a:r>
          </a:p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Санкт-Петербург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832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chemeClr val="accent6">
                    <a:lumMod val="75000"/>
                  </a:schemeClr>
                </a:solidFill>
              </a:rPr>
              <a:t>Стр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 143. Практическая работа 6.3 ( п.1, 2)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>
                <a:solidFill>
                  <a:srgbClr val="FF0000"/>
                </a:solidFill>
              </a:rPr>
              <a:t>html&gt;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&lt;</a:t>
            </a:r>
            <a:r>
              <a:rPr lang="en-US" dirty="0">
                <a:solidFill>
                  <a:srgbClr val="FF0000"/>
                </a:solidFill>
              </a:rPr>
              <a:t>head&gt;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&lt;</a:t>
            </a:r>
            <a:r>
              <a:rPr lang="en-US" dirty="0">
                <a:solidFill>
                  <a:srgbClr val="FF0000"/>
                </a:solidFill>
              </a:rPr>
              <a:t>title&gt;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Компьютер</a:t>
            </a:r>
            <a:r>
              <a:rPr lang="en-US" dirty="0">
                <a:solidFill>
                  <a:srgbClr val="FF0000"/>
                </a:solidFill>
              </a:rPr>
              <a:t>&lt;/title&gt;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&lt;/</a:t>
            </a:r>
            <a:r>
              <a:rPr lang="en-US" dirty="0">
                <a:solidFill>
                  <a:srgbClr val="FF0000"/>
                </a:solidFill>
              </a:rPr>
              <a:t>head&gt;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&lt;</a:t>
            </a:r>
            <a:r>
              <a:rPr lang="en-US" dirty="0">
                <a:solidFill>
                  <a:srgbClr val="FF0000"/>
                </a:solidFill>
              </a:rPr>
              <a:t>body&gt;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Все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о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компьютере</a:t>
            </a:r>
            <a:r>
              <a:rPr lang="en-US" dirty="0">
                <a:solidFill>
                  <a:srgbClr val="FF0000"/>
                </a:solidFill>
              </a:rPr>
              <a:t>&lt;/body&gt;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&lt;/html&gt;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491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Формирование текста на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Web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странице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Заголовки: размер от </a:t>
            </a:r>
            <a:r>
              <a:rPr lang="en-US" dirty="0" smtClean="0">
                <a:solidFill>
                  <a:srgbClr val="FF0000"/>
                </a:solidFill>
              </a:rPr>
              <a:t>&lt;H1&gt;&lt;/H1&gt; </a:t>
            </a:r>
            <a:r>
              <a:rPr lang="ru-RU" dirty="0" smtClean="0"/>
              <a:t>до </a:t>
            </a:r>
            <a:r>
              <a:rPr lang="en-US" dirty="0" smtClean="0">
                <a:solidFill>
                  <a:srgbClr val="FF0000"/>
                </a:solidFill>
              </a:rPr>
              <a:t>&lt;H6&gt;&lt;/H6&gt;</a:t>
            </a:r>
            <a:endParaRPr lang="ru-RU" dirty="0">
              <a:solidFill>
                <a:srgbClr val="FF0000"/>
              </a:solidFill>
            </a:endParaRPr>
          </a:p>
          <a:p>
            <a:pPr lvl="8"/>
            <a:r>
              <a:rPr lang="ru-RU" dirty="0" smtClean="0"/>
              <a:t>Самый крупный          Самый мелкий</a:t>
            </a:r>
          </a:p>
          <a:p>
            <a:pPr marL="3657600" lvl="8" indent="0">
              <a:buNone/>
            </a:pP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ШРИФТ (некоторые теги имеют атрибуты)</a:t>
            </a:r>
          </a:p>
          <a:p>
            <a:pPr marL="0" indent="0">
              <a:buNone/>
            </a:pP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687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Web-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страницы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Web- </a:t>
            </a:r>
            <a:r>
              <a:rPr lang="ru-RU" dirty="0" smtClean="0"/>
              <a:t>страницы создаются с использованием языка разметки гипертекстовых документов </a:t>
            </a:r>
            <a:r>
              <a:rPr lang="en-US" dirty="0" smtClean="0">
                <a:solidFill>
                  <a:srgbClr val="FF0000"/>
                </a:solidFill>
              </a:rPr>
              <a:t>HTML</a:t>
            </a:r>
            <a:r>
              <a:rPr lang="en-US" dirty="0" smtClean="0"/>
              <a:t> (Hyper Text Markup Language)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HTML </a:t>
            </a:r>
            <a:r>
              <a:rPr lang="ru-RU" dirty="0" smtClean="0">
                <a:solidFill>
                  <a:srgbClr val="FF0000"/>
                </a:solidFill>
              </a:rPr>
              <a:t>теги </a:t>
            </a:r>
            <a:r>
              <a:rPr lang="ru-RU" dirty="0" smtClean="0"/>
              <a:t>– управляющие символы, определяют вид страниц при просмотре в браузере.</a:t>
            </a:r>
            <a:endParaRPr lang="ru-RU" dirty="0"/>
          </a:p>
        </p:txBody>
      </p:sp>
      <p:pic>
        <p:nvPicPr>
          <p:cNvPr id="1026" name="Picture 2" descr="http://storage.a-jetbox.org/storage2/file/get/1463738162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05530"/>
            <a:ext cx="3978927" cy="361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05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Достоинства </a:t>
            </a:r>
            <a:r>
              <a:rPr lang="en-US" dirty="0" smtClean="0"/>
              <a:t>Web </a:t>
            </a:r>
            <a:r>
              <a:rPr lang="ru-RU" dirty="0" smtClean="0"/>
              <a:t>страниц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Малый информационный объем</a:t>
            </a:r>
          </a:p>
          <a:p>
            <a:r>
              <a:rPr lang="ru-RU" dirty="0" smtClean="0"/>
              <a:t>Возможность просмотра в разных операционных системах</a:t>
            </a:r>
          </a:p>
          <a:p>
            <a:endParaRPr lang="ru-RU" dirty="0"/>
          </a:p>
          <a:p>
            <a:r>
              <a:rPr lang="ru-RU" dirty="0" smtClean="0"/>
              <a:t>Для создания можно использовать простейшие текстовые редакторы (Блокнот)</a:t>
            </a:r>
          </a:p>
          <a:p>
            <a:r>
              <a:rPr lang="en-US" dirty="0" smtClean="0"/>
              <a:t>Web </a:t>
            </a:r>
            <a:r>
              <a:rPr lang="ru-RU" dirty="0" smtClean="0"/>
              <a:t>редакторы </a:t>
            </a:r>
            <a:r>
              <a:rPr lang="en-US" dirty="0" smtClean="0"/>
              <a:t>(</a:t>
            </a:r>
            <a:r>
              <a:rPr lang="en-US" dirty="0" err="1" smtClean="0"/>
              <a:t>Dreemweaver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WYSIWYG</a:t>
            </a:r>
            <a:r>
              <a:rPr lang="ru-RU" dirty="0" smtClean="0"/>
              <a:t> (</a:t>
            </a:r>
            <a:r>
              <a:rPr lang="en-US" dirty="0" smtClean="0"/>
              <a:t>What You See Is What You Get) </a:t>
            </a:r>
            <a:r>
              <a:rPr lang="ru-RU" dirty="0" smtClean="0"/>
              <a:t>«Что видишь, то и получишь.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3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stmed.net/sites/default/files/internet-wallpapers-30694-30155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095"/>
            <a:ext cx="2585134" cy="16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</a:t>
            </a:r>
            <a:r>
              <a:rPr lang="ru-RU" dirty="0" smtClean="0"/>
              <a:t>сайты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Публикация в интернет  в форме </a:t>
            </a:r>
            <a:r>
              <a:rPr lang="en-US" dirty="0" smtClean="0"/>
              <a:t>Web </a:t>
            </a:r>
            <a:r>
              <a:rPr lang="ru-RU" dirty="0" smtClean="0"/>
              <a:t>сайтов , которые содержат материал по теме или проблеме.</a:t>
            </a:r>
          </a:p>
          <a:p>
            <a:r>
              <a:rPr lang="ru-RU" dirty="0" smtClean="0"/>
              <a:t>Официальные сайты организаций.</a:t>
            </a:r>
          </a:p>
          <a:p>
            <a:r>
              <a:rPr lang="ru-RU" dirty="0" smtClean="0"/>
              <a:t>Любой пользователь может создать свой сайт и разместить информацию о своих разработках, увлечениях.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729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 содержит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Систему гиперссылок (перемещение по </a:t>
            </a:r>
            <a:r>
              <a:rPr lang="en-US" dirty="0" smtClean="0"/>
              <a:t>Web </a:t>
            </a:r>
            <a:r>
              <a:rPr lang="ru-RU" dirty="0" smtClean="0"/>
              <a:t>страницам).</a:t>
            </a:r>
          </a:p>
          <a:p>
            <a:r>
              <a:rPr lang="ru-RU" dirty="0" smtClean="0"/>
              <a:t>Прежде, чем разместить сайт в Интернете, его необходимо протестировать</a:t>
            </a:r>
          </a:p>
          <a:p>
            <a:r>
              <a:rPr lang="ru-RU" dirty="0" smtClean="0"/>
              <a:t>Размещают сайты на одном из серверов  Интернета. Хостинг (платный и бесплатный)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6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b="1" dirty="0" smtClean="0"/>
              <a:t>Тег </a:t>
            </a:r>
            <a:r>
              <a:rPr lang="ru-RU" dirty="0"/>
              <a:t>– это инструкция, которая говорит браузеру, что в данном месте документа нужно сделать.</a:t>
            </a:r>
          </a:p>
          <a:p>
            <a:pPr fontAlgn="base"/>
            <a:endParaRPr lang="ru-RU" dirty="0" smtClean="0"/>
          </a:p>
          <a:p>
            <a:pPr marL="0" indent="0" fontAlgn="base">
              <a:buNone/>
            </a:pPr>
            <a:r>
              <a:rPr lang="ru-RU" dirty="0" smtClean="0"/>
              <a:t>С </a:t>
            </a:r>
            <a:r>
              <a:rPr lang="ru-RU" dirty="0"/>
              <a:t>помощью тегов мы создаем наши страницы. Все теги заключены в так называемые «уголки» </a:t>
            </a:r>
            <a:r>
              <a:rPr lang="ru-RU" b="1" dirty="0" smtClean="0">
                <a:solidFill>
                  <a:srgbClr val="FF0000"/>
                </a:solidFill>
              </a:rPr>
              <a:t>&lt;</a:t>
            </a:r>
            <a:r>
              <a:rPr lang="ru-RU" b="1" dirty="0">
                <a:solidFill>
                  <a:srgbClr val="FF0000"/>
                </a:solidFill>
              </a:rPr>
              <a:t>тег</a:t>
            </a:r>
            <a:r>
              <a:rPr lang="ru-RU" b="1" dirty="0" smtClean="0">
                <a:solidFill>
                  <a:srgbClr val="FF0000"/>
                </a:solidFill>
              </a:rPr>
              <a:t>&gt; </a:t>
            </a:r>
            <a:r>
              <a:rPr lang="ru-RU" dirty="0"/>
              <a:t>И закрывающий</a:t>
            </a:r>
            <a:r>
              <a:rPr lang="ru-RU" b="1" dirty="0"/>
              <a:t> </a:t>
            </a:r>
            <a:r>
              <a:rPr lang="ru-RU" b="1" dirty="0">
                <a:solidFill>
                  <a:srgbClr val="FF0000"/>
                </a:solidFill>
              </a:rPr>
              <a:t>&lt;/тег&gt;</a:t>
            </a:r>
            <a:r>
              <a:rPr lang="ru-RU" dirty="0"/>
              <a:t> (с косой чертой). Например, &lt;</a:t>
            </a:r>
            <a:r>
              <a:rPr lang="ru-RU" dirty="0" err="1"/>
              <a:t>strong</a:t>
            </a:r>
            <a:r>
              <a:rPr lang="ru-RU" dirty="0"/>
              <a:t>&gt; </a:t>
            </a:r>
            <a:r>
              <a:rPr lang="ru-RU" b="1" dirty="0"/>
              <a:t>жирный текст</a:t>
            </a:r>
            <a:r>
              <a:rPr lang="ru-RU" dirty="0"/>
              <a:t> &lt;/</a:t>
            </a:r>
            <a:r>
              <a:rPr lang="ru-RU" dirty="0" err="1"/>
              <a:t>strong</a:t>
            </a:r>
            <a:r>
              <a:rPr lang="ru-RU" dirty="0"/>
              <a:t>&gt;. Указывает, что текст между открывающим и закрывающим тэгом </a:t>
            </a:r>
            <a:r>
              <a:rPr lang="ru-RU" dirty="0" err="1"/>
              <a:t>strong</a:t>
            </a:r>
            <a:r>
              <a:rPr lang="ru-RU" dirty="0"/>
              <a:t> будет выделен жирным.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98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</a:t>
            </a:r>
            <a:r>
              <a:rPr lang="en-US" dirty="0" smtClean="0"/>
              <a:t>Web</a:t>
            </a:r>
            <a:r>
              <a:rPr lang="ru-RU" dirty="0" smtClean="0"/>
              <a:t>-страницы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Теги заключены в угловые скобки</a:t>
            </a:r>
          </a:p>
          <a:p>
            <a:r>
              <a:rPr lang="ru-RU" dirty="0" smtClean="0"/>
              <a:t>Одиночные или парные</a:t>
            </a:r>
          </a:p>
          <a:p>
            <a:r>
              <a:rPr lang="ru-RU" dirty="0" smtClean="0"/>
              <a:t>Парные теги – закрывающий и открывающий теги (контейнер)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&lt;HTML&gt;&lt;/HTML&gt; </a:t>
            </a:r>
            <a:r>
              <a:rPr lang="en-US" dirty="0" smtClean="0"/>
              <a:t>- </a:t>
            </a:r>
            <a:r>
              <a:rPr lang="ru-RU" dirty="0" smtClean="0"/>
              <a:t>внутри помещается код страницы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2240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715" y="188640"/>
            <a:ext cx="7839635" cy="13377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Две логические части: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заголовок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содержание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Заголовок</a:t>
            </a:r>
            <a:r>
              <a:rPr lang="ru-RU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&lt;HEAD&gt;&lt;/HEAD&gt;</a:t>
            </a:r>
          </a:p>
          <a:p>
            <a:pPr marL="0" indent="0">
              <a:buNone/>
            </a:pPr>
            <a:r>
              <a:rPr lang="ru-RU" dirty="0" smtClean="0"/>
              <a:t>Название, справочная информация о странице – тип кодировки для отображения.</a:t>
            </a:r>
          </a:p>
          <a:p>
            <a:pPr marL="0" indent="0">
              <a:buNone/>
            </a:pPr>
            <a:r>
              <a:rPr lang="ru-RU" dirty="0" smtClean="0"/>
              <a:t>2. Название страницы </a:t>
            </a:r>
            <a:r>
              <a:rPr lang="en-US" dirty="0" smtClean="0">
                <a:solidFill>
                  <a:srgbClr val="FF0000"/>
                </a:solidFill>
              </a:rPr>
              <a:t>&lt;TITLE&gt;&lt;/TITLE&gt; </a:t>
            </a:r>
            <a:r>
              <a:rPr lang="ru-RU" dirty="0" smtClean="0"/>
              <a:t>отображается в верхней строке окна браузера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12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586" y="188640"/>
            <a:ext cx="7839635" cy="13377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Две логические части: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заголовок и содержание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&lt;BODY&gt;&lt;/BODY&gt; </a:t>
            </a:r>
            <a:r>
              <a:rPr lang="ru-RU" dirty="0" smtClean="0"/>
              <a:t>отображаемое содержание в браузере</a:t>
            </a:r>
          </a:p>
          <a:p>
            <a:r>
              <a:rPr lang="ru-RU" dirty="0" smtClean="0"/>
              <a:t>Страница сохраняется с расширением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html</a:t>
            </a:r>
          </a:p>
          <a:p>
            <a:r>
              <a:rPr lang="ru-RU" dirty="0" smtClean="0"/>
              <a:t>Все страницы сайта хранят в одной папке</a:t>
            </a:r>
          </a:p>
          <a:p>
            <a:r>
              <a:rPr lang="ru-RU" dirty="0" smtClean="0"/>
              <a:t>Поисковиками анализируется  имя файла</a:t>
            </a:r>
            <a:r>
              <a:rPr lang="en-US" dirty="0" smtClean="0"/>
              <a:t> (TITLE)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14415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store.com_14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powerpointstore.com_14</Template>
  <TotalTime>313</TotalTime>
  <Words>371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powerpointstore.com_14</vt:lpstr>
      <vt:lpstr>Разработка  Web-сайтов</vt:lpstr>
      <vt:lpstr>Web- страницы</vt:lpstr>
      <vt:lpstr>Достоинства Web страниц</vt:lpstr>
      <vt:lpstr>Web сайты</vt:lpstr>
      <vt:lpstr>Сайт содержит</vt:lpstr>
      <vt:lpstr>Тег</vt:lpstr>
      <vt:lpstr>Структура Web-страницы</vt:lpstr>
      <vt:lpstr>Две логические части:  заголовок и содержание </vt:lpstr>
      <vt:lpstr>Две логические части:  заголовок и содержание </vt:lpstr>
      <vt:lpstr>Стр 143. Практическая работа 6.3 ( п.1, 2) </vt:lpstr>
      <vt:lpstr>Формирование текста на Web странице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Web-сайтов</dc:title>
  <dc:creator>User</dc:creator>
  <cp:lastModifiedBy>User</cp:lastModifiedBy>
  <cp:revision>20</cp:revision>
  <dcterms:created xsi:type="dcterms:W3CDTF">2019-04-26T09:44:54Z</dcterms:created>
  <dcterms:modified xsi:type="dcterms:W3CDTF">2019-10-07T12:16:51Z</dcterms:modified>
</cp:coreProperties>
</file>