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7FE4814-70F2-4154-933B-EB6EFA6961E8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8E380DC-66CE-4838-BE53-CA77E83EAF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Речевая готовность ребёнка к школе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1600" dirty="0" smtClean="0"/>
              <a:t>Учитель-логопед</a:t>
            </a:r>
          </a:p>
          <a:p>
            <a:endParaRPr lang="ru-RU" sz="1600" dirty="0" smtClean="0"/>
          </a:p>
          <a:p>
            <a:r>
              <a:rPr lang="ru-RU" sz="1600" dirty="0" err="1" smtClean="0"/>
              <a:t>Глухова</a:t>
            </a:r>
            <a:r>
              <a:rPr lang="ru-RU" sz="1600" dirty="0" smtClean="0"/>
              <a:t> Е.М.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МАДОУ </a:t>
            </a:r>
            <a:r>
              <a:rPr lang="ru-RU" sz="1600" dirty="0" smtClean="0"/>
              <a:t>«Детский сад №86 комбинированного вида</a:t>
            </a:r>
            <a:r>
              <a:rPr lang="ru-RU" sz="1600" dirty="0" smtClean="0"/>
              <a:t>»</a:t>
            </a:r>
          </a:p>
          <a:p>
            <a:r>
              <a:rPr lang="ru-RU" sz="1600" dirty="0" smtClean="0"/>
              <a:t> </a:t>
            </a:r>
            <a:r>
              <a:rPr lang="ru-RU" sz="1600" dirty="0" smtClean="0"/>
              <a:t>г. Казани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критерии готовности к школьному обучению предъявляются к усвоению ребёнком родного языка как средства общения.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  </a:t>
            </a:r>
            <a:r>
              <a:rPr lang="ru-RU" dirty="0" smtClean="0"/>
              <a:t>1. Сформированное звукопроизношение </a:t>
            </a:r>
            <a:endParaRPr lang="ru-RU" dirty="0" smtClean="0"/>
          </a:p>
          <a:p>
            <a:r>
              <a:rPr lang="ru-RU" dirty="0" smtClean="0"/>
              <a:t>  </a:t>
            </a:r>
            <a:r>
              <a:rPr lang="ru-RU" dirty="0" smtClean="0"/>
              <a:t>2.Развитый фонематический слух</a:t>
            </a:r>
            <a:endParaRPr lang="ru-RU" dirty="0" smtClean="0"/>
          </a:p>
          <a:p>
            <a:r>
              <a:rPr lang="ru-RU" dirty="0" smtClean="0"/>
              <a:t>  3.Готовность к звукобуквенному анализу </a:t>
            </a:r>
            <a:r>
              <a:rPr lang="ru-RU" dirty="0" smtClean="0"/>
              <a:t>и синтезу</a:t>
            </a:r>
            <a:endParaRPr lang="ru-RU" dirty="0" smtClean="0"/>
          </a:p>
          <a:p>
            <a:r>
              <a:rPr lang="ru-RU" dirty="0" smtClean="0"/>
              <a:t>  </a:t>
            </a:r>
            <a:r>
              <a:rPr lang="ru-RU" dirty="0" smtClean="0"/>
              <a:t>4.Сформированная лексико-грамматическая сторона речи </a:t>
            </a:r>
            <a:endParaRPr lang="ru-RU" dirty="0" smtClean="0"/>
          </a:p>
          <a:p>
            <a:r>
              <a:rPr lang="ru-RU" dirty="0" smtClean="0"/>
              <a:t>  </a:t>
            </a:r>
            <a:r>
              <a:rPr lang="ru-RU" dirty="0" smtClean="0"/>
              <a:t>5.Сформированная связная речь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звукопроизношение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Сформированная звуковая сторона </a:t>
            </a:r>
            <a:r>
              <a:rPr lang="ru-RU" sz="2400" dirty="0" smtClean="0"/>
              <a:t>речи. Ребёнок должен владеть правильным, чётким произношением звуков всех фонетических групп.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600" dirty="0" smtClean="0"/>
              <a:t>Советы логопеда:</a:t>
            </a:r>
            <a:endParaRPr lang="ru-RU" sz="2600" dirty="0" smtClean="0"/>
          </a:p>
          <a:p>
            <a:pPr>
              <a:buNone/>
            </a:pPr>
            <a:r>
              <a:rPr lang="ru-RU" sz="1800" dirty="0" smtClean="0"/>
              <a:t>-артикуляционная</a:t>
            </a:r>
            <a:r>
              <a:rPr lang="ru-RU" sz="1800" dirty="0" smtClean="0"/>
              <a:t>  гимнастика</a:t>
            </a:r>
          </a:p>
          <a:p>
            <a:pPr>
              <a:buNone/>
            </a:pPr>
            <a:r>
              <a:rPr lang="ru-RU" sz="1800" dirty="0" smtClean="0"/>
              <a:t>-дыхательная</a:t>
            </a:r>
            <a:r>
              <a:rPr lang="ru-RU" sz="1800" dirty="0" smtClean="0"/>
              <a:t>  гимнастика</a:t>
            </a:r>
          </a:p>
          <a:p>
            <a:pPr>
              <a:buNone/>
            </a:pPr>
            <a:r>
              <a:rPr lang="ru-RU" sz="1800" dirty="0" smtClean="0"/>
              <a:t>-выполнения </a:t>
            </a:r>
            <a:r>
              <a:rPr lang="ru-RU" sz="1800" dirty="0" smtClean="0"/>
              <a:t>заданий логопеда</a:t>
            </a:r>
          </a:p>
          <a:p>
            <a:pPr>
              <a:buNone/>
            </a:pPr>
            <a:r>
              <a:rPr lang="ru-RU" sz="1800" dirty="0" smtClean="0"/>
              <a:t>-</a:t>
            </a:r>
            <a:r>
              <a:rPr lang="ru-RU" sz="1800" dirty="0" smtClean="0"/>
              <a:t>по необходимости:</a:t>
            </a:r>
          </a:p>
          <a:p>
            <a:pPr>
              <a:buNone/>
            </a:pPr>
            <a:r>
              <a:rPr lang="ru-RU" sz="1800" dirty="0" smtClean="0"/>
              <a:t>консультации </a:t>
            </a:r>
            <a:r>
              <a:rPr lang="ru-RU" sz="1800" dirty="0" smtClean="0"/>
              <a:t>врачей</a:t>
            </a:r>
          </a:p>
          <a:p>
            <a:pPr>
              <a:buNone/>
            </a:pPr>
            <a:r>
              <a:rPr lang="ru-RU" sz="1800" dirty="0" smtClean="0"/>
              <a:t>-контроль </a:t>
            </a:r>
            <a:r>
              <a:rPr lang="ru-RU" sz="1800" dirty="0" smtClean="0"/>
              <a:t>свободной </a:t>
            </a:r>
            <a:r>
              <a:rPr lang="ru-RU" sz="1800" dirty="0" smtClean="0"/>
              <a:t>речи</a:t>
            </a:r>
          </a:p>
          <a:p>
            <a:pPr>
              <a:buNone/>
            </a:pPr>
            <a:r>
              <a:rPr lang="ru-RU" sz="1800" dirty="0" smtClean="0"/>
              <a:t>детей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фонематический </a:t>
            </a:r>
            <a:r>
              <a:rPr lang="ru-RU" dirty="0" smtClean="0"/>
              <a:t>слух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400" dirty="0" smtClean="0"/>
              <a:t>Сформированные фонематические процессы. Умение </a:t>
            </a:r>
            <a:r>
              <a:rPr lang="ru-RU" sz="2400" dirty="0" smtClean="0"/>
              <a:t>слышать и различать,  </a:t>
            </a:r>
            <a:r>
              <a:rPr lang="ru-RU" sz="2400" dirty="0" smtClean="0"/>
              <a:t>дифференцировать </a:t>
            </a:r>
            <a:r>
              <a:rPr lang="ru-RU" sz="2400" dirty="0" smtClean="0"/>
              <a:t>фонемы (звуки) родного </a:t>
            </a:r>
            <a:r>
              <a:rPr lang="ru-RU" sz="2400" dirty="0" smtClean="0"/>
              <a:t>языка.</a:t>
            </a:r>
          </a:p>
          <a:p>
            <a:pPr algn="just">
              <a:buNone/>
            </a:pPr>
            <a:r>
              <a:rPr lang="ru-RU" sz="2400" dirty="0" smtClean="0"/>
              <a:t>Умение различать на слух близкие по звучанию </a:t>
            </a:r>
            <a:r>
              <a:rPr lang="ru-RU" sz="2400" b="1" u="sng" dirty="0" smtClean="0"/>
              <a:t>ЗВУКИ:</a:t>
            </a:r>
            <a:endParaRPr lang="ru-RU" sz="2400" dirty="0" smtClean="0"/>
          </a:p>
          <a:p>
            <a:pPr algn="just">
              <a:buNone/>
            </a:pPr>
            <a:r>
              <a:rPr lang="ru-RU" sz="2400" b="1" i="1" dirty="0" smtClean="0"/>
              <a:t>К-Г           Л-ЛЬ     С-З</a:t>
            </a:r>
            <a:endParaRPr lang="ru-RU" sz="2400" dirty="0" smtClean="0"/>
          </a:p>
          <a:p>
            <a:pPr algn="just">
              <a:buNone/>
            </a:pPr>
            <a:r>
              <a:rPr lang="ru-RU" sz="2400" b="1" i="1" dirty="0" smtClean="0"/>
              <a:t>Ч-Щ        С-Ш      Ш-Ж</a:t>
            </a:r>
          </a:p>
          <a:p>
            <a:pPr>
              <a:buNone/>
            </a:pPr>
            <a:endParaRPr lang="ru-RU" sz="4400" dirty="0" smtClean="0"/>
          </a:p>
          <a:p>
            <a:pPr algn="just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Советы логопеда:</a:t>
            </a:r>
          </a:p>
          <a:p>
            <a:pPr>
              <a:buNone/>
            </a:pPr>
            <a:r>
              <a:rPr lang="ru-RU" sz="1800" dirty="0" smtClean="0"/>
              <a:t>Игры</a:t>
            </a:r>
          </a:p>
          <a:p>
            <a:pPr>
              <a:buNone/>
            </a:pPr>
            <a:r>
              <a:rPr lang="ru-RU" sz="1800" dirty="0" smtClean="0"/>
              <a:t>- </a:t>
            </a:r>
            <a:r>
              <a:rPr lang="ru-RU" sz="1800" dirty="0" smtClean="0"/>
              <a:t>придумай слово, первый звук Н (НЬ)</a:t>
            </a:r>
          </a:p>
          <a:p>
            <a:pPr>
              <a:buNone/>
            </a:pPr>
            <a:r>
              <a:rPr lang="ru-RU" sz="1800" dirty="0" smtClean="0"/>
              <a:t>- хлопни, если услышишь </a:t>
            </a:r>
            <a:r>
              <a:rPr lang="ru-RU" sz="1800" b="1" dirty="0" smtClean="0"/>
              <a:t>С</a:t>
            </a:r>
            <a:r>
              <a:rPr lang="ru-RU" sz="1800" dirty="0" smtClean="0"/>
              <a:t>, топни – </a:t>
            </a:r>
            <a:r>
              <a:rPr lang="ru-RU" sz="1800" b="1" dirty="0" smtClean="0"/>
              <a:t>З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(</a:t>
            </a:r>
            <a:r>
              <a:rPr lang="ru-RU" sz="1800" b="1" u="sng" dirty="0" smtClean="0"/>
              <a:t>с</a:t>
            </a:r>
            <a:r>
              <a:rPr lang="ru-RU" sz="1800" dirty="0" smtClean="0"/>
              <a:t>ад, ко</a:t>
            </a:r>
            <a:r>
              <a:rPr lang="ru-RU" sz="1800" b="1" u="sng" dirty="0" smtClean="0"/>
              <a:t>з</a:t>
            </a:r>
            <a:r>
              <a:rPr lang="ru-RU" sz="1800" dirty="0" smtClean="0"/>
              <a:t>а, </a:t>
            </a:r>
            <a:r>
              <a:rPr lang="ru-RU" sz="1800" b="1" u="sng" dirty="0" smtClean="0"/>
              <a:t>з</a:t>
            </a:r>
            <a:r>
              <a:rPr lang="ru-RU" sz="1800" dirty="0" smtClean="0"/>
              <a:t>абор, ма</a:t>
            </a:r>
            <a:r>
              <a:rPr lang="ru-RU" sz="1800" b="1" u="sng" dirty="0" smtClean="0"/>
              <a:t>с</a:t>
            </a:r>
            <a:r>
              <a:rPr lang="ru-RU" sz="1800" dirty="0" smtClean="0"/>
              <a:t>ка</a:t>
            </a:r>
            <a:r>
              <a:rPr lang="ru-RU" sz="1800" dirty="0" smtClean="0"/>
              <a:t>, жук, яйцо</a:t>
            </a:r>
            <a:r>
              <a:rPr lang="ru-RU" sz="1800" dirty="0" smtClean="0"/>
              <a:t>, </a:t>
            </a:r>
            <a:r>
              <a:rPr lang="ru-RU" sz="1800" b="1" u="sng" dirty="0" smtClean="0"/>
              <a:t>з</a:t>
            </a:r>
            <a:r>
              <a:rPr lang="ru-RU" sz="1800" dirty="0" smtClean="0"/>
              <a:t>уб</a:t>
            </a:r>
            <a:r>
              <a:rPr lang="ru-RU" sz="1800" dirty="0" smtClean="0"/>
              <a:t>)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звукобуквенный анализ </a:t>
            </a:r>
            <a:r>
              <a:rPr lang="ru-RU" sz="2800" dirty="0" smtClean="0"/>
              <a:t>и </a:t>
            </a:r>
            <a:r>
              <a:rPr lang="ru-RU" sz="2800" dirty="0" smtClean="0"/>
              <a:t>синтез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Готовность </a:t>
            </a:r>
            <a:r>
              <a:rPr lang="ru-RU" dirty="0" smtClean="0"/>
              <a:t>к звукобуквенному анализу и синтезу звукового состава речи: умение выделять начальный гласный в составе слова; анализ гласных из трёх звуков; анализ обратного слога; слышать и выделять первый и последний согласный звук в слове и т.д. Дети должны знать и правильно употреблять термины: «звук», «слог», «слово», «предложение», звуки: гласный, согласный, звонкий, глухой, твёрдый, мягкий. Оцениваются умение работать со схемой слова, разрезной азбукой, навыки </a:t>
            </a:r>
            <a:r>
              <a:rPr lang="ru-RU" dirty="0" err="1" smtClean="0"/>
              <a:t>послогового</a:t>
            </a:r>
            <a:r>
              <a:rPr lang="ru-RU" dirty="0" smtClean="0"/>
              <a:t> чтения.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Советы логопеда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дай характеристику звуку (гласный-согласный, твёрдый - мягкий, звонкий - глухой) -назови первый звук в слове….?</a:t>
            </a:r>
          </a:p>
          <a:p>
            <a:pPr>
              <a:buNone/>
            </a:pPr>
            <a:r>
              <a:rPr lang="ru-RU" dirty="0" smtClean="0"/>
              <a:t>-назови последний звук в слове….? </a:t>
            </a:r>
          </a:p>
          <a:p>
            <a:pPr>
              <a:buNone/>
            </a:pPr>
            <a:r>
              <a:rPr lang="ru-RU" dirty="0" smtClean="0"/>
              <a:t>-сколько звуков в слове </a:t>
            </a:r>
            <a:r>
              <a:rPr lang="ru-RU" dirty="0" smtClean="0"/>
              <a:t>МАСКА?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 </a:t>
            </a:r>
            <a:r>
              <a:rPr lang="ru-RU" b="1" u="sng" dirty="0" smtClean="0"/>
              <a:t>К - О - Т</a:t>
            </a:r>
            <a:r>
              <a:rPr lang="ru-RU" b="1" dirty="0" smtClean="0"/>
              <a:t>. </a:t>
            </a:r>
            <a:r>
              <a:rPr lang="ru-RU" dirty="0" smtClean="0"/>
              <a:t>Какое слово получилось?</a:t>
            </a:r>
          </a:p>
          <a:p>
            <a:pPr>
              <a:buNone/>
            </a:pPr>
            <a:r>
              <a:rPr lang="ru-RU" dirty="0" smtClean="0"/>
              <a:t>- сколько слогов (частей) в слове …?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лексико-грамматическая </a:t>
            </a:r>
            <a:r>
              <a:rPr lang="ru-RU" sz="3600" dirty="0" smtClean="0"/>
              <a:t>сторона речи 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Умение пользоваться разными способами словообразования, правильно употреблять слова с уменьшительно – ласкательным значением, умение образовывать слова в нужной форме, выделять звуковые и смысловые различия между словами: меховая, меховой, меховое; образовывать прилагательные от существительных.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Советы логопеда:</a:t>
            </a:r>
          </a:p>
          <a:p>
            <a:pPr>
              <a:buNone/>
            </a:pPr>
            <a:r>
              <a:rPr lang="ru-RU" dirty="0" smtClean="0"/>
              <a:t> -классификации предметов. Обобщающие слова: овощи, деревья, насекомые  и т.д.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b="1" u="sng" dirty="0" smtClean="0"/>
              <a:t>чтение </a:t>
            </a:r>
            <a:r>
              <a:rPr lang="ru-RU" b="1" u="sng" dirty="0" smtClean="0"/>
              <a:t>книг</a:t>
            </a:r>
            <a:r>
              <a:rPr lang="ru-RU" dirty="0" smtClean="0"/>
              <a:t>, экскурсии, </a:t>
            </a:r>
            <a:r>
              <a:rPr lang="ru-RU" dirty="0" smtClean="0"/>
              <a:t>загадки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исправление аграмматизмов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-(</a:t>
            </a:r>
            <a:r>
              <a:rPr lang="ru-RU" dirty="0" smtClean="0"/>
              <a:t>пять </a:t>
            </a:r>
            <a:r>
              <a:rPr lang="ru-RU" b="1" u="sng" dirty="0" err="1" smtClean="0"/>
              <a:t>яблок</a:t>
            </a:r>
            <a:r>
              <a:rPr lang="ru-RU" dirty="0" err="1" smtClean="0"/>
              <a:t>ОВ</a:t>
            </a:r>
            <a:r>
              <a:rPr lang="ru-RU" dirty="0" smtClean="0"/>
              <a:t>;  </a:t>
            </a:r>
            <a:r>
              <a:rPr lang="ru-RU" b="1" u="sng" dirty="0" err="1" smtClean="0"/>
              <a:t>вста</a:t>
            </a:r>
            <a:r>
              <a:rPr lang="ru-RU" dirty="0" err="1" smtClean="0"/>
              <a:t>ВА</a:t>
            </a:r>
            <a:r>
              <a:rPr lang="ru-RU" b="1" u="sng" dirty="0" err="1" smtClean="0"/>
              <a:t>ем</a:t>
            </a:r>
            <a:r>
              <a:rPr lang="ru-RU" b="1" u="sng" dirty="0" smtClean="0"/>
              <a:t> </a:t>
            </a:r>
            <a:r>
              <a:rPr lang="ru-RU" dirty="0" smtClean="0"/>
              <a:t> и т.п</a:t>
            </a:r>
            <a:r>
              <a:rPr lang="ru-RU" dirty="0" smtClean="0"/>
              <a:t>.)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упражнять в изменении </a:t>
            </a:r>
            <a:r>
              <a:rPr lang="ru-RU" dirty="0" smtClean="0"/>
              <a:t>слов в</a:t>
            </a:r>
            <a:r>
              <a:rPr lang="ru-RU" dirty="0" smtClean="0"/>
              <a:t> </a:t>
            </a:r>
            <a:r>
              <a:rPr lang="ru-RU" b="1" u="sng" dirty="0" smtClean="0"/>
              <a:t>роде</a:t>
            </a:r>
            <a:r>
              <a:rPr lang="ru-RU" dirty="0" smtClean="0"/>
              <a:t> (ОН </a:t>
            </a:r>
            <a:r>
              <a:rPr lang="ru-RU" dirty="0" smtClean="0"/>
              <a:t>шёл, ОНА…шла, ОНИ</a:t>
            </a:r>
            <a:r>
              <a:rPr lang="ru-RU" dirty="0" smtClean="0"/>
              <a:t>…)</a:t>
            </a:r>
          </a:p>
          <a:p>
            <a:pPr>
              <a:buNone/>
            </a:pPr>
            <a:r>
              <a:rPr lang="ru-RU" dirty="0" smtClean="0"/>
              <a:t>-в</a:t>
            </a:r>
            <a:r>
              <a:rPr lang="ru-RU" dirty="0" smtClean="0"/>
              <a:t> </a:t>
            </a:r>
            <a:r>
              <a:rPr lang="ru-RU" b="1" u="sng" dirty="0" smtClean="0"/>
              <a:t>числе </a:t>
            </a:r>
            <a:r>
              <a:rPr lang="ru-RU" dirty="0" smtClean="0"/>
              <a:t>(гнездо – гнёзда; вагон – вагоны)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u="sng" dirty="0" smtClean="0"/>
              <a:t>падеже </a:t>
            </a:r>
            <a:r>
              <a:rPr lang="ru-RU" dirty="0" smtClean="0"/>
              <a:t>(</a:t>
            </a:r>
            <a:r>
              <a:rPr lang="ru-RU" dirty="0" smtClean="0"/>
              <a:t>чем  -</a:t>
            </a:r>
            <a:r>
              <a:rPr lang="ru-RU" dirty="0" smtClean="0"/>
              <a:t>игрушк</a:t>
            </a:r>
            <a:r>
              <a:rPr lang="ru-RU" b="1" u="sng" dirty="0" smtClean="0"/>
              <a:t>ой</a:t>
            </a:r>
            <a:r>
              <a:rPr lang="ru-RU" smtClean="0"/>
              <a:t>; </a:t>
            </a:r>
            <a:r>
              <a:rPr lang="ru-RU" smtClean="0"/>
              <a:t>чем - игрушк</a:t>
            </a:r>
            <a:r>
              <a:rPr lang="ru-RU" b="1" u="sng" smtClean="0"/>
              <a:t>е</a:t>
            </a:r>
            <a:r>
              <a:rPr lang="ru-RU" dirty="0" smtClean="0"/>
              <a:t>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грамматический строй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-умение </a:t>
            </a:r>
            <a:r>
              <a:rPr lang="ru-RU" sz="1600" dirty="0" smtClean="0"/>
              <a:t>пользоваться развёрнутой фразовой речью,</a:t>
            </a:r>
          </a:p>
          <a:p>
            <a:pPr>
              <a:buNone/>
            </a:pPr>
            <a:r>
              <a:rPr lang="ru-RU" sz="1600" dirty="0" smtClean="0"/>
              <a:t> -умение работать с предложением: правильно строить простые предложения, видеть      связь слов в предложении, распространять предложения второстепенными и однородными членами,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-работать с деформированным предложением, самостоятельно находить ошибки и исправлять их, составлять предложения по опорным словам и картинкам,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dirty="0" smtClean="0"/>
              <a:t>-владеть пересказом текста, сохраняя смысл и содержание, самостоятельно составлять рассказы – описания.</a:t>
            </a:r>
          </a:p>
          <a:p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Советы логопеда: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классификации предметов (мебель, профессии, животные Африки, обувь)</a:t>
            </a:r>
          </a:p>
          <a:p>
            <a:pPr>
              <a:buNone/>
            </a:pPr>
            <a:r>
              <a:rPr lang="ru-RU" dirty="0" smtClean="0"/>
              <a:t>- объяснение значения слов: ледокол</a:t>
            </a:r>
          </a:p>
          <a:p>
            <a:pPr>
              <a:buNone/>
            </a:pPr>
            <a:r>
              <a:rPr lang="ru-RU" dirty="0" smtClean="0"/>
              <a:t>- </a:t>
            </a:r>
            <a:r>
              <a:rPr lang="ru-RU" b="1" u="sng" dirty="0" smtClean="0"/>
              <a:t>чтение книг</a:t>
            </a:r>
            <a:r>
              <a:rPr lang="ru-RU" dirty="0" smtClean="0"/>
              <a:t>, экскурсии, загадки</a:t>
            </a:r>
          </a:p>
          <a:p>
            <a:pPr>
              <a:buNone/>
            </a:pPr>
            <a:r>
              <a:rPr lang="ru-RU" dirty="0" smtClean="0"/>
              <a:t>- беседы </a:t>
            </a:r>
            <a:r>
              <a:rPr lang="ru-RU" b="1" u="sng" dirty="0" smtClean="0"/>
              <a:t>по книгам</a:t>
            </a:r>
            <a:r>
              <a:rPr lang="ru-RU" dirty="0" smtClean="0"/>
              <a:t>, по событиям дня</a:t>
            </a:r>
          </a:p>
          <a:p>
            <a:pPr>
              <a:buNone/>
            </a:pPr>
            <a:r>
              <a:rPr lang="ru-RU" dirty="0" smtClean="0"/>
              <a:t>- описание предметов, явлений</a:t>
            </a:r>
          </a:p>
          <a:p>
            <a:pPr>
              <a:buNone/>
            </a:pPr>
            <a:r>
              <a:rPr lang="ru-RU" dirty="0" smtClean="0"/>
              <a:t>- составление загадок; рассказов на тему, по картине; фантазирование</a:t>
            </a:r>
          </a:p>
          <a:p>
            <a:pPr>
              <a:buNone/>
            </a:pPr>
            <a:r>
              <a:rPr lang="ru-RU" dirty="0" smtClean="0"/>
              <a:t>- пересказы историй, текстов, сказок</a:t>
            </a:r>
          </a:p>
          <a:p>
            <a:pPr>
              <a:buNone/>
            </a:pPr>
            <a:r>
              <a:rPr lang="ru-RU" dirty="0" smtClean="0"/>
              <a:t>- побуждать детей к полным, развёрнутым ответам при диалогах, вопросах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102</TotalTime>
  <Words>321</Words>
  <Application>Microsoft Office PowerPoint</Application>
  <PresentationFormat>Экран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Речевая готовность ребёнка к школе </vt:lpstr>
      <vt:lpstr>критерии готовности к школьному обучению предъявляются к усвоению ребёнком родного языка как средства общения. </vt:lpstr>
      <vt:lpstr>звукопроизношение</vt:lpstr>
      <vt:lpstr>фонематический слух</vt:lpstr>
      <vt:lpstr>звукобуквенный анализ и синтез</vt:lpstr>
      <vt:lpstr>лексико-грамматическая сторона речи </vt:lpstr>
      <vt:lpstr>грамматический строй речи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готовность ребёнка к школе</dc:title>
  <dc:creator>Екатерина</dc:creator>
  <cp:lastModifiedBy>Екатерина</cp:lastModifiedBy>
  <cp:revision>14</cp:revision>
  <dcterms:created xsi:type="dcterms:W3CDTF">2019-10-07T09:01:19Z</dcterms:created>
  <dcterms:modified xsi:type="dcterms:W3CDTF">2019-10-07T10:44:06Z</dcterms:modified>
</cp:coreProperties>
</file>