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346DD-3AA2-4965-BB6A-619F4093E25B}" type="datetimeFigureOut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676C5-7E2A-47A4-A68E-71381F7666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B9AEB-FBB3-4DF3-8A55-57C1D4EEECBB}" type="datetimeFigureOut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61C30-EEE9-4768-9294-DAD5BA661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C3230-8287-47D1-9E3B-846C34382889}" type="datetimeFigureOut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48DF3-E582-411B-9240-2B8E8AB57B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723AC-0856-4168-B3F3-5BDDE1FB056B}" type="datetimeFigureOut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084EE-7A5F-479B-903D-F45DEDAFCB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885A3-D2E4-44E1-8F04-4FD79F0B60C7}" type="datetimeFigureOut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2517B-E8C4-4832-B0D3-F043C71451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E1B92-6028-4CD2-93B9-21E38AFDF3FC}" type="datetimeFigureOut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FAD23-442B-4865-9650-FCD160648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E9057-E88B-4B41-8F84-82A9816BDD58}" type="datetimeFigureOut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85C82-DCB4-45A7-9162-74FF3D169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356F4-A15C-4E18-9669-8D91F9A6379D}" type="datetimeFigureOut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7F772-241C-4978-A308-A6D5DD484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D7386-3C5F-4E56-9D17-CFA04842679F}" type="datetimeFigureOut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D426B-FD86-4A2A-B81F-135035E329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F047C-FEF0-4C99-8C58-DF5C415D81A6}" type="datetimeFigureOut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C9845-CC2E-4F4C-8256-F62F27D319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3A78F-9E51-4A53-BA33-3C606423BF9D}" type="datetimeFigureOut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410E0-5519-4DFA-9B10-086EBDF3B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4544C0-61C6-44D7-9FE7-D3FB4365E278}" type="datetimeFigureOut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1112AE-5F02-4769-AAAB-89A223B947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5.wdp"/><Relationship Id="rId7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microsoft.com/office/2007/relationships/hdphoto" Target="../media/hdphoto6.wdp"/><Relationship Id="rId4" Type="http://schemas.openxmlformats.org/officeDocument/2006/relationships/image" Target="../media/image15.png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microsoft.com/office/2007/relationships/hdphoto" Target="../media/hdphoto3.wdp"/><Relationship Id="rId7" Type="http://schemas.microsoft.com/office/2007/relationships/hdphoto" Target="../media/hdphoto8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microsoft.com/office/2007/relationships/hdphoto" Target="../media/hdphoto7.wdp"/><Relationship Id="rId10" Type="http://schemas.openxmlformats.org/officeDocument/2006/relationships/image" Target="../media/image9.png"/><Relationship Id="rId4" Type="http://schemas.openxmlformats.org/officeDocument/2006/relationships/image" Target="../media/image17.png"/><Relationship Id="rId9" Type="http://schemas.microsoft.com/office/2007/relationships/hdphoto" Target="../media/hdphoto9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microsoft.com/office/2007/relationships/hdphoto" Target="../media/hdphoto3.wdp"/><Relationship Id="rId7" Type="http://schemas.microsoft.com/office/2007/relationships/hdphoto" Target="../media/hdphoto9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microsoft.com/office/2007/relationships/hdphoto" Target="../media/hdphoto8.wdp"/><Relationship Id="rId10" Type="http://schemas.openxmlformats.org/officeDocument/2006/relationships/image" Target="../media/image9.png"/><Relationship Id="rId4" Type="http://schemas.openxmlformats.org/officeDocument/2006/relationships/image" Target="../media/image18.png"/><Relationship Id="rId9" Type="http://schemas.microsoft.com/office/2007/relationships/hdphoto" Target="../media/hdphoto7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microsoft.com/office/2007/relationships/hdphoto" Target="../media/hdphoto3.wdp"/><Relationship Id="rId7" Type="http://schemas.microsoft.com/office/2007/relationships/hdphoto" Target="../media/hdphoto8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microsoft.com/office/2007/relationships/hdphoto" Target="../media/hdphoto7.wdp"/><Relationship Id="rId10" Type="http://schemas.openxmlformats.org/officeDocument/2006/relationships/image" Target="../media/image9.png"/><Relationship Id="rId4" Type="http://schemas.openxmlformats.org/officeDocument/2006/relationships/image" Target="../media/image17.png"/><Relationship Id="rId9" Type="http://schemas.microsoft.com/office/2007/relationships/hdphoto" Target="../media/hdphoto9.wdp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microsoft.com/office/2007/relationships/hdphoto" Target="../media/hdphoto10.wdp"/><Relationship Id="rId7" Type="http://schemas.openxmlformats.org/officeDocument/2006/relationships/image" Target="../media/image1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60.radikal.ru/i168/0901/19/27db82a88026.png" TargetMode="External"/><Relationship Id="rId2" Type="http://schemas.openxmlformats.org/officeDocument/2006/relationships/hyperlink" Target="http://www.lenagold.ru/fon/clipart/peop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hotoknopa.ru/vector-clipart/people-vector/2299-sportsmeny-v-vektore.html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slide" Target="slide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4" Type="http://schemas.openxmlformats.org/officeDocument/2006/relationships/image" Target="../media/image7.jpeg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microsoft.com/office/2007/relationships/hdphoto" Target="../media/hdphoto3.wd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microsoft.com/office/2007/relationships/hdphoto" Target="../media/hdphoto3.wdp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microsoft.com/office/2007/relationships/hdphoto" Target="../media/hdphoto3.wdp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5.wdp"/><Relationship Id="rId7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microsoft.com/office/2007/relationships/hdphoto" Target="../media/hdphoto6.wdp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5.wdp"/><Relationship Id="rId7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microsoft.com/office/2007/relationships/hdphoto" Target="../media/hdphoto6.wdp"/><Relationship Id="rId4" Type="http://schemas.openxmlformats.org/officeDocument/2006/relationships/image" Target="../media/image15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work\Новая папка\МЕД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4495800"/>
            <a:ext cx="1968500" cy="2362200"/>
          </a:xfrm>
          <a:prstGeom prst="rect">
            <a:avLst/>
          </a:prstGeom>
          <a:noFill/>
        </p:spPr>
      </p:pic>
      <p:sp>
        <p:nvSpPr>
          <p:cNvPr id="2050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ОЛИМПИЙСКИЕ ИГРЫ</a:t>
            </a:r>
            <a:b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ИМЯ СУЩЕСТВИТЕЛЬНОЕ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411760" y="4221088"/>
            <a:ext cx="6400800" cy="175260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Выполнила: учитель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начальных классов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Харитонова Г.В.</a:t>
            </a:r>
          </a:p>
        </p:txBody>
      </p:sp>
      <p:pic>
        <p:nvPicPr>
          <p:cNvPr id="2052" name="Picture 4" descr="C:\work\Новая папка\ЛЕО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39552" y="4437112"/>
            <a:ext cx="1727200" cy="2159000"/>
          </a:xfrm>
          <a:prstGeom prst="rect">
            <a:avLst/>
          </a:prstGeom>
          <a:noFill/>
        </p:spPr>
      </p:pic>
      <p:pic>
        <p:nvPicPr>
          <p:cNvPr id="2054" name="Picture 6" descr="C:\work\Новая папка\ЗАЙ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4546600"/>
            <a:ext cx="1333500" cy="2311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131840" y="404664"/>
            <a:ext cx="3698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МБОУ Старосельская ООШ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Футбол</a:t>
            </a:r>
            <a:endParaRPr lang="ru-RU" dirty="0"/>
          </a:p>
        </p:txBody>
      </p:sp>
      <p:pic>
        <p:nvPicPr>
          <p:cNvPr id="5" name="Picture 2" descr="C:\work\Новая папка\судья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2000" b="96500" l="10000" r="90000">
                        <a14:foregroundMark x1="47250" y1="14500" x2="47250" y2="14500"/>
                        <a14:foregroundMark x1="54750" y1="18000" x2="54750" y2="18000"/>
                        <a14:foregroundMark x1="44750" y1="79250" x2="44750" y2="79250"/>
                        <a14:foregroundMark x1="40000" y1="80500" x2="40000" y2="80500"/>
                        <a14:foregroundMark x1="37500" y1="82500" x2="37500" y2="82500"/>
                        <a14:foregroundMark x1="47500" y1="82500" x2="47500" y2="82500"/>
                        <a14:foregroundMark x1="48750" y1="91250" x2="48750" y2="91250"/>
                        <a14:foregroundMark x1="50750" y1="88500" x2="50750" y2="88500"/>
                        <a14:foregroundMark x1="33250" y1="86750" x2="33250" y2="86750"/>
                        <a14:foregroundMark x1="29500" y1="87250" x2="29500" y2="87250"/>
                        <a14:foregroundMark x1="43500" y1="42000" x2="43500" y2="42000"/>
                        <a14:foregroundMark x1="40500" y1="34000" x2="40500" y2="3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612576" y="30480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work\Новая папка\ворота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7250">
                        <a14:foregroundMark x1="58750" y1="55500" x2="58750" y2="55500"/>
                        <a14:foregroundMark x1="76500" y1="35500" x2="76500" y2="35500"/>
                        <a14:foregroundMark x1="86000" y1="38500" x2="86000" y2="38500"/>
                        <a14:foregroundMark x1="84500" y1="36500" x2="84500" y2="36500"/>
                        <a14:foregroundMark x1="84500" y1="42500" x2="84500" y2="42500"/>
                        <a14:foregroundMark x1="88000" y1="42500" x2="88000" y2="42500"/>
                        <a14:foregroundMark x1="90000" y1="37500" x2="90000" y2="37500"/>
                        <a14:foregroundMark x1="90000" y1="41250" x2="90000" y2="41250"/>
                        <a14:foregroundMark x1="91250" y1="45250" x2="91250" y2="45250"/>
                        <a14:foregroundMark x1="88500" y1="45500" x2="88500" y2="45500"/>
                        <a14:foregroundMark x1="70750" y1="62750" x2="70750" y2="62750"/>
                        <a14:foregroundMark x1="57500" y1="17500" x2="57500" y2="17500"/>
                        <a14:foregroundMark x1="62500" y1="35250" x2="62500" y2="35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2696" y="1635224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89278" y="764704"/>
            <a:ext cx="703910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latin typeface="Arial Black" pitchFamily="34" charset="0"/>
              </a:rPr>
              <a:t>Посчитай, сколько среди перечисленных слов </a:t>
            </a:r>
            <a:endParaRPr lang="ru-RU" dirty="0" smtClean="0">
              <a:latin typeface="Arial Black" pitchFamily="34" charset="0"/>
            </a:endParaRPr>
          </a:p>
          <a:p>
            <a:pPr algn="ctr"/>
            <a:r>
              <a:rPr lang="ru-RU" dirty="0" smtClean="0">
                <a:latin typeface="Arial Black" pitchFamily="34" charset="0"/>
              </a:rPr>
              <a:t>имен </a:t>
            </a:r>
            <a:r>
              <a:rPr lang="ru-RU" dirty="0">
                <a:latin typeface="Arial Black" pitchFamily="34" charset="0"/>
              </a:rPr>
              <a:t>существительных третьего склонения: </a:t>
            </a:r>
            <a:endParaRPr lang="ru-RU" dirty="0" smtClean="0">
              <a:latin typeface="Arial Black" pitchFamily="34" charset="0"/>
            </a:endParaRPr>
          </a:p>
          <a:p>
            <a:pPr algn="ctr"/>
            <a:r>
              <a:rPr lang="ru-RU" dirty="0" smtClean="0">
                <a:latin typeface="Arial Black" pitchFamily="34" charset="0"/>
              </a:rPr>
              <a:t>респуб­лика</a:t>
            </a:r>
            <a:r>
              <a:rPr lang="ru-RU" dirty="0">
                <a:latin typeface="Arial Black" pitchFamily="34" charset="0"/>
              </a:rPr>
              <a:t>, жизнь, велосипед, якорь, поверхность</a:t>
            </a:r>
            <a:r>
              <a:rPr lang="ru-RU" dirty="0" smtClean="0">
                <a:latin typeface="Arial Black" pitchFamily="34" charset="0"/>
              </a:rPr>
              <a:t>,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 </a:t>
            </a:r>
            <a:r>
              <a:rPr lang="ru-RU" dirty="0">
                <a:latin typeface="Arial Black" pitchFamily="34" charset="0"/>
              </a:rPr>
              <a:t>китель, шинель, ягода, любовь, нежность.</a:t>
            </a:r>
          </a:p>
          <a:p>
            <a:endParaRPr lang="ru-RU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2267744" y="2263283"/>
            <a:ext cx="1395020" cy="1368665"/>
            <a:chOff x="2267744" y="2263283"/>
            <a:chExt cx="1395020" cy="1368665"/>
          </a:xfrm>
        </p:grpSpPr>
        <p:pic>
          <p:nvPicPr>
            <p:cNvPr id="8" name="Picture 4" descr="C:\work\Новая папка\фмяч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267744" y="2263283"/>
              <a:ext cx="1395020" cy="1368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Овал 8"/>
            <p:cNvSpPr/>
            <p:nvPr/>
          </p:nvSpPr>
          <p:spPr>
            <a:xfrm>
              <a:off x="2639538" y="2708920"/>
              <a:ext cx="636318" cy="504056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chemeClr val="tx1"/>
                  </a:solidFill>
                  <a:latin typeface="Arial Black" pitchFamily="34" charset="0"/>
                </a:rPr>
                <a:t>2</a:t>
              </a:r>
              <a:endParaRPr lang="ru-RU" sz="280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408118" y="3788527"/>
            <a:ext cx="1395020" cy="1368665"/>
            <a:chOff x="3408118" y="3788527"/>
            <a:chExt cx="1395020" cy="1368665"/>
          </a:xfrm>
        </p:grpSpPr>
        <p:pic>
          <p:nvPicPr>
            <p:cNvPr id="4" name="Picture 4" descr="C:\work\Новая папка\фмяч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408118" y="3788527"/>
              <a:ext cx="1395020" cy="1368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Овал 9"/>
            <p:cNvSpPr/>
            <p:nvPr/>
          </p:nvSpPr>
          <p:spPr>
            <a:xfrm>
              <a:off x="3707904" y="4220831"/>
              <a:ext cx="679184" cy="504056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chemeClr val="tx1"/>
                  </a:solidFill>
                  <a:latin typeface="Arial Black" pitchFamily="34" charset="0"/>
                </a:rPr>
                <a:t>5</a:t>
              </a:r>
              <a:endParaRPr lang="ru-RU" sz="280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102696" y="5157192"/>
            <a:ext cx="1395020" cy="1368665"/>
            <a:chOff x="5102696" y="5157192"/>
            <a:chExt cx="1395020" cy="1368665"/>
          </a:xfrm>
        </p:grpSpPr>
        <p:pic>
          <p:nvPicPr>
            <p:cNvPr id="7" name="Picture 4" descr="C:\work\Новая папка\фмяч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102696" y="5157192"/>
              <a:ext cx="1395020" cy="1368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Овал 10"/>
            <p:cNvSpPr/>
            <p:nvPr/>
          </p:nvSpPr>
          <p:spPr>
            <a:xfrm>
              <a:off x="5482047" y="5589496"/>
              <a:ext cx="636318" cy="504056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chemeClr val="tx1"/>
                  </a:solidFill>
                  <a:latin typeface="Arial Black" pitchFamily="34" charset="0"/>
                </a:rPr>
                <a:t>6</a:t>
              </a:r>
              <a:endParaRPr lang="ru-RU" sz="280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</p:grpSp>
      <p:pic>
        <p:nvPicPr>
          <p:cNvPr id="15" name="Picture 3" descr="C:\work\Новая папка\medali_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2424" b="98182" l="9434" r="9622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180528" y="685428"/>
            <a:ext cx="20193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work\Новая папка\znak36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8028" y="6044431"/>
            <a:ext cx="976592" cy="7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work\Новая папка\znak36.pn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335812" y="6044431"/>
            <a:ext cx="976592" cy="7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29273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33333E-6 L 0.28732 -0.1520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58" y="-761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7606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Прыжки в длину</a:t>
            </a:r>
            <a:b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</a:br>
            <a:endParaRPr lang="ru-RU" dirty="0"/>
          </a:p>
        </p:txBody>
      </p:sp>
      <p:pic>
        <p:nvPicPr>
          <p:cNvPr id="4" name="Picture 3" descr="C:\work\Новая папка\medali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2424" b="98182" l="9434" r="9622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108520" y="332656"/>
            <a:ext cx="20193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496" y="887963"/>
            <a:ext cx="9108584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2000" dirty="0" smtClean="0">
                <a:latin typeface="Arial Black" pitchFamily="34" charset="0"/>
              </a:rPr>
              <a:t>В каком </a:t>
            </a:r>
            <a:r>
              <a:rPr lang="ru-RU" sz="2000" dirty="0" err="1" smtClean="0">
                <a:latin typeface="Arial Black" pitchFamily="34" charset="0"/>
              </a:rPr>
              <a:t>словосочетаниии</a:t>
            </a:r>
            <a:r>
              <a:rPr lang="ru-RU" sz="2000" dirty="0" smtClean="0">
                <a:latin typeface="Arial Black" pitchFamily="34" charset="0"/>
              </a:rPr>
              <a:t> нет орфограммы </a:t>
            </a:r>
          </a:p>
          <a:p>
            <a:pPr lvl="0" algn="ctr"/>
            <a:r>
              <a:rPr lang="ru-RU" sz="2000" dirty="0" smtClean="0">
                <a:latin typeface="Arial Black" pitchFamily="34" charset="0"/>
              </a:rPr>
              <a:t>«</a:t>
            </a:r>
            <a:r>
              <a:rPr lang="ru-RU" sz="2000" dirty="0">
                <a:latin typeface="Arial Black" pitchFamily="34" charset="0"/>
              </a:rPr>
              <a:t>Безударные падежные окончания имён существительных</a:t>
            </a:r>
            <a:r>
              <a:rPr lang="ru-RU" dirty="0"/>
              <a:t>».</a:t>
            </a:r>
          </a:p>
          <a:p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539552" y="2323696"/>
            <a:ext cx="2339913" cy="2624981"/>
            <a:chOff x="539552" y="2323696"/>
            <a:chExt cx="2339913" cy="2624981"/>
          </a:xfrm>
        </p:grpSpPr>
        <p:pic>
          <p:nvPicPr>
            <p:cNvPr id="3074" name="Picture 2" descr="C:\work\Новая папка\1дев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ackgroundRemoval t="0" b="98404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0825446" flipH="1">
              <a:off x="942095" y="2323696"/>
              <a:ext cx="1937370" cy="2023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39552" y="4302346"/>
              <a:ext cx="20938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ru-RU" dirty="0">
                  <a:latin typeface="Arial Black" pitchFamily="34" charset="0"/>
                </a:rPr>
                <a:t>узоры на окне</a:t>
              </a:r>
            </a:p>
            <a:p>
              <a:endParaRPr lang="ru-RU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2173742" y="3125825"/>
            <a:ext cx="2542274" cy="2999375"/>
            <a:chOff x="2173742" y="3125825"/>
            <a:chExt cx="2542274" cy="2999375"/>
          </a:xfrm>
        </p:grpSpPr>
        <p:pic>
          <p:nvPicPr>
            <p:cNvPr id="3077" name="Picture 5" descr="C:\work\Новая папка\3дев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 xmlns="">
                    <a14:imgLayer r:embed="rId7">
                      <a14:imgEffect>
                        <a14:backgroundRemoval t="0" b="89691" l="870" r="100000">
                          <a14:foregroundMark x1="11304" y1="79381" x2="11304" y2="79381"/>
                          <a14:foregroundMark x1="69565" y1="40722" x2="69565" y2="40722"/>
                          <a14:foregroundMark x1="13043" y1="81443" x2="13043" y2="81443"/>
                          <a14:foregroundMark x1="18261" y1="72165" x2="18261" y2="72165"/>
                          <a14:foregroundMark x1="7826" y1="75258" x2="7826" y2="75258"/>
                          <a14:foregroundMark x1="64348" y1="51546" x2="64348" y2="51546"/>
                          <a14:foregroundMark x1="28696" y1="39175" x2="28696" y2="39175"/>
                          <a14:foregroundMark x1="34783" y1="36598" x2="34783" y2="36598"/>
                          <a14:foregroundMark x1="19130" y1="43299" x2="19130" y2="43299"/>
                          <a14:foregroundMark x1="6957" y1="39691" x2="6957" y2="39691"/>
                          <a14:foregroundMark x1="6087" y1="37629" x2="6087" y2="37629"/>
                          <a14:foregroundMark x1="22609" y1="31959" x2="22609" y2="3195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1800" y="3125825"/>
              <a:ext cx="1944216" cy="2999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2173742" y="5478869"/>
              <a:ext cx="24160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ru-RU" dirty="0">
                  <a:latin typeface="Arial Black" pitchFamily="34" charset="0"/>
                </a:rPr>
                <a:t>саженцы яблони</a:t>
              </a:r>
            </a:p>
            <a:p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923928" y="4609136"/>
            <a:ext cx="2959465" cy="2389077"/>
            <a:chOff x="3923928" y="4609136"/>
            <a:chExt cx="2959465" cy="2389077"/>
          </a:xfrm>
        </p:grpSpPr>
        <p:pic>
          <p:nvPicPr>
            <p:cNvPr id="3075" name="Picture 3" descr="C:\work\Новая папка\2дев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 xmlns="">
                    <a14:imgLayer r:embed="rId9">
                      <a14:imgEffect>
                        <a14:backgroundRemoval t="0" b="100000" l="0" r="100000">
                          <a14:foregroundMark x1="40351" y1="87113" x2="40351" y2="87113"/>
                          <a14:foregroundMark x1="92982" y1="81959" x2="92982" y2="8195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944" y="4609136"/>
              <a:ext cx="1750492" cy="19859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3923928" y="6351882"/>
              <a:ext cx="295946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ru-RU" dirty="0">
                  <a:latin typeface="Arial Black" pitchFamily="34" charset="0"/>
                </a:rPr>
                <a:t>фотография в газете</a:t>
              </a:r>
            </a:p>
            <a:p>
              <a:endParaRPr lang="ru-RU" dirty="0"/>
            </a:p>
          </p:txBody>
        </p:sp>
      </p:grpSp>
      <p:pic>
        <p:nvPicPr>
          <p:cNvPr id="17" name="Picture 3" descr="C:\work\Новая папка\znak36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8028" y="6044431"/>
            <a:ext cx="976592" cy="7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work\Новая папка\znak36.pn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308304" y="6067966"/>
            <a:ext cx="976592" cy="7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07414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59259E-6 L 0.62014 -0.07199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7" y="-361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7606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Прыжки в длину</a:t>
            </a:r>
            <a:b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</a:br>
            <a:endParaRPr lang="ru-RU" dirty="0"/>
          </a:p>
        </p:txBody>
      </p:sp>
      <p:pic>
        <p:nvPicPr>
          <p:cNvPr id="4" name="Picture 3" descr="C:\work\Новая папка\medali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2424" b="98182" l="9434" r="9622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4700" y="-6187"/>
            <a:ext cx="20193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887963"/>
            <a:ext cx="8638904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2000" dirty="0" smtClean="0">
                <a:latin typeface="Arial Black" pitchFamily="34" charset="0"/>
              </a:rPr>
              <a:t>В каком  примере дано неверное объяснение</a:t>
            </a:r>
          </a:p>
          <a:p>
            <a:pPr lvl="0" algn="ctr"/>
            <a:r>
              <a:rPr lang="ru-RU" sz="2000" dirty="0" smtClean="0">
                <a:latin typeface="Arial Black" pitchFamily="34" charset="0"/>
              </a:rPr>
              <a:t>написания </a:t>
            </a:r>
            <a:r>
              <a:rPr lang="ru-RU" sz="2000" dirty="0">
                <a:latin typeface="Arial Black" pitchFamily="34" charset="0"/>
              </a:rPr>
              <a:t>падежных окончаний имён существительных.</a:t>
            </a:r>
          </a:p>
          <a:p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1601569" y="2872379"/>
            <a:ext cx="2929007" cy="3076901"/>
            <a:chOff x="1601569" y="2872379"/>
            <a:chExt cx="2929007" cy="3076901"/>
          </a:xfrm>
        </p:grpSpPr>
        <p:pic>
          <p:nvPicPr>
            <p:cNvPr id="3077" name="Picture 5" descr="C:\work\Новая папка\3дев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ackgroundRemoval t="0" b="89691" l="870" r="100000">
                          <a14:foregroundMark x1="11304" y1="79381" x2="11304" y2="79381"/>
                          <a14:foregroundMark x1="69565" y1="40722" x2="69565" y2="40722"/>
                          <a14:foregroundMark x1="13043" y1="81443" x2="13043" y2="81443"/>
                          <a14:foregroundMark x1="18261" y1="72165" x2="18261" y2="72165"/>
                          <a14:foregroundMark x1="7826" y1="75258" x2="7826" y2="75258"/>
                          <a14:foregroundMark x1="64348" y1="51546" x2="64348" y2="51546"/>
                          <a14:foregroundMark x1="28696" y1="39175" x2="28696" y2="39175"/>
                          <a14:foregroundMark x1="34783" y1="36598" x2="34783" y2="36598"/>
                          <a14:foregroundMark x1="19130" y1="43299" x2="19130" y2="43299"/>
                          <a14:foregroundMark x1="6957" y1="39691" x2="6957" y2="39691"/>
                          <a14:foregroundMark x1="6087" y1="37629" x2="6087" y2="37629"/>
                          <a14:foregroundMark x1="22609" y1="31959" x2="22609" y2="3195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776" y="2872379"/>
              <a:ext cx="1944216" cy="2999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601569" y="5302949"/>
              <a:ext cx="292900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latin typeface="Arial Black" pitchFamily="34" charset="0"/>
                </a:rPr>
                <a:t>выступать на сцене  </a:t>
              </a:r>
              <a:endParaRPr lang="ru-RU" dirty="0" smtClean="0">
                <a:latin typeface="Arial Black" pitchFamily="34" charset="0"/>
              </a:endParaRPr>
            </a:p>
            <a:p>
              <a:pPr algn="ctr"/>
              <a:r>
                <a:rPr lang="ru-RU" dirty="0" smtClean="0">
                  <a:latin typeface="Arial Black" pitchFamily="34" charset="0"/>
                </a:rPr>
                <a:t>(</a:t>
              </a:r>
              <a:r>
                <a:rPr lang="ru-RU" dirty="0">
                  <a:latin typeface="Arial Black" pitchFamily="34" charset="0"/>
                </a:rPr>
                <a:t>1-е </a:t>
              </a:r>
              <a:r>
                <a:rPr lang="ru-RU" dirty="0" err="1">
                  <a:latin typeface="Arial Black" pitchFamily="34" charset="0"/>
                </a:rPr>
                <a:t>скл</a:t>
              </a:r>
              <a:r>
                <a:rPr lang="ru-RU" dirty="0">
                  <a:latin typeface="Arial Black" pitchFamily="34" charset="0"/>
                </a:rPr>
                <a:t>., в П. п.)</a:t>
              </a: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722955" y="4251374"/>
            <a:ext cx="3081293" cy="2488253"/>
            <a:chOff x="3722955" y="4251374"/>
            <a:chExt cx="3081293" cy="2488253"/>
          </a:xfrm>
        </p:grpSpPr>
        <p:sp>
          <p:nvSpPr>
            <p:cNvPr id="5" name="TextBox 4"/>
            <p:cNvSpPr txBox="1"/>
            <p:nvPr/>
          </p:nvSpPr>
          <p:spPr>
            <a:xfrm>
              <a:off x="3722955" y="6093296"/>
              <a:ext cx="308129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latin typeface="Arial Black" pitchFamily="34" charset="0"/>
                </a:rPr>
                <a:t>разложить на блюде  </a:t>
              </a:r>
              <a:endParaRPr lang="ru-RU" dirty="0" smtClean="0">
                <a:latin typeface="Arial Black" pitchFamily="34" charset="0"/>
              </a:endParaRPr>
            </a:p>
            <a:p>
              <a:pPr algn="ctr"/>
              <a:r>
                <a:rPr lang="ru-RU" dirty="0" smtClean="0">
                  <a:latin typeface="Arial Black" pitchFamily="34" charset="0"/>
                </a:rPr>
                <a:t>(</a:t>
              </a:r>
              <a:r>
                <a:rPr lang="ru-RU" dirty="0">
                  <a:latin typeface="Arial Black" pitchFamily="34" charset="0"/>
                </a:rPr>
                <a:t>2-е </a:t>
              </a:r>
              <a:r>
                <a:rPr lang="ru-RU" dirty="0" err="1">
                  <a:latin typeface="Arial Black" pitchFamily="34" charset="0"/>
                </a:rPr>
                <a:t>скл</a:t>
              </a:r>
              <a:r>
                <a:rPr lang="ru-RU" dirty="0">
                  <a:latin typeface="Arial Black" pitchFamily="34" charset="0"/>
                </a:rPr>
                <a:t>., в Д. п.)</a:t>
              </a:r>
            </a:p>
          </p:txBody>
        </p:sp>
        <p:pic>
          <p:nvPicPr>
            <p:cNvPr id="10" name="Picture 3" descr="C:\work\Новая папка\2дев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 xmlns="">
                    <a14:imgLayer r:embed="rId7">
                      <a14:imgEffect>
                        <a14:backgroundRemoval t="0" b="100000" l="0" r="100000">
                          <a14:foregroundMark x1="40351" y1="87113" x2="40351" y2="87113"/>
                          <a14:foregroundMark x1="92982" y1="81959" x2="92982" y2="8195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944" y="4251374"/>
              <a:ext cx="1750492" cy="19859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Группа 7"/>
          <p:cNvGrpSpPr/>
          <p:nvPr/>
        </p:nvGrpSpPr>
        <p:grpSpPr>
          <a:xfrm>
            <a:off x="56391" y="1571245"/>
            <a:ext cx="2982407" cy="2577835"/>
            <a:chOff x="56391" y="1571245"/>
            <a:chExt cx="2982407" cy="2577835"/>
          </a:xfrm>
        </p:grpSpPr>
        <p:pic>
          <p:nvPicPr>
            <p:cNvPr id="3074" name="Picture 2" descr="C:\work\Новая папка\1дев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 xmlns="">
                    <a14:imgLayer r:embed="rId9">
                      <a14:imgEffect>
                        <a14:backgroundRemoval t="0" b="98404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0825446" flipH="1">
              <a:off x="632884" y="1571245"/>
              <a:ext cx="1937370" cy="2023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56391" y="3502749"/>
              <a:ext cx="29824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>
                  <a:latin typeface="Arial Black" pitchFamily="34" charset="0"/>
                </a:rPr>
                <a:t>подойти к пристани </a:t>
              </a:r>
              <a:endParaRPr lang="ru-RU" dirty="0" smtClean="0">
                <a:latin typeface="Arial Black" pitchFamily="34" charset="0"/>
              </a:endParaRPr>
            </a:p>
            <a:p>
              <a:pPr algn="ctr"/>
              <a:r>
                <a:rPr lang="ru-RU" dirty="0" smtClean="0">
                  <a:latin typeface="Arial Black" pitchFamily="34" charset="0"/>
                </a:rPr>
                <a:t> </a:t>
              </a:r>
              <a:r>
                <a:rPr lang="ru-RU" dirty="0">
                  <a:latin typeface="Arial Black" pitchFamily="34" charset="0"/>
                </a:rPr>
                <a:t>(3-е </a:t>
              </a:r>
              <a:r>
                <a:rPr lang="ru-RU" dirty="0" err="1">
                  <a:latin typeface="Arial Black" pitchFamily="34" charset="0"/>
                </a:rPr>
                <a:t>скл</a:t>
              </a:r>
              <a:r>
                <a:rPr lang="ru-RU" dirty="0">
                  <a:latin typeface="Arial Black" pitchFamily="34" charset="0"/>
                </a:rPr>
                <a:t>., в Д. п.)</a:t>
              </a:r>
            </a:p>
          </p:txBody>
        </p:sp>
      </p:grpSp>
      <p:pic>
        <p:nvPicPr>
          <p:cNvPr id="15" name="Picture 3" descr="C:\work\Новая папка\znak36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85840" y="6021287"/>
            <a:ext cx="976592" cy="7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work\Новая папка\znak36.pn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201960" y="6021288"/>
            <a:ext cx="976592" cy="7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56380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59259E-6 L 0.30243 0.0032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22" y="16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7606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Прыжки в длину</a:t>
            </a:r>
            <a:b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</a:br>
            <a:endParaRPr lang="ru-RU" dirty="0"/>
          </a:p>
        </p:txBody>
      </p:sp>
      <p:pic>
        <p:nvPicPr>
          <p:cNvPr id="4" name="Picture 3" descr="C:\work\Новая папка\medali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2424" b="98182" l="9434" r="9622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036" y="49972"/>
            <a:ext cx="20193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902999"/>
            <a:ext cx="8638904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2000" dirty="0" smtClean="0">
                <a:latin typeface="Arial Black" pitchFamily="34" charset="0"/>
              </a:rPr>
              <a:t>В каком примере </a:t>
            </a:r>
            <a:r>
              <a:rPr lang="ru-RU" sz="2000" dirty="0">
                <a:latin typeface="Arial Black" pitchFamily="34" charset="0"/>
              </a:rPr>
              <a:t>дано </a:t>
            </a:r>
            <a:r>
              <a:rPr lang="ru-RU" sz="2000" dirty="0" smtClean="0">
                <a:latin typeface="Arial Black" pitchFamily="34" charset="0"/>
              </a:rPr>
              <a:t>неверное </a:t>
            </a:r>
            <a:r>
              <a:rPr lang="ru-RU" sz="2000" dirty="0">
                <a:latin typeface="Arial Black" pitchFamily="34" charset="0"/>
              </a:rPr>
              <a:t>объяснение </a:t>
            </a:r>
            <a:endParaRPr lang="ru-RU" sz="2000" dirty="0" smtClean="0">
              <a:latin typeface="Arial Black" pitchFamily="34" charset="0"/>
            </a:endParaRPr>
          </a:p>
          <a:p>
            <a:pPr lvl="0" algn="ctr"/>
            <a:r>
              <a:rPr lang="ru-RU" sz="2000" dirty="0" smtClean="0">
                <a:latin typeface="Arial Black" pitchFamily="34" charset="0"/>
              </a:rPr>
              <a:t>написания </a:t>
            </a:r>
            <a:r>
              <a:rPr lang="ru-RU" sz="2000" dirty="0">
                <a:latin typeface="Arial Black" pitchFamily="34" charset="0"/>
              </a:rPr>
              <a:t>падежных окончаний имён существительных.</a:t>
            </a:r>
          </a:p>
          <a:p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121400" y="1841198"/>
            <a:ext cx="2712730" cy="2666181"/>
            <a:chOff x="121400" y="1841198"/>
            <a:chExt cx="2712730" cy="2666181"/>
          </a:xfrm>
        </p:grpSpPr>
        <p:pic>
          <p:nvPicPr>
            <p:cNvPr id="3074" name="Picture 2" descr="C:\work\Новая папка\1дев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ackgroundRemoval t="0" b="98404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0825446" flipH="1">
              <a:off x="571305" y="1841198"/>
              <a:ext cx="1937370" cy="2023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121400" y="3861048"/>
              <a:ext cx="2712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latin typeface="Arial Black" pitchFamily="34" charset="0"/>
                </a:rPr>
                <a:t>петь в ансамбле   </a:t>
              </a:r>
              <a:endParaRPr lang="ru-RU" dirty="0" smtClean="0">
                <a:latin typeface="Arial Black" pitchFamily="34" charset="0"/>
              </a:endParaRPr>
            </a:p>
            <a:p>
              <a:pPr algn="ctr"/>
              <a:r>
                <a:rPr lang="ru-RU" dirty="0" smtClean="0">
                  <a:latin typeface="Arial Black" pitchFamily="34" charset="0"/>
                </a:rPr>
                <a:t>(</a:t>
              </a:r>
              <a:r>
                <a:rPr lang="ru-RU" dirty="0">
                  <a:latin typeface="Arial Black" pitchFamily="34" charset="0"/>
                </a:rPr>
                <a:t>1-е </a:t>
              </a:r>
              <a:r>
                <a:rPr lang="ru-RU" dirty="0" err="1">
                  <a:latin typeface="Arial Black" pitchFamily="34" charset="0"/>
                </a:rPr>
                <a:t>скл</a:t>
              </a:r>
              <a:r>
                <a:rPr lang="ru-RU" dirty="0">
                  <a:latin typeface="Arial Black" pitchFamily="34" charset="0"/>
                </a:rPr>
                <a:t>., в земле)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187624" y="2852936"/>
            <a:ext cx="3383348" cy="3045447"/>
            <a:chOff x="1187624" y="2852936"/>
            <a:chExt cx="3383348" cy="3045447"/>
          </a:xfrm>
        </p:grpSpPr>
        <p:pic>
          <p:nvPicPr>
            <p:cNvPr id="3077" name="Picture 5" descr="C:\work\Новая папка\3дев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 xmlns="">
                    <a14:imgLayer r:embed="rId7">
                      <a14:imgEffect>
                        <a14:backgroundRemoval t="0" b="89691" l="870" r="100000">
                          <a14:foregroundMark x1="11304" y1="79381" x2="11304" y2="79381"/>
                          <a14:foregroundMark x1="69565" y1="40722" x2="69565" y2="40722"/>
                          <a14:foregroundMark x1="13043" y1="81443" x2="13043" y2="81443"/>
                          <a14:foregroundMark x1="18261" y1="72165" x2="18261" y2="72165"/>
                          <a14:foregroundMark x1="7826" y1="75258" x2="7826" y2="75258"/>
                          <a14:foregroundMark x1="64348" y1="51546" x2="64348" y2="51546"/>
                          <a14:foregroundMark x1="28696" y1="39175" x2="28696" y2="39175"/>
                          <a14:foregroundMark x1="34783" y1="36598" x2="34783" y2="36598"/>
                          <a14:foregroundMark x1="19130" y1="43299" x2="19130" y2="43299"/>
                          <a14:foregroundMark x1="6957" y1="39691" x2="6957" y2="39691"/>
                          <a14:foregroundMark x1="6087" y1="37629" x2="6087" y2="37629"/>
                          <a14:foregroundMark x1="22609" y1="31959" x2="22609" y2="3195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6756" y="2852936"/>
              <a:ext cx="1944216" cy="2999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187624" y="5252052"/>
              <a:ext cx="304519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latin typeface="Arial Black" pitchFamily="34" charset="0"/>
                </a:rPr>
                <a:t>увидеть на картине </a:t>
              </a:r>
              <a:endParaRPr lang="ru-RU" dirty="0" smtClean="0">
                <a:latin typeface="Arial Black" pitchFamily="34" charset="0"/>
              </a:endParaRPr>
            </a:p>
            <a:p>
              <a:pPr algn="ctr"/>
              <a:r>
                <a:rPr lang="ru-RU" dirty="0" smtClean="0">
                  <a:latin typeface="Arial Black" pitchFamily="34" charset="0"/>
                </a:rPr>
                <a:t> </a:t>
              </a:r>
              <a:r>
                <a:rPr lang="ru-RU" dirty="0">
                  <a:latin typeface="Arial Black" pitchFamily="34" charset="0"/>
                </a:rPr>
                <a:t>(1-е </a:t>
              </a:r>
              <a:r>
                <a:rPr lang="ru-RU" dirty="0" err="1">
                  <a:latin typeface="Arial Black" pitchFamily="34" charset="0"/>
                </a:rPr>
                <a:t>скл</a:t>
              </a:r>
              <a:r>
                <a:rPr lang="ru-RU" dirty="0">
                  <a:latin typeface="Arial Black" pitchFamily="34" charset="0"/>
                </a:rPr>
                <a:t>., на земле)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820656" y="4352623"/>
            <a:ext cx="2810385" cy="2423878"/>
            <a:chOff x="3820656" y="4352623"/>
            <a:chExt cx="2810385" cy="2423878"/>
          </a:xfrm>
        </p:grpSpPr>
        <p:pic>
          <p:nvPicPr>
            <p:cNvPr id="3075" name="Picture 3" descr="C:\work\Новая папка\2дев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 xmlns="">
                    <a14:imgLayer r:embed="rId9">
                      <a14:imgEffect>
                        <a14:backgroundRemoval t="0" b="100000" l="0" r="100000">
                          <a14:foregroundMark x1="40351" y1="87113" x2="40351" y2="87113"/>
                          <a14:foregroundMark x1="92982" y1="81959" x2="92982" y2="8195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1920" y="4352623"/>
              <a:ext cx="1750492" cy="19859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3820656" y="6130170"/>
              <a:ext cx="281038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latin typeface="Arial Black" pitchFamily="34" charset="0"/>
                </a:rPr>
                <a:t>прочитал в повести </a:t>
              </a:r>
              <a:endParaRPr lang="ru-RU" dirty="0" smtClean="0">
                <a:latin typeface="Arial Black" pitchFamily="34" charset="0"/>
              </a:endParaRPr>
            </a:p>
            <a:p>
              <a:pPr algn="ctr"/>
              <a:r>
                <a:rPr lang="ru-RU" dirty="0" smtClean="0">
                  <a:latin typeface="Arial Black" pitchFamily="34" charset="0"/>
                </a:rPr>
                <a:t> </a:t>
              </a:r>
              <a:r>
                <a:rPr lang="ru-RU" dirty="0">
                  <a:latin typeface="Arial Black" pitchFamily="34" charset="0"/>
                </a:rPr>
                <a:t>(3-е </a:t>
              </a:r>
              <a:r>
                <a:rPr lang="ru-RU" dirty="0" err="1">
                  <a:latin typeface="Arial Black" pitchFamily="34" charset="0"/>
                </a:rPr>
                <a:t>скл</a:t>
              </a:r>
              <a:r>
                <a:rPr lang="ru-RU" dirty="0">
                  <a:latin typeface="Arial Black" pitchFamily="34" charset="0"/>
                </a:rPr>
                <a:t>., в степи)</a:t>
              </a:r>
            </a:p>
          </p:txBody>
        </p:sp>
      </p:grpSp>
      <p:pic>
        <p:nvPicPr>
          <p:cNvPr id="14" name="Picture 3" descr="C:\work\Новая папка\znak36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8028" y="6044431"/>
            <a:ext cx="976592" cy="7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work\Новая папка\znak36.pn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308304" y="6035257"/>
            <a:ext cx="976592" cy="7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66307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48148E-6 L 0.57482 -0.0152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33" y="-76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ПОБЕДА!!!</a:t>
            </a:r>
            <a:endParaRPr lang="ru-RU" dirty="0"/>
          </a:p>
        </p:txBody>
      </p:sp>
      <p:pic>
        <p:nvPicPr>
          <p:cNvPr id="5122" name="Picture 2" descr="C:\work\Новая папка\medali_vecto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65310" b="99225" l="3620" r="332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008" r="62975" b="-1"/>
          <a:stretch/>
        </p:blipFill>
        <p:spPr bwMode="auto">
          <a:xfrm>
            <a:off x="2627784" y="1471072"/>
            <a:ext cx="3639253" cy="357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work\Новая папка\леопард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2000" y="2882438"/>
            <a:ext cx="2978472" cy="3723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work\Новая папка\МЕД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97312" l="0" r="97419">
                        <a14:foregroundMark x1="45161" y1="5914" x2="45161" y2="5914"/>
                        <a14:foregroundMark x1="50968" y1="8602" x2="50968" y2="8602"/>
                        <a14:foregroundMark x1="27742" y1="5376" x2="27742" y2="5376"/>
                        <a14:foregroundMark x1="29677" y1="27957" x2="29677" y2="279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309362" y="2506983"/>
            <a:ext cx="3585218" cy="430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work\Новая папка\ЗАЙ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6044" b="99451" l="0" r="89524">
                        <a14:foregroundMark x1="65714" y1="18132" x2="65714" y2="18132"/>
                        <a14:foregroundMark x1="42857" y1="14835" x2="42857" y2="14835"/>
                        <a14:foregroundMark x1="50476" y1="71978" x2="50476" y2="71978"/>
                        <a14:foregroundMark x1="26667" y1="46154" x2="26667" y2="461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180528" y="3318597"/>
            <a:ext cx="2013836" cy="349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0132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Использованные ресурсы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www.lenagold.ru/fon/clipart/peop.html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s60.radikal.ru/i168/0901/19/27db82a88026.png</a:t>
            </a:r>
            <a:endParaRPr lang="ru-RU" dirty="0" smtClean="0"/>
          </a:p>
          <a:p>
            <a:r>
              <a:rPr lang="en-US" dirty="0">
                <a:hlinkClick r:id="rId4"/>
              </a:rPr>
              <a:t>http://www.photoknopa.ru/vector-clipart/people-vector/2299-sportsmeny-v-vektore.html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4523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C:\work\Новая папка\мяч - копия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7" y="2708920"/>
            <a:ext cx="1367707" cy="1371949"/>
          </a:xfrm>
          <a:prstGeom prst="rect">
            <a:avLst/>
          </a:prstGeom>
          <a:noFill/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БАСКЕТБОЛ</a:t>
            </a:r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395536" y="1196753"/>
            <a:ext cx="8229600" cy="136815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Arial Black" pitchFamily="34" charset="0"/>
              </a:rPr>
              <a:t>Найди верное утверждение: </a:t>
            </a:r>
          </a:p>
          <a:p>
            <a:pPr algn="ctr">
              <a:buNone/>
            </a:pPr>
            <a:r>
              <a:rPr lang="ru-RU" i="1" dirty="0" smtClean="0"/>
              <a:t> </a:t>
            </a:r>
            <a:endParaRPr lang="ru-RU" dirty="0" smtClean="0"/>
          </a:p>
        </p:txBody>
      </p:sp>
      <p:pic>
        <p:nvPicPr>
          <p:cNvPr id="3076" name="Picture 4" descr="C:\work\Новая папка\medali_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68716" y="0"/>
            <a:ext cx="1875284" cy="2095500"/>
          </a:xfrm>
          <a:prstGeom prst="rect">
            <a:avLst/>
          </a:prstGeom>
          <a:noFill/>
        </p:spPr>
      </p:pic>
      <p:pic>
        <p:nvPicPr>
          <p:cNvPr id="3078" name="Picture 6" descr="C:\work\Новая папка\кольцо.jpe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259632" y="4365104"/>
            <a:ext cx="2390775" cy="1914525"/>
          </a:xfrm>
          <a:prstGeom prst="rect">
            <a:avLst/>
          </a:prstGeom>
          <a:noFill/>
        </p:spPr>
      </p:pic>
      <p:pic>
        <p:nvPicPr>
          <p:cNvPr id="8" name="Picture 6" descr="C:\work\Новая папка\кольцо.jpe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4437112"/>
            <a:ext cx="2390775" cy="1914525"/>
          </a:xfrm>
          <a:prstGeom prst="rect">
            <a:avLst/>
          </a:prstGeom>
          <a:noFill/>
        </p:spPr>
      </p:pic>
      <p:pic>
        <p:nvPicPr>
          <p:cNvPr id="3079" name="Picture 7" descr="C:\work\Новая папка\мяч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7" y="2708920"/>
            <a:ext cx="1296144" cy="130016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11560" y="1772816"/>
            <a:ext cx="41145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dirty="0">
                <a:latin typeface="Arial" pitchFamily="34" charset="0"/>
                <a:cs typeface="Arial" pitchFamily="34" charset="0"/>
              </a:rPr>
              <a:t>Склонением называется изменение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имён </a:t>
            </a:r>
            <a:r>
              <a:rPr lang="ru-RU" dirty="0">
                <a:latin typeface="Arial" pitchFamily="34" charset="0"/>
                <a:cs typeface="Arial" pitchFamily="34" charset="0"/>
              </a:rPr>
              <a:t>существительных по числам.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860032" y="1772816"/>
            <a:ext cx="41145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dirty="0">
                <a:latin typeface="Arial" pitchFamily="34" charset="0"/>
                <a:cs typeface="Arial" pitchFamily="34" charset="0"/>
              </a:rPr>
              <a:t>Склонением называется изменение </a:t>
            </a:r>
          </a:p>
          <a:p>
            <a:pPr lvl="0"/>
            <a:r>
              <a:rPr lang="ru-RU" dirty="0">
                <a:latin typeface="Arial" pitchFamily="34" charset="0"/>
                <a:cs typeface="Arial" pitchFamily="34" charset="0"/>
              </a:rPr>
              <a:t>имён существительных по падежам.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098" name="Picture 2" descr="C:\work\Новая папка\МЕД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97312" l="0" r="97419">
                        <a14:foregroundMark x1="45161" y1="5914" x2="45161" y2="5914"/>
                        <a14:foregroundMark x1="50968" y1="8602" x2="50968" y2="8602"/>
                        <a14:foregroundMark x1="27742" y1="5376" x2="27742" y2="5376"/>
                        <a14:foregroundMark x1="29677" y1="27957" x2="29677" y2="279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3760" y="5072032"/>
            <a:ext cx="1488306" cy="1785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work\Новая папка\znak36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8028" y="6044431"/>
            <a:ext cx="976592" cy="7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work\Новая папка\znak36.pn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265535" y="6070341"/>
            <a:ext cx="976592" cy="7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91212E-6 C -0.04236 0.00509 -0.08455 0.01064 -0.10469 0.0525 C -0.125 0.09436 -0.1151 0.20676 -0.12118 0.25139 C -0.12743 0.29603 -0.13194 0.30759 -0.14149 0.32008 C -0.15122 0.33257 -0.17361 0.32285 -0.17934 0.32609 C -0.18507 0.32956 -0.18073 0.33488 -0.17604 0.34066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" y="1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03677 L -0.00382 0.2962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БАСКЕТБОЛ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8680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Где вопросы падежа указаны неправильно.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work\Новая папка\мяч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2996952"/>
            <a:ext cx="1023937" cy="1027113"/>
          </a:xfrm>
          <a:prstGeom prst="rect">
            <a:avLst/>
          </a:prstGeom>
          <a:noFill/>
        </p:spPr>
      </p:pic>
      <p:pic>
        <p:nvPicPr>
          <p:cNvPr id="4099" name="Picture 3" descr="C:\work\Новая папка\мяч - копия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2996952"/>
            <a:ext cx="1023937" cy="102711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87624" y="2204864"/>
            <a:ext cx="244971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000" dirty="0">
                <a:latin typeface="Arial Black" pitchFamily="34" charset="0"/>
              </a:rPr>
              <a:t>Р. п. Кого? Что?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24128" y="2175828"/>
            <a:ext cx="246253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000" dirty="0">
                <a:latin typeface="Arial Black" pitchFamily="34" charset="0"/>
              </a:rPr>
              <a:t>В. п. Кого? Что?</a:t>
            </a:r>
          </a:p>
          <a:p>
            <a:endParaRPr lang="ru-RU" dirty="0"/>
          </a:p>
        </p:txBody>
      </p:sp>
      <p:pic>
        <p:nvPicPr>
          <p:cNvPr id="4100" name="Picture 4" descr="C:\work\Новая папка\кольцо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11560" y="4074777"/>
            <a:ext cx="2880320" cy="2306551"/>
          </a:xfrm>
          <a:prstGeom prst="rect">
            <a:avLst/>
          </a:prstGeom>
          <a:noFill/>
        </p:spPr>
      </p:pic>
      <p:pic>
        <p:nvPicPr>
          <p:cNvPr id="4101" name="Picture 5" descr="C:\work\Новая папка\кольцо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4077072"/>
            <a:ext cx="2894831" cy="2318171"/>
          </a:xfrm>
          <a:prstGeom prst="rect">
            <a:avLst/>
          </a:prstGeom>
          <a:noFill/>
        </p:spPr>
      </p:pic>
      <p:pic>
        <p:nvPicPr>
          <p:cNvPr id="4102" name="Picture 6" descr="C:\work\Новая папка\medali_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66"/>
          <a:stretch>
            <a:fillRect/>
          </a:stretch>
        </p:blipFill>
        <p:spPr bwMode="auto">
          <a:xfrm>
            <a:off x="7181210" y="0"/>
            <a:ext cx="1714346" cy="1844824"/>
          </a:xfrm>
          <a:prstGeom prst="rect">
            <a:avLst/>
          </a:prstGeom>
          <a:noFill/>
        </p:spPr>
      </p:pic>
      <p:pic>
        <p:nvPicPr>
          <p:cNvPr id="11" name="Picture 2" descr="C:\work\Новая папка\МЕД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97312" l="0" r="97419">
                        <a14:foregroundMark x1="45161" y1="5914" x2="45161" y2="5914"/>
                        <a14:foregroundMark x1="50968" y1="8602" x2="50968" y2="8602"/>
                        <a14:foregroundMark x1="27742" y1="5376" x2="27742" y2="5376"/>
                        <a14:foregroundMark x1="29677" y1="27957" x2="29677" y2="279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3760" y="5072032"/>
            <a:ext cx="1488306" cy="1785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work\Новая папка\znak36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8028" y="6044431"/>
            <a:ext cx="976592" cy="7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work\Новая папка\znak36.pn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310725" y="6021288"/>
            <a:ext cx="976592" cy="7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6.93802E-7 C 0.02864 0.00278 0.05746 0.00555 0.08159 0.01226 C 0.10572 0.01897 0.13593 0.02452 0.14461 0.04094 C 0.15329 0.05736 0.14097 0.09806 0.13385 0.11078 C 0.12673 0.1235 0.11232 0.11378 0.10156 0.11679 C 0.09079 0.1198 0.06718 0.1154 0.06926 0.12905 C 0.07135 0.14269 0.10416 0.176 0.11388 0.19889 C 0.1236 0.22179 0.13315 0.25185 0.12777 0.26642 C 0.12239 0.28099 0.08315 0.27891 0.08159 0.287 C 0.08003 0.2951 0.09913 0.30527 0.1184 0.31568 " pathEditMode="relative" ptsTypes="aaaaaaaaaA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11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БАСКЕТБОЛ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Arial Black" pitchFamily="34" charset="0"/>
              </a:rPr>
              <a:t>Укажи падеж имени существительного.</a:t>
            </a:r>
          </a:p>
          <a:p>
            <a:pPr algn="ctr">
              <a:buNone/>
            </a:pPr>
            <a:r>
              <a:rPr lang="ru-RU" sz="2400" i="1" dirty="0" smtClean="0">
                <a:latin typeface="Arial Black" pitchFamily="34" charset="0"/>
              </a:rPr>
              <a:t>Выступать на сцене</a:t>
            </a:r>
          </a:p>
        </p:txBody>
      </p:sp>
      <p:pic>
        <p:nvPicPr>
          <p:cNvPr id="5123" name="Picture 3" descr="C:\work\Новая папка\мяч - копия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2905943"/>
            <a:ext cx="1023937" cy="1027113"/>
          </a:xfrm>
          <a:prstGeom prst="rect">
            <a:avLst/>
          </a:prstGeom>
          <a:noFill/>
        </p:spPr>
      </p:pic>
      <p:pic>
        <p:nvPicPr>
          <p:cNvPr id="5124" name="Picture 4" descr="C:\work\Новая папка\мяч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2977951"/>
            <a:ext cx="1023937" cy="102711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580112" y="2492896"/>
            <a:ext cx="2986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Творительный падеж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39932" y="2420888"/>
            <a:ext cx="281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Предложный падеж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5125" name="Picture 5" descr="C:\work\Новая папка\кольцо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83568" y="4005064"/>
            <a:ext cx="2966839" cy="2375835"/>
          </a:xfrm>
          <a:prstGeom prst="rect">
            <a:avLst/>
          </a:prstGeom>
          <a:noFill/>
        </p:spPr>
      </p:pic>
      <p:pic>
        <p:nvPicPr>
          <p:cNvPr id="5126" name="Picture 6" descr="C:\work\Новая папка\кольцо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4077072"/>
            <a:ext cx="2880320" cy="2306551"/>
          </a:xfrm>
          <a:prstGeom prst="rect">
            <a:avLst/>
          </a:prstGeom>
          <a:noFill/>
        </p:spPr>
      </p:pic>
      <p:pic>
        <p:nvPicPr>
          <p:cNvPr id="5127" name="Picture 7" descr="C:\work\Новая папка\medali_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092"/>
          <a:stretch>
            <a:fillRect/>
          </a:stretch>
        </p:blipFill>
        <p:spPr bwMode="auto">
          <a:xfrm>
            <a:off x="7590981" y="0"/>
            <a:ext cx="1553019" cy="1772816"/>
          </a:xfrm>
          <a:prstGeom prst="rect">
            <a:avLst/>
          </a:prstGeom>
          <a:noFill/>
        </p:spPr>
      </p:pic>
      <p:pic>
        <p:nvPicPr>
          <p:cNvPr id="11" name="Picture 2" descr="C:\work\Новая папка\МЕД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97312" l="0" r="97419">
                        <a14:foregroundMark x1="45161" y1="5914" x2="45161" y2="5914"/>
                        <a14:foregroundMark x1="50968" y1="8602" x2="50968" y2="8602"/>
                        <a14:foregroundMark x1="27742" y1="5376" x2="27742" y2="5376"/>
                        <a14:foregroundMark x1="29677" y1="27957" x2="29677" y2="279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3760" y="5072032"/>
            <a:ext cx="1488306" cy="1785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work\Новая папка\znak36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8028" y="6044431"/>
            <a:ext cx="976592" cy="7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work\Новая папка\znak36.pn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195808" y="6044431"/>
            <a:ext cx="976592" cy="7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5.92044E-6 C -0.05191 -0.00324 -0.10365 -0.00648 -0.12934 -5.92044E-6 C -0.15504 0.00647 -0.14202 0.02289 -0.154 0.03885 C -0.16598 0.0548 -0.19948 0.07238 -0.20157 0.0962 C -0.20365 0.12002 -0.16615 0.15957 -0.16615 0.18246 C -0.16615 0.20536 -0.18438 0.22108 -0.20157 0.23357 C -0.21875 0.24606 -0.28004 0.24745 -0.26928 0.25809 C -0.25851 0.26873 -0.15903 0.2907 -0.13698 0.29717 " pathEditMode="relative" ptsTypes="aaaaaaaA">
                                      <p:cBhvr>
                                        <p:cTn id="6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11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Стрельба из лука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026" name="Picture 2" descr="C:\work\Новая папка\мишень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8333">
                        <a14:foregroundMark x1="79167" y1="45000" x2="91667" y2="53333"/>
                        <a14:foregroundMark x1="90833" y1="57500" x2="90833" y2="57500"/>
                        <a14:foregroundMark x1="87500" y1="62500" x2="87500" y2="62500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204864"/>
            <a:ext cx="258772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3528" y="1109935"/>
            <a:ext cx="8457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Найди несклоняемые </a:t>
            </a:r>
            <a:r>
              <a:rPr lang="ru-RU" sz="2400" dirty="0">
                <a:latin typeface="Arial Black" pitchFamily="34" charset="0"/>
              </a:rPr>
              <a:t>имена существительные</a:t>
            </a:r>
          </a:p>
        </p:txBody>
      </p:sp>
      <p:grpSp>
        <p:nvGrpSpPr>
          <p:cNvPr id="21" name="Группа 20"/>
          <p:cNvGrpSpPr/>
          <p:nvPr/>
        </p:nvGrpSpPr>
        <p:grpSpPr>
          <a:xfrm>
            <a:off x="1799692" y="2304854"/>
            <a:ext cx="2952328" cy="677108"/>
            <a:chOff x="1799692" y="2304854"/>
            <a:chExt cx="2952328" cy="677108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1799692" y="2433322"/>
              <a:ext cx="2952328" cy="548640"/>
              <a:chOff x="1691680" y="1916832"/>
              <a:chExt cx="2952328" cy="548640"/>
            </a:xfrm>
          </p:grpSpPr>
          <p:sp>
            <p:nvSpPr>
              <p:cNvPr id="11" name="Полилиния 10"/>
              <p:cNvSpPr/>
              <p:nvPr/>
            </p:nvSpPr>
            <p:spPr>
              <a:xfrm>
                <a:off x="1691680" y="1916832"/>
                <a:ext cx="1082000" cy="548640"/>
              </a:xfrm>
              <a:custGeom>
                <a:avLst/>
                <a:gdLst>
                  <a:gd name="connsiteX0" fmla="*/ 1005840 w 1005840"/>
                  <a:gd name="connsiteY0" fmla="*/ 289560 h 548640"/>
                  <a:gd name="connsiteX1" fmla="*/ 655320 w 1005840"/>
                  <a:gd name="connsiteY1" fmla="*/ 76200 h 548640"/>
                  <a:gd name="connsiteX2" fmla="*/ 0 w 1005840"/>
                  <a:gd name="connsiteY2" fmla="*/ 0 h 548640"/>
                  <a:gd name="connsiteX3" fmla="*/ 441960 w 1005840"/>
                  <a:gd name="connsiteY3" fmla="*/ 304800 h 548640"/>
                  <a:gd name="connsiteX4" fmla="*/ 76200 w 1005840"/>
                  <a:gd name="connsiteY4" fmla="*/ 533400 h 548640"/>
                  <a:gd name="connsiteX5" fmla="*/ 731520 w 1005840"/>
                  <a:gd name="connsiteY5" fmla="*/ 548640 h 548640"/>
                  <a:gd name="connsiteX6" fmla="*/ 1005840 w 1005840"/>
                  <a:gd name="connsiteY6" fmla="*/ 289560 h 5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5840" h="548640">
                    <a:moveTo>
                      <a:pt x="1005840" y="289560"/>
                    </a:moveTo>
                    <a:lnTo>
                      <a:pt x="655320" y="76200"/>
                    </a:lnTo>
                    <a:lnTo>
                      <a:pt x="0" y="0"/>
                    </a:lnTo>
                    <a:lnTo>
                      <a:pt x="441960" y="304800"/>
                    </a:lnTo>
                    <a:lnTo>
                      <a:pt x="76200" y="533400"/>
                    </a:lnTo>
                    <a:lnTo>
                      <a:pt x="731520" y="548640"/>
                    </a:lnTo>
                    <a:lnTo>
                      <a:pt x="1005840" y="289560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6" name="Прямая со стрелкой 5"/>
              <p:cNvCxnSpPr/>
              <p:nvPr/>
            </p:nvCxnSpPr>
            <p:spPr>
              <a:xfrm>
                <a:off x="1907704" y="2204864"/>
                <a:ext cx="2736304" cy="0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Box 19"/>
            <p:cNvSpPr txBox="1"/>
            <p:nvPr/>
          </p:nvSpPr>
          <p:spPr>
            <a:xfrm>
              <a:off x="2881692" y="2304854"/>
              <a:ext cx="1220206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ru-RU" sz="2000" dirty="0">
                  <a:latin typeface="Arial Black" pitchFamily="34" charset="0"/>
                </a:rPr>
                <a:t>облако</a:t>
              </a:r>
              <a:endParaRPr lang="ru-RU" dirty="0">
                <a:latin typeface="Arial Black" pitchFamily="34" charset="0"/>
              </a:endParaRPr>
            </a:p>
            <a:p>
              <a:endParaRPr lang="ru-RU" dirty="0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1880118" y="3471972"/>
            <a:ext cx="2952328" cy="735404"/>
            <a:chOff x="1880118" y="3471972"/>
            <a:chExt cx="2952328" cy="735404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1880118" y="3658736"/>
              <a:ext cx="2952328" cy="548640"/>
              <a:chOff x="1691680" y="1916832"/>
              <a:chExt cx="2952328" cy="548640"/>
            </a:xfrm>
          </p:grpSpPr>
          <p:sp>
            <p:nvSpPr>
              <p:cNvPr id="15" name="Полилиния 14"/>
              <p:cNvSpPr/>
              <p:nvPr/>
            </p:nvSpPr>
            <p:spPr>
              <a:xfrm>
                <a:off x="1691680" y="1916832"/>
                <a:ext cx="1082000" cy="548640"/>
              </a:xfrm>
              <a:custGeom>
                <a:avLst/>
                <a:gdLst>
                  <a:gd name="connsiteX0" fmla="*/ 1005840 w 1005840"/>
                  <a:gd name="connsiteY0" fmla="*/ 289560 h 548640"/>
                  <a:gd name="connsiteX1" fmla="*/ 655320 w 1005840"/>
                  <a:gd name="connsiteY1" fmla="*/ 76200 h 548640"/>
                  <a:gd name="connsiteX2" fmla="*/ 0 w 1005840"/>
                  <a:gd name="connsiteY2" fmla="*/ 0 h 548640"/>
                  <a:gd name="connsiteX3" fmla="*/ 441960 w 1005840"/>
                  <a:gd name="connsiteY3" fmla="*/ 304800 h 548640"/>
                  <a:gd name="connsiteX4" fmla="*/ 76200 w 1005840"/>
                  <a:gd name="connsiteY4" fmla="*/ 533400 h 548640"/>
                  <a:gd name="connsiteX5" fmla="*/ 731520 w 1005840"/>
                  <a:gd name="connsiteY5" fmla="*/ 548640 h 548640"/>
                  <a:gd name="connsiteX6" fmla="*/ 1005840 w 1005840"/>
                  <a:gd name="connsiteY6" fmla="*/ 289560 h 5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5840" h="548640">
                    <a:moveTo>
                      <a:pt x="1005840" y="289560"/>
                    </a:moveTo>
                    <a:lnTo>
                      <a:pt x="655320" y="76200"/>
                    </a:lnTo>
                    <a:lnTo>
                      <a:pt x="0" y="0"/>
                    </a:lnTo>
                    <a:lnTo>
                      <a:pt x="441960" y="304800"/>
                    </a:lnTo>
                    <a:lnTo>
                      <a:pt x="76200" y="533400"/>
                    </a:lnTo>
                    <a:lnTo>
                      <a:pt x="731520" y="548640"/>
                    </a:lnTo>
                    <a:lnTo>
                      <a:pt x="1005840" y="289560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6" name="Прямая со стрелкой 15"/>
              <p:cNvCxnSpPr/>
              <p:nvPr/>
            </p:nvCxnSpPr>
            <p:spPr>
              <a:xfrm>
                <a:off x="1907704" y="2204864"/>
                <a:ext cx="2736304" cy="0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TextBox 21"/>
            <p:cNvSpPr txBox="1"/>
            <p:nvPr/>
          </p:nvSpPr>
          <p:spPr>
            <a:xfrm>
              <a:off x="2634028" y="3471972"/>
              <a:ext cx="1715534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ru-RU" sz="2000" dirty="0">
                  <a:latin typeface="Arial Black" pitchFamily="34" charset="0"/>
                </a:rPr>
                <a:t>полотенце</a:t>
              </a:r>
              <a:endParaRPr lang="ru-RU" dirty="0">
                <a:latin typeface="Arial Black" pitchFamily="34" charset="0"/>
              </a:endParaRPr>
            </a:p>
            <a:p>
              <a:endParaRPr lang="ru-RU" dirty="0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1880118" y="4697569"/>
            <a:ext cx="2952328" cy="677108"/>
            <a:chOff x="1880118" y="4697569"/>
            <a:chExt cx="2952328" cy="677108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1880118" y="4826037"/>
              <a:ext cx="2952328" cy="548640"/>
              <a:chOff x="1691680" y="1916832"/>
              <a:chExt cx="2952328" cy="548640"/>
            </a:xfrm>
          </p:grpSpPr>
          <p:sp>
            <p:nvSpPr>
              <p:cNvPr id="18" name="Полилиния 17"/>
              <p:cNvSpPr/>
              <p:nvPr/>
            </p:nvSpPr>
            <p:spPr>
              <a:xfrm>
                <a:off x="1691680" y="1916832"/>
                <a:ext cx="1082000" cy="548640"/>
              </a:xfrm>
              <a:custGeom>
                <a:avLst/>
                <a:gdLst>
                  <a:gd name="connsiteX0" fmla="*/ 1005840 w 1005840"/>
                  <a:gd name="connsiteY0" fmla="*/ 289560 h 548640"/>
                  <a:gd name="connsiteX1" fmla="*/ 655320 w 1005840"/>
                  <a:gd name="connsiteY1" fmla="*/ 76200 h 548640"/>
                  <a:gd name="connsiteX2" fmla="*/ 0 w 1005840"/>
                  <a:gd name="connsiteY2" fmla="*/ 0 h 548640"/>
                  <a:gd name="connsiteX3" fmla="*/ 441960 w 1005840"/>
                  <a:gd name="connsiteY3" fmla="*/ 304800 h 548640"/>
                  <a:gd name="connsiteX4" fmla="*/ 76200 w 1005840"/>
                  <a:gd name="connsiteY4" fmla="*/ 533400 h 548640"/>
                  <a:gd name="connsiteX5" fmla="*/ 731520 w 1005840"/>
                  <a:gd name="connsiteY5" fmla="*/ 548640 h 548640"/>
                  <a:gd name="connsiteX6" fmla="*/ 1005840 w 1005840"/>
                  <a:gd name="connsiteY6" fmla="*/ 289560 h 5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5840" h="548640">
                    <a:moveTo>
                      <a:pt x="1005840" y="289560"/>
                    </a:moveTo>
                    <a:lnTo>
                      <a:pt x="655320" y="76200"/>
                    </a:lnTo>
                    <a:lnTo>
                      <a:pt x="0" y="0"/>
                    </a:lnTo>
                    <a:lnTo>
                      <a:pt x="441960" y="304800"/>
                    </a:lnTo>
                    <a:lnTo>
                      <a:pt x="76200" y="533400"/>
                    </a:lnTo>
                    <a:lnTo>
                      <a:pt x="731520" y="548640"/>
                    </a:lnTo>
                    <a:lnTo>
                      <a:pt x="1005840" y="289560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9" name="Прямая со стрелкой 18"/>
              <p:cNvCxnSpPr/>
              <p:nvPr/>
            </p:nvCxnSpPr>
            <p:spPr>
              <a:xfrm>
                <a:off x="1907704" y="2204864"/>
                <a:ext cx="2736304" cy="0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/>
            <p:cNvSpPr txBox="1"/>
            <p:nvPr/>
          </p:nvSpPr>
          <p:spPr>
            <a:xfrm>
              <a:off x="3131840" y="4697569"/>
              <a:ext cx="1114408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ru-RU" sz="2000" dirty="0">
                  <a:latin typeface="Arial Black" pitchFamily="34" charset="0"/>
                </a:rPr>
                <a:t>шоссе</a:t>
              </a:r>
              <a:endParaRPr lang="ru-RU" dirty="0">
                <a:latin typeface="Arial Black" pitchFamily="34" charset="0"/>
              </a:endParaRPr>
            </a:p>
            <a:p>
              <a:endParaRPr lang="ru-RU" dirty="0"/>
            </a:p>
          </p:txBody>
        </p:sp>
      </p:grpSp>
      <p:pic>
        <p:nvPicPr>
          <p:cNvPr id="1027" name="Picture 3" descr="C:\work\Новая папка\medali_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2424" b="98182" l="9434" r="9622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4700" y="523850"/>
            <a:ext cx="20193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work\Новая папка\ЗАЙ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6044" b="99451" l="0" r="89524">
                        <a14:foregroundMark x1="65714" y1="18132" x2="65714" y2="18132"/>
                        <a14:foregroundMark x1="42857" y1="14835" x2="42857" y2="14835"/>
                        <a14:foregroundMark x1="50476" y1="71978" x2="50476" y2="71978"/>
                        <a14:foregroundMark x1="26667" y1="46154" x2="26667" y2="461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8336" y="3933056"/>
            <a:ext cx="1619672" cy="2807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 descr="C:\work\Новая папка\znak36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8028" y="6044431"/>
            <a:ext cx="976592" cy="7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C:\work\Новая папка\znak36.pn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123800" y="6044431"/>
            <a:ext cx="976592" cy="7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41 3.33333E-6 C 0.01875 0.0081 0.02344 0.01597 0.02569 0.02592 C 0.02778 0.03703 0.02882 0.05 0.02986 0.06296 C 0.03108 0.07592 0.02986 0.08703 0.02882 0.09907 C 0.02778 0.10995 0.02622 0.12199 0.0224 0.13194 C 0.01927 0.14189 0.01389 0.15 0.00799 0.15602 C 0.0026 0.16203 -0.00365 0.16597 -0.01007 0.16805 C -0.01649 0.1699 -0.02292 0.1699 -0.02882 0.16805 C -0.03524 0.16597 -0.04097 0.16111 -0.04583 0.15301 C -0.05069 0.14606 -0.05486 0.13703 -0.05712 0.12592 C -0.05972 0.11597 -0.06076 0.10208 -0.06076 0.09097 C -0.06128 0.08009 -0.06076 0.06689 -0.05816 0.05602 C -0.05556 0.04606 -0.05069 0.03796 -0.04427 0.03402 C -0.03785 0.03102 -0.03142 0.03495 -0.02708 0.04189 C -0.02344 0.04907 -0.02083 0.05995 -0.02014 0.07291 C -0.02014 0.08611 -0.02083 0.09791 -0.02344 0.1081 C -0.02622 0.11805 -0.02552 0.1199 -0.03628 0.1331 C -0.04583 0.14699 -0.05556 0.14305 -0.06128 0.14398 C -0.06719 0.14398 -0.07205 0.14004 -0.07778 0.13611 C -0.0842 0.13102 -0.08958 0.12199 -0.0934 0.11389 C -0.09705 0.10602 -0.09861 0.09606 -0.10069 0.08009 C -0.10226 0.06389 -0.10226 0.05602 -0.10226 0.04398 C -0.10226 0.03194 -0.10226 0.0199 -0.10226 0.0081 " pathEditMode="relative" rAng="0" ptsTypes="fffffffffffffffffffffff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8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8 -2.22222E-6 C 0.01493 0.0081 0.02118 0.01597 0.02396 0.02593 C 0.02674 0.03704 0.0283 0.05 0.02952 0.06297 C 0.03108 0.07593 0.02952 0.08704 0.0283 0.09908 C 0.02674 0.10996 0.02466 0.12199 0.0198 0.13195 C 0.01563 0.1419 0.00868 0.15 0.00105 0.15602 C -0.0059 0.16204 -0.01423 0.16597 -0.02257 0.16806 C -0.0309 0.16991 -0.03923 0.16991 -0.04704 0.16806 C -0.05538 0.16597 -0.06284 0.16111 -0.06909 0.15301 C -0.07552 0.14607 -0.08107 0.13704 -0.08385 0.12593 C -0.08732 0.11597 -0.08854 0.10209 -0.08854 0.09097 C -0.08941 0.08009 -0.08854 0.0669 -0.08507 0.05602 C -0.08177 0.04607 -0.07552 0.03797 -0.06718 0.03403 C -0.05868 0.03102 -0.05034 0.03496 -0.04479 0.0419 C -0.03993 0.04908 -0.03645 0.05996 -0.03576 0.07292 C -0.03576 0.08611 -0.03645 0.09792 -0.03993 0.1081 C -0.0434 0.11806 -0.0427 0.11991 -0.05659 0.1331 C -0.06909 0.14699 -0.08177 0.14306 -0.08941 0.14398 C -0.09687 0.14398 -0.10312 0.14005 -0.11076 0.13611 C -0.11927 0.13102 -0.12621 0.12199 -0.13107 0.11389 C -0.13593 0.10602 -0.13802 0.09607 -0.14079 0.08009 C -0.1427 0.06389 -0.1427 0.05602 -0.1427 0.04398 C -0.1427 0.03195 -0.1427 0.01991 -0.1427 0.0081 " pathEditMode="relative" rAng="0" ptsTypes="fffffffffffffffffffffff">
                                      <p:cBhvr>
                                        <p:cTn id="1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28" y="8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7.40741E-7 L 0.26684 -0.1817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33" y="-9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2230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Стрельба из лука</a:t>
            </a:r>
            <a:endParaRPr lang="ru-RU" dirty="0"/>
          </a:p>
        </p:txBody>
      </p:sp>
      <p:pic>
        <p:nvPicPr>
          <p:cNvPr id="7" name="Picture 2" descr="C:\work\Новая папка\мишень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8333">
                        <a14:foregroundMark x1="79167" y1="45000" x2="91667" y2="53333"/>
                        <a14:foregroundMark x1="90833" y1="57500" x2="90833" y2="57500"/>
                        <a14:foregroundMark x1="87500" y1="62500" x2="87500" y2="62500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204864"/>
            <a:ext cx="258772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952131" y="1096868"/>
            <a:ext cx="7383753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2000" dirty="0">
                <a:latin typeface="Arial Black" pitchFamily="34" charset="0"/>
              </a:rPr>
              <a:t>С какими окончаниями имена существитель­ные </a:t>
            </a:r>
            <a:endParaRPr lang="ru-RU" sz="2000" dirty="0" smtClean="0">
              <a:latin typeface="Arial Black" pitchFamily="34" charset="0"/>
            </a:endParaRPr>
          </a:p>
          <a:p>
            <a:pPr lvl="0" algn="ctr"/>
            <a:r>
              <a:rPr lang="ru-RU" sz="2000" dirty="0" smtClean="0">
                <a:latin typeface="Arial Black" pitchFamily="34" charset="0"/>
              </a:rPr>
              <a:t>женского </a:t>
            </a:r>
            <a:r>
              <a:rPr lang="ru-RU" sz="2000" dirty="0">
                <a:latin typeface="Arial Black" pitchFamily="34" charset="0"/>
              </a:rPr>
              <a:t>и мужского рода относятся </a:t>
            </a:r>
            <a:endParaRPr lang="ru-RU" sz="2000" dirty="0" smtClean="0">
              <a:latin typeface="Arial Black" pitchFamily="34" charset="0"/>
            </a:endParaRPr>
          </a:p>
          <a:p>
            <a:pPr lvl="0" algn="ctr"/>
            <a:r>
              <a:rPr lang="ru-RU" sz="2000" dirty="0" smtClean="0">
                <a:latin typeface="Arial Black" pitchFamily="34" charset="0"/>
              </a:rPr>
              <a:t>к </a:t>
            </a:r>
            <a:r>
              <a:rPr lang="ru-RU" sz="2000" dirty="0">
                <a:latin typeface="Arial Black" pitchFamily="34" charset="0"/>
              </a:rPr>
              <a:t>первому склонению?</a:t>
            </a:r>
          </a:p>
          <a:p>
            <a:endParaRPr lang="ru-RU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1763688" y="2536289"/>
            <a:ext cx="2952328" cy="748695"/>
            <a:chOff x="1763688" y="2536289"/>
            <a:chExt cx="2952328" cy="748695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1763688" y="2736344"/>
              <a:ext cx="2952328" cy="548640"/>
              <a:chOff x="1691680" y="1916832"/>
              <a:chExt cx="2952328" cy="548640"/>
            </a:xfrm>
          </p:grpSpPr>
          <p:sp>
            <p:nvSpPr>
              <p:cNvPr id="5" name="Полилиния 4"/>
              <p:cNvSpPr/>
              <p:nvPr/>
            </p:nvSpPr>
            <p:spPr>
              <a:xfrm>
                <a:off x="1691680" y="1916832"/>
                <a:ext cx="1082000" cy="548640"/>
              </a:xfrm>
              <a:custGeom>
                <a:avLst/>
                <a:gdLst>
                  <a:gd name="connsiteX0" fmla="*/ 1005840 w 1005840"/>
                  <a:gd name="connsiteY0" fmla="*/ 289560 h 548640"/>
                  <a:gd name="connsiteX1" fmla="*/ 655320 w 1005840"/>
                  <a:gd name="connsiteY1" fmla="*/ 76200 h 548640"/>
                  <a:gd name="connsiteX2" fmla="*/ 0 w 1005840"/>
                  <a:gd name="connsiteY2" fmla="*/ 0 h 548640"/>
                  <a:gd name="connsiteX3" fmla="*/ 441960 w 1005840"/>
                  <a:gd name="connsiteY3" fmla="*/ 304800 h 548640"/>
                  <a:gd name="connsiteX4" fmla="*/ 76200 w 1005840"/>
                  <a:gd name="connsiteY4" fmla="*/ 533400 h 548640"/>
                  <a:gd name="connsiteX5" fmla="*/ 731520 w 1005840"/>
                  <a:gd name="connsiteY5" fmla="*/ 548640 h 548640"/>
                  <a:gd name="connsiteX6" fmla="*/ 1005840 w 1005840"/>
                  <a:gd name="connsiteY6" fmla="*/ 289560 h 5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5840" h="548640">
                    <a:moveTo>
                      <a:pt x="1005840" y="289560"/>
                    </a:moveTo>
                    <a:lnTo>
                      <a:pt x="655320" y="76200"/>
                    </a:lnTo>
                    <a:lnTo>
                      <a:pt x="0" y="0"/>
                    </a:lnTo>
                    <a:lnTo>
                      <a:pt x="441960" y="304800"/>
                    </a:lnTo>
                    <a:lnTo>
                      <a:pt x="76200" y="533400"/>
                    </a:lnTo>
                    <a:lnTo>
                      <a:pt x="731520" y="548640"/>
                    </a:lnTo>
                    <a:lnTo>
                      <a:pt x="1005840" y="289560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6" name="Прямая со стрелкой 5"/>
              <p:cNvCxnSpPr/>
              <p:nvPr/>
            </p:nvCxnSpPr>
            <p:spPr>
              <a:xfrm>
                <a:off x="1907704" y="2204864"/>
                <a:ext cx="2736304" cy="0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14"/>
            <p:cNvSpPr txBox="1"/>
            <p:nvPr/>
          </p:nvSpPr>
          <p:spPr>
            <a:xfrm flipH="1">
              <a:off x="2845688" y="2536289"/>
              <a:ext cx="13681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itchFamily="34" charset="0"/>
                </a:rPr>
                <a:t>-а(-я)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907704" y="3688159"/>
            <a:ext cx="2952328" cy="748953"/>
            <a:chOff x="1907704" y="3688159"/>
            <a:chExt cx="2952328" cy="748953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907704" y="3888472"/>
              <a:ext cx="2952328" cy="548640"/>
              <a:chOff x="1691680" y="1916832"/>
              <a:chExt cx="2952328" cy="548640"/>
            </a:xfrm>
          </p:grpSpPr>
          <p:sp>
            <p:nvSpPr>
              <p:cNvPr id="9" name="Полилиния 8"/>
              <p:cNvSpPr/>
              <p:nvPr/>
            </p:nvSpPr>
            <p:spPr>
              <a:xfrm>
                <a:off x="1691680" y="1916832"/>
                <a:ext cx="1082000" cy="548640"/>
              </a:xfrm>
              <a:custGeom>
                <a:avLst/>
                <a:gdLst>
                  <a:gd name="connsiteX0" fmla="*/ 1005840 w 1005840"/>
                  <a:gd name="connsiteY0" fmla="*/ 289560 h 548640"/>
                  <a:gd name="connsiteX1" fmla="*/ 655320 w 1005840"/>
                  <a:gd name="connsiteY1" fmla="*/ 76200 h 548640"/>
                  <a:gd name="connsiteX2" fmla="*/ 0 w 1005840"/>
                  <a:gd name="connsiteY2" fmla="*/ 0 h 548640"/>
                  <a:gd name="connsiteX3" fmla="*/ 441960 w 1005840"/>
                  <a:gd name="connsiteY3" fmla="*/ 304800 h 548640"/>
                  <a:gd name="connsiteX4" fmla="*/ 76200 w 1005840"/>
                  <a:gd name="connsiteY4" fmla="*/ 533400 h 548640"/>
                  <a:gd name="connsiteX5" fmla="*/ 731520 w 1005840"/>
                  <a:gd name="connsiteY5" fmla="*/ 548640 h 548640"/>
                  <a:gd name="connsiteX6" fmla="*/ 1005840 w 1005840"/>
                  <a:gd name="connsiteY6" fmla="*/ 289560 h 5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5840" h="548640">
                    <a:moveTo>
                      <a:pt x="1005840" y="289560"/>
                    </a:moveTo>
                    <a:lnTo>
                      <a:pt x="655320" y="76200"/>
                    </a:lnTo>
                    <a:lnTo>
                      <a:pt x="0" y="0"/>
                    </a:lnTo>
                    <a:lnTo>
                      <a:pt x="441960" y="304800"/>
                    </a:lnTo>
                    <a:lnTo>
                      <a:pt x="76200" y="533400"/>
                    </a:lnTo>
                    <a:lnTo>
                      <a:pt x="731520" y="548640"/>
                    </a:lnTo>
                    <a:lnTo>
                      <a:pt x="1005840" y="289560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0" name="Прямая со стрелкой 9"/>
              <p:cNvCxnSpPr/>
              <p:nvPr/>
            </p:nvCxnSpPr>
            <p:spPr>
              <a:xfrm>
                <a:off x="1907704" y="2204864"/>
                <a:ext cx="2736304" cy="0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/>
            <p:cNvSpPr txBox="1"/>
            <p:nvPr/>
          </p:nvSpPr>
          <p:spPr>
            <a:xfrm>
              <a:off x="3070579" y="3688159"/>
              <a:ext cx="11432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>
                  <a:latin typeface="Arial Black" pitchFamily="34" charset="0"/>
                </a:rPr>
                <a:t>-о(-е) 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907704" y="4593322"/>
            <a:ext cx="3122335" cy="995918"/>
            <a:chOff x="1907704" y="4593322"/>
            <a:chExt cx="3122335" cy="995918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1907704" y="5040600"/>
              <a:ext cx="2952328" cy="548640"/>
              <a:chOff x="1691680" y="1916832"/>
              <a:chExt cx="2952328" cy="548640"/>
            </a:xfrm>
          </p:grpSpPr>
          <p:sp>
            <p:nvSpPr>
              <p:cNvPr id="12" name="Полилиния 11"/>
              <p:cNvSpPr/>
              <p:nvPr/>
            </p:nvSpPr>
            <p:spPr>
              <a:xfrm>
                <a:off x="1691680" y="1916832"/>
                <a:ext cx="1082000" cy="548640"/>
              </a:xfrm>
              <a:custGeom>
                <a:avLst/>
                <a:gdLst>
                  <a:gd name="connsiteX0" fmla="*/ 1005840 w 1005840"/>
                  <a:gd name="connsiteY0" fmla="*/ 289560 h 548640"/>
                  <a:gd name="connsiteX1" fmla="*/ 655320 w 1005840"/>
                  <a:gd name="connsiteY1" fmla="*/ 76200 h 548640"/>
                  <a:gd name="connsiteX2" fmla="*/ 0 w 1005840"/>
                  <a:gd name="connsiteY2" fmla="*/ 0 h 548640"/>
                  <a:gd name="connsiteX3" fmla="*/ 441960 w 1005840"/>
                  <a:gd name="connsiteY3" fmla="*/ 304800 h 548640"/>
                  <a:gd name="connsiteX4" fmla="*/ 76200 w 1005840"/>
                  <a:gd name="connsiteY4" fmla="*/ 533400 h 548640"/>
                  <a:gd name="connsiteX5" fmla="*/ 731520 w 1005840"/>
                  <a:gd name="connsiteY5" fmla="*/ 548640 h 548640"/>
                  <a:gd name="connsiteX6" fmla="*/ 1005840 w 1005840"/>
                  <a:gd name="connsiteY6" fmla="*/ 289560 h 5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5840" h="548640">
                    <a:moveTo>
                      <a:pt x="1005840" y="289560"/>
                    </a:moveTo>
                    <a:lnTo>
                      <a:pt x="655320" y="76200"/>
                    </a:lnTo>
                    <a:lnTo>
                      <a:pt x="0" y="0"/>
                    </a:lnTo>
                    <a:lnTo>
                      <a:pt x="441960" y="304800"/>
                    </a:lnTo>
                    <a:lnTo>
                      <a:pt x="76200" y="533400"/>
                    </a:lnTo>
                    <a:lnTo>
                      <a:pt x="731520" y="548640"/>
                    </a:lnTo>
                    <a:lnTo>
                      <a:pt x="1005840" y="289560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3" name="Прямая со стрелкой 12"/>
              <p:cNvCxnSpPr/>
              <p:nvPr/>
            </p:nvCxnSpPr>
            <p:spPr>
              <a:xfrm>
                <a:off x="1907704" y="2204864"/>
                <a:ext cx="2736304" cy="0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/>
            <p:cNvSpPr txBox="1"/>
            <p:nvPr/>
          </p:nvSpPr>
          <p:spPr>
            <a:xfrm>
              <a:off x="2267744" y="4593322"/>
              <a:ext cx="276229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000" dirty="0">
                  <a:latin typeface="Arial Black" pitchFamily="34" charset="0"/>
                </a:rPr>
                <a:t>с мягким знаком </a:t>
              </a:r>
              <a:endParaRPr lang="ru-RU" sz="2000" dirty="0" smtClean="0">
                <a:latin typeface="Arial Black" pitchFamily="34" charset="0"/>
              </a:endParaRPr>
            </a:p>
            <a:p>
              <a:pPr algn="ctr"/>
              <a:r>
                <a:rPr lang="ru-RU" sz="2000" dirty="0" smtClean="0">
                  <a:latin typeface="Arial Black" pitchFamily="34" charset="0"/>
                </a:rPr>
                <a:t>(</a:t>
              </a:r>
              <a:r>
                <a:rPr lang="ru-RU" sz="2000" dirty="0">
                  <a:latin typeface="Arial Black" pitchFamily="34" charset="0"/>
                </a:rPr>
                <a:t>ь) на конце</a:t>
              </a:r>
            </a:p>
          </p:txBody>
        </p:sp>
      </p:grpSp>
      <p:pic>
        <p:nvPicPr>
          <p:cNvPr id="21" name="Picture 3" descr="C:\work\Новая папка\medali_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2424" b="98182" l="9434" r="9622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4700" y="228134"/>
            <a:ext cx="20193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work\Новая папка\ЗАЙ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6044" b="99451" l="0" r="89524">
                        <a14:foregroundMark x1="65714" y1="18132" x2="65714" y2="18132"/>
                        <a14:foregroundMark x1="42857" y1="14835" x2="42857" y2="14835"/>
                        <a14:foregroundMark x1="50476" y1="71978" x2="50476" y2="71978"/>
                        <a14:foregroundMark x1="26667" y1="46154" x2="26667" y2="461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8336" y="3933056"/>
            <a:ext cx="1619672" cy="2807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work\Новая папка\znak36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8028" y="6044431"/>
            <a:ext cx="976592" cy="7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work\Новая папка\znak36.pn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195808" y="6116439"/>
            <a:ext cx="976592" cy="7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93315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9 -1.11111E-6 C 0.01528 0.0081 0.02135 0.01597 0.02413 0.02593 C 0.02691 0.03704 0.0283 0.05 0.02951 0.06296 C 0.03108 0.07593 0.02951 0.08704 0.0283 0.09908 C 0.02691 0.10995 0.02483 0.12199 0.01997 0.13195 C 0.01597 0.1419 0.00903 0.15 0.00174 0.15602 C -0.00521 0.16204 -0.01337 0.16597 -0.02153 0.16806 C -0.02969 0.16991 -0.03785 0.16991 -0.04549 0.16806 C -0.05365 0.16597 -0.06111 0.16111 -0.06719 0.15301 C -0.07326 0.14607 -0.07882 0.13704 -0.08142 0.12593 C -0.0849 0.11597 -0.08628 0.10208 -0.08628 0.09097 C -0.08698 0.08009 -0.08628 0.0669 -0.08281 0.05602 C -0.07951 0.04607 -0.07326 0.03796 -0.0651 0.03403 C -0.05694 0.03102 -0.04878 0.03495 -0.04323 0.0419 C -0.03854 0.04908 -0.03507 0.05995 -0.03437 0.07292 C -0.03437 0.08611 -0.03507 0.09792 -0.03854 0.1081 C -0.04201 0.11806 -0.04132 0.11991 -0.05486 0.1331 C -0.06719 0.14699 -0.07951 0.14306 -0.08698 0.14398 C -0.09444 0.14398 -0.10052 0.14005 -0.10799 0.13611 C -0.11632 0.13102 -0.12292 0.12199 -0.12778 0.11389 C -0.13264 0.10602 -0.13455 0.09607 -0.13733 0.08009 C -0.13924 0.06389 -0.13924 0.05602 -0.13924 0.04398 C -0.13924 0.03195 -0.13924 0.01991 -0.13924 0.0081 " pathEditMode="relative" rAng="0" ptsTypes="fffffffffffffffffffffff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06" y="8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93 -1.11111E-6 C 0.01909 0.0081 0.02378 0.01597 0.02569 0.02593 C 0.02777 0.03704 0.02899 0.05 0.02986 0.06296 C 0.03107 0.07593 0.02986 0.08704 0.02899 0.09908 C 0.02777 0.10995 0.02638 0.12199 0.02256 0.13195 C 0.01961 0.1419 0.01441 0.15 0.00868 0.15602 C 0.00347 0.16204 -0.00278 0.16597 -0.00886 0.16806 C -0.01511 0.16991 -0.02136 0.16991 -0.02709 0.16806 C -0.03316 0.16597 -0.03889 0.16111 -0.04358 0.15301 C -0.04827 0.14607 -0.05244 0.13704 -0.05452 0.12593 C -0.05712 0.11597 -0.05799 0.10208 -0.05799 0.09097 C -0.05851 0.08009 -0.05799 0.0669 -0.05539 0.05602 C -0.05296 0.04607 -0.04827 0.03796 -0.04202 0.03403 C -0.03577 0.03102 -0.02952 0.03495 -0.02535 0.0419 C -0.02188 0.04908 -0.01928 0.05995 -0.01875 0.07292 C -0.01875 0.08611 -0.01928 0.09792 -0.02188 0.1081 C -0.02448 0.11806 -0.02396 0.11991 -0.03421 0.1331 C -0.04358 0.14699 -0.05296 0.14306 -0.05851 0.14398 C -0.06424 0.14398 -0.06893 0.14005 -0.07448 0.13611 C -0.08091 0.13102 -0.08594 0.12199 -0.08959 0.11389 C -0.09323 0.10602 -0.0948 0.09607 -0.09688 0.08009 C -0.09827 0.06389 -0.09827 0.05602 -0.09827 0.04398 C -0.09827 0.03195 -0.09827 0.01991 -0.09827 0.0081 " pathEditMode="relative" rAng="0" ptsTypes="fffffffffffffffffffffff"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61" y="8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44444E-6 L 0.28733 0.1071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58" y="534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Стрельба из лука</a:t>
            </a:r>
            <a:endParaRPr lang="ru-RU" dirty="0"/>
          </a:p>
        </p:txBody>
      </p:sp>
      <p:pic>
        <p:nvPicPr>
          <p:cNvPr id="5" name="Picture 2" descr="C:\work\Новая папка\мишень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8333">
                        <a14:foregroundMark x1="79167" y1="45000" x2="91667" y2="53333"/>
                        <a14:foregroundMark x1="90833" y1="57500" x2="90833" y2="57500"/>
                        <a14:foregroundMark x1="87500" y1="62500" x2="87500" y2="62500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492896"/>
            <a:ext cx="258772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1369524" y="2805430"/>
            <a:ext cx="2952328" cy="733306"/>
            <a:chOff x="1369524" y="2805430"/>
            <a:chExt cx="2952328" cy="733306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1369524" y="2990096"/>
              <a:ext cx="2952328" cy="548640"/>
              <a:chOff x="1691680" y="1916832"/>
              <a:chExt cx="2952328" cy="548640"/>
            </a:xfrm>
          </p:grpSpPr>
          <p:sp>
            <p:nvSpPr>
              <p:cNvPr id="9" name="Полилиния 8"/>
              <p:cNvSpPr/>
              <p:nvPr/>
            </p:nvSpPr>
            <p:spPr>
              <a:xfrm>
                <a:off x="1691680" y="1916832"/>
                <a:ext cx="1082000" cy="548640"/>
              </a:xfrm>
              <a:custGeom>
                <a:avLst/>
                <a:gdLst>
                  <a:gd name="connsiteX0" fmla="*/ 1005840 w 1005840"/>
                  <a:gd name="connsiteY0" fmla="*/ 289560 h 548640"/>
                  <a:gd name="connsiteX1" fmla="*/ 655320 w 1005840"/>
                  <a:gd name="connsiteY1" fmla="*/ 76200 h 548640"/>
                  <a:gd name="connsiteX2" fmla="*/ 0 w 1005840"/>
                  <a:gd name="connsiteY2" fmla="*/ 0 h 548640"/>
                  <a:gd name="connsiteX3" fmla="*/ 441960 w 1005840"/>
                  <a:gd name="connsiteY3" fmla="*/ 304800 h 548640"/>
                  <a:gd name="connsiteX4" fmla="*/ 76200 w 1005840"/>
                  <a:gd name="connsiteY4" fmla="*/ 533400 h 548640"/>
                  <a:gd name="connsiteX5" fmla="*/ 731520 w 1005840"/>
                  <a:gd name="connsiteY5" fmla="*/ 548640 h 548640"/>
                  <a:gd name="connsiteX6" fmla="*/ 1005840 w 1005840"/>
                  <a:gd name="connsiteY6" fmla="*/ 289560 h 5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5840" h="548640">
                    <a:moveTo>
                      <a:pt x="1005840" y="289560"/>
                    </a:moveTo>
                    <a:lnTo>
                      <a:pt x="655320" y="76200"/>
                    </a:lnTo>
                    <a:lnTo>
                      <a:pt x="0" y="0"/>
                    </a:lnTo>
                    <a:lnTo>
                      <a:pt x="441960" y="304800"/>
                    </a:lnTo>
                    <a:lnTo>
                      <a:pt x="76200" y="533400"/>
                    </a:lnTo>
                    <a:lnTo>
                      <a:pt x="731520" y="548640"/>
                    </a:lnTo>
                    <a:lnTo>
                      <a:pt x="1005840" y="289560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0" name="Прямая со стрелкой 9"/>
              <p:cNvCxnSpPr/>
              <p:nvPr/>
            </p:nvCxnSpPr>
            <p:spPr>
              <a:xfrm>
                <a:off x="1907704" y="2204864"/>
                <a:ext cx="2736304" cy="0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/>
            <p:cNvSpPr txBox="1"/>
            <p:nvPr/>
          </p:nvSpPr>
          <p:spPr>
            <a:xfrm>
              <a:off x="2024797" y="2805430"/>
              <a:ext cx="21323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latin typeface="Arial Black" pitchFamily="34" charset="0"/>
                </a:rPr>
                <a:t>к </a:t>
              </a:r>
              <a:r>
                <a:rPr lang="ru-RU" dirty="0" smtClean="0">
                  <a:latin typeface="Arial Black" pitchFamily="34" charset="0"/>
                </a:rPr>
                <a:t>1 </a:t>
              </a:r>
              <a:r>
                <a:rPr lang="ru-RU" dirty="0">
                  <a:latin typeface="Arial Black" pitchFamily="34" charset="0"/>
                </a:rPr>
                <a:t>склонению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23528" y="1124744"/>
            <a:ext cx="861485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2400" dirty="0">
                <a:latin typeface="Arial Black" pitchFamily="34" charset="0"/>
              </a:rPr>
              <a:t>Если у имени существительного мужского </a:t>
            </a:r>
            <a:r>
              <a:rPr lang="ru-RU" sz="2400" dirty="0" smtClean="0">
                <a:latin typeface="Arial Black" pitchFamily="34" charset="0"/>
              </a:rPr>
              <a:t>рода</a:t>
            </a:r>
          </a:p>
          <a:p>
            <a:pPr lvl="0" algn="ctr"/>
            <a:r>
              <a:rPr lang="ru-RU" sz="2400" dirty="0" smtClean="0">
                <a:latin typeface="Arial Black" pitchFamily="34" charset="0"/>
              </a:rPr>
              <a:t> </a:t>
            </a:r>
            <a:r>
              <a:rPr lang="ru-RU" sz="2400" dirty="0">
                <a:latin typeface="Arial Black" pitchFamily="34" charset="0"/>
              </a:rPr>
              <a:t>нулевое окончание, </a:t>
            </a:r>
            <a:endParaRPr lang="ru-RU" sz="2400" dirty="0" smtClean="0">
              <a:latin typeface="Arial Black" pitchFamily="34" charset="0"/>
            </a:endParaRPr>
          </a:p>
          <a:p>
            <a:pPr lvl="0" algn="ctr"/>
            <a:r>
              <a:rPr lang="ru-RU" sz="2400" dirty="0" smtClean="0">
                <a:latin typeface="Arial Black" pitchFamily="34" charset="0"/>
              </a:rPr>
              <a:t>то </a:t>
            </a:r>
            <a:r>
              <a:rPr lang="ru-RU" sz="2400" dirty="0">
                <a:latin typeface="Arial Black" pitchFamily="34" charset="0"/>
              </a:rPr>
              <a:t>к какому склонению оно относится?</a:t>
            </a:r>
          </a:p>
          <a:p>
            <a:endParaRPr lang="ru-RU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1369524" y="3919830"/>
            <a:ext cx="2961260" cy="733306"/>
            <a:chOff x="1369524" y="3762102"/>
            <a:chExt cx="2961260" cy="733306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1369524" y="3946768"/>
              <a:ext cx="2952328" cy="548640"/>
              <a:chOff x="1691680" y="1916832"/>
              <a:chExt cx="2952328" cy="548640"/>
            </a:xfrm>
          </p:grpSpPr>
          <p:sp>
            <p:nvSpPr>
              <p:cNvPr id="12" name="Полилиния 11"/>
              <p:cNvSpPr/>
              <p:nvPr/>
            </p:nvSpPr>
            <p:spPr>
              <a:xfrm>
                <a:off x="1691680" y="1916832"/>
                <a:ext cx="1082000" cy="548640"/>
              </a:xfrm>
              <a:custGeom>
                <a:avLst/>
                <a:gdLst>
                  <a:gd name="connsiteX0" fmla="*/ 1005840 w 1005840"/>
                  <a:gd name="connsiteY0" fmla="*/ 289560 h 548640"/>
                  <a:gd name="connsiteX1" fmla="*/ 655320 w 1005840"/>
                  <a:gd name="connsiteY1" fmla="*/ 76200 h 548640"/>
                  <a:gd name="connsiteX2" fmla="*/ 0 w 1005840"/>
                  <a:gd name="connsiteY2" fmla="*/ 0 h 548640"/>
                  <a:gd name="connsiteX3" fmla="*/ 441960 w 1005840"/>
                  <a:gd name="connsiteY3" fmla="*/ 304800 h 548640"/>
                  <a:gd name="connsiteX4" fmla="*/ 76200 w 1005840"/>
                  <a:gd name="connsiteY4" fmla="*/ 533400 h 548640"/>
                  <a:gd name="connsiteX5" fmla="*/ 731520 w 1005840"/>
                  <a:gd name="connsiteY5" fmla="*/ 548640 h 548640"/>
                  <a:gd name="connsiteX6" fmla="*/ 1005840 w 1005840"/>
                  <a:gd name="connsiteY6" fmla="*/ 289560 h 5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5840" h="548640">
                    <a:moveTo>
                      <a:pt x="1005840" y="289560"/>
                    </a:moveTo>
                    <a:lnTo>
                      <a:pt x="655320" y="76200"/>
                    </a:lnTo>
                    <a:lnTo>
                      <a:pt x="0" y="0"/>
                    </a:lnTo>
                    <a:lnTo>
                      <a:pt x="441960" y="304800"/>
                    </a:lnTo>
                    <a:lnTo>
                      <a:pt x="76200" y="533400"/>
                    </a:lnTo>
                    <a:lnTo>
                      <a:pt x="731520" y="548640"/>
                    </a:lnTo>
                    <a:lnTo>
                      <a:pt x="1005840" y="289560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3" name="Прямая со стрелкой 12"/>
              <p:cNvCxnSpPr/>
              <p:nvPr/>
            </p:nvCxnSpPr>
            <p:spPr>
              <a:xfrm>
                <a:off x="1907704" y="2204864"/>
                <a:ext cx="2736304" cy="0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/>
            <p:cNvSpPr txBox="1"/>
            <p:nvPr/>
          </p:nvSpPr>
          <p:spPr>
            <a:xfrm>
              <a:off x="2044581" y="3762102"/>
              <a:ext cx="22862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latin typeface="Arial Black" pitchFamily="34" charset="0"/>
                </a:rPr>
                <a:t>ко </a:t>
              </a:r>
              <a:r>
                <a:rPr lang="ru-RU" dirty="0" smtClean="0">
                  <a:latin typeface="Arial Black" pitchFamily="34" charset="0"/>
                </a:rPr>
                <a:t>2 </a:t>
              </a:r>
              <a:r>
                <a:rPr lang="ru-RU" dirty="0">
                  <a:latin typeface="Arial Black" pitchFamily="34" charset="0"/>
                </a:rPr>
                <a:t>склонению</a:t>
              </a:r>
            </a:p>
          </p:txBody>
        </p:sp>
      </p:grpSp>
      <p:pic>
        <p:nvPicPr>
          <p:cNvPr id="23" name="Picture 3" descr="C:\work\Новая папка\medali_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2424" b="98182" l="9434" r="9622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2847" y="260648"/>
            <a:ext cx="20193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Группа 21"/>
          <p:cNvGrpSpPr/>
          <p:nvPr/>
        </p:nvGrpSpPr>
        <p:grpSpPr>
          <a:xfrm>
            <a:off x="1369524" y="5215974"/>
            <a:ext cx="2952328" cy="733306"/>
            <a:chOff x="1369524" y="5215974"/>
            <a:chExt cx="2952328" cy="73330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1369524" y="5400640"/>
              <a:ext cx="2952328" cy="548640"/>
              <a:chOff x="1691680" y="1916832"/>
              <a:chExt cx="2952328" cy="548640"/>
            </a:xfrm>
          </p:grpSpPr>
          <p:sp>
            <p:nvSpPr>
              <p:cNvPr id="15" name="Полилиния 14"/>
              <p:cNvSpPr/>
              <p:nvPr/>
            </p:nvSpPr>
            <p:spPr>
              <a:xfrm>
                <a:off x="1691680" y="1916832"/>
                <a:ext cx="1082000" cy="548640"/>
              </a:xfrm>
              <a:custGeom>
                <a:avLst/>
                <a:gdLst>
                  <a:gd name="connsiteX0" fmla="*/ 1005840 w 1005840"/>
                  <a:gd name="connsiteY0" fmla="*/ 289560 h 548640"/>
                  <a:gd name="connsiteX1" fmla="*/ 655320 w 1005840"/>
                  <a:gd name="connsiteY1" fmla="*/ 76200 h 548640"/>
                  <a:gd name="connsiteX2" fmla="*/ 0 w 1005840"/>
                  <a:gd name="connsiteY2" fmla="*/ 0 h 548640"/>
                  <a:gd name="connsiteX3" fmla="*/ 441960 w 1005840"/>
                  <a:gd name="connsiteY3" fmla="*/ 304800 h 548640"/>
                  <a:gd name="connsiteX4" fmla="*/ 76200 w 1005840"/>
                  <a:gd name="connsiteY4" fmla="*/ 533400 h 548640"/>
                  <a:gd name="connsiteX5" fmla="*/ 731520 w 1005840"/>
                  <a:gd name="connsiteY5" fmla="*/ 548640 h 548640"/>
                  <a:gd name="connsiteX6" fmla="*/ 1005840 w 1005840"/>
                  <a:gd name="connsiteY6" fmla="*/ 289560 h 5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5840" h="548640">
                    <a:moveTo>
                      <a:pt x="1005840" y="289560"/>
                    </a:moveTo>
                    <a:lnTo>
                      <a:pt x="655320" y="76200"/>
                    </a:lnTo>
                    <a:lnTo>
                      <a:pt x="0" y="0"/>
                    </a:lnTo>
                    <a:lnTo>
                      <a:pt x="441960" y="304800"/>
                    </a:lnTo>
                    <a:lnTo>
                      <a:pt x="76200" y="533400"/>
                    </a:lnTo>
                    <a:lnTo>
                      <a:pt x="731520" y="548640"/>
                    </a:lnTo>
                    <a:lnTo>
                      <a:pt x="1005840" y="289560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6" name="Прямая со стрелкой 15"/>
              <p:cNvCxnSpPr/>
              <p:nvPr/>
            </p:nvCxnSpPr>
            <p:spPr>
              <a:xfrm>
                <a:off x="1907704" y="2204864"/>
                <a:ext cx="2736304" cy="0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Box 20"/>
            <p:cNvSpPr txBox="1"/>
            <p:nvPr/>
          </p:nvSpPr>
          <p:spPr>
            <a:xfrm>
              <a:off x="2123728" y="5215974"/>
              <a:ext cx="21323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latin typeface="Arial Black" pitchFamily="34" charset="0"/>
                </a:rPr>
                <a:t>к </a:t>
              </a:r>
              <a:r>
                <a:rPr lang="ru-RU" dirty="0" smtClean="0">
                  <a:latin typeface="Arial Black" pitchFamily="34" charset="0"/>
                </a:rPr>
                <a:t>3 </a:t>
              </a:r>
              <a:r>
                <a:rPr lang="ru-RU" dirty="0">
                  <a:latin typeface="Arial Black" pitchFamily="34" charset="0"/>
                </a:rPr>
                <a:t>склонению</a:t>
              </a:r>
            </a:p>
          </p:txBody>
        </p:sp>
      </p:grpSp>
      <p:pic>
        <p:nvPicPr>
          <p:cNvPr id="24" name="Picture 4" descr="C:\work\Новая папка\ЗАЙ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6044" b="99451" l="0" r="89524">
                        <a14:foregroundMark x1="65714" y1="18132" x2="65714" y2="18132"/>
                        <a14:foregroundMark x1="42857" y1="14835" x2="42857" y2="14835"/>
                        <a14:foregroundMark x1="50476" y1="71978" x2="50476" y2="71978"/>
                        <a14:foregroundMark x1="26667" y1="46154" x2="26667" y2="461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250148" y="3955762"/>
            <a:ext cx="1619672" cy="2807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work\Новая папка\znak36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8028" y="6044431"/>
            <a:ext cx="976592" cy="7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work\Новая папка\znak36.pn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236296" y="6021288"/>
            <a:ext cx="976592" cy="7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66979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46 0 C 0.01649 0.0081 0.02222 0.01597 0.02465 0.02593 C 0.02726 0.03704 0.02847 0.05 0.02969 0.06296 C 0.03108 0.07593 0.02969 0.08704 0.02847 0.09907 C 0.02726 0.10995 0.02535 0.12199 0.02083 0.13194 C 0.01719 0.1419 0.01077 0.15 0.00399 0.15602 C -0.00243 0.16204 -0.00989 0.16597 -0.01753 0.16806 C -0.025 0.16991 -0.03246 0.16991 -0.03941 0.16806 C -0.04705 0.16597 -0.05382 0.16111 -0.05955 0.15301 C -0.06528 0.14606 -0.07031 0.13704 -0.07274 0.12593 C -0.07587 0.11597 -0.07708 0.10208 -0.07708 0.09097 C -0.07778 0.08009 -0.07708 0.0669 -0.07396 0.05602 C -0.07083 0.04606 -0.06528 0.03796 -0.05764 0.03403 C -0.05 0.03102 -0.04253 0.03495 -0.0375 0.0419 C -0.03316 0.04907 -0.03003 0.05995 -0.02934 0.07292 C -0.02934 0.08611 -0.03003 0.09792 -0.03316 0.1081 C -0.03628 0.11806 -0.03559 0.11991 -0.04826 0.1331 C -0.05955 0.14699 -0.07083 0.14306 -0.07778 0.14398 C -0.08472 0.14398 -0.09028 0.14005 -0.09722 0.13611 C -0.10486 0.13102 -0.11111 0.12199 -0.11562 0.11389 C -0.11996 0.10602 -0.1217 0.09606 -0.1243 0.08009 C -0.12604 0.06389 -0.12604 0.05602 -0.12604 0.04398 C -0.12604 0.03194 -0.12604 0.01991 -0.12604 0.0081 " pathEditMode="relative" rAng="0" ptsTypes="fffffffffffffffffffffff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3" y="8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55 -3.7037E-7 C 0.01511 0.0081 0.02118 0.01597 0.02396 0.02593 C 0.02674 0.03704 0.0283 0.05 0.02952 0.06296 C 0.03108 0.07593 0.02952 0.08704 0.0283 0.09907 C 0.02674 0.10995 0.02483 0.12199 0.01979 0.13194 C 0.0158 0.1419 0.00886 0.15 0.00122 0.15602 C -0.00573 0.16204 -0.01406 0.16597 -0.02239 0.16806 C -0.03055 0.16991 -0.03889 0.16991 -0.04653 0.16806 C -0.05486 0.16597 -0.0625 0.16111 -0.06875 0.15301 C -0.075 0.14607 -0.08038 0.13704 -0.08316 0.12593 C -0.08663 0.11597 -0.08802 0.10208 -0.08802 0.09097 C -0.08871 0.08009 -0.08802 0.0669 -0.08455 0.05602 C -0.08125 0.04607 -0.075 0.03796 -0.06667 0.03403 C -0.05816 0.03102 -0.05 0.03495 -0.04444 0.0419 C -0.03958 0.04907 -0.03611 0.05995 -0.03542 0.07292 C -0.03542 0.08611 -0.03611 0.09792 -0.03958 0.1081 C -0.04305 0.11806 -0.04236 0.11991 -0.05625 0.1331 C -0.06875 0.14699 -0.08125 0.14306 -0.08871 0.14398 C -0.09635 0.14398 -0.1026 0.14005 -0.11007 0.13611 C -0.11858 0.13102 -0.12535 0.12199 -0.13021 0.11389 C -0.13507 0.10602 -0.13715 0.09607 -0.13993 0.08009 C -0.14184 0.06389 -0.14184 0.05602 -0.14184 0.04398 C -0.14184 0.03194 -0.14184 0.01991 -0.14184 0.0081 " pathEditMode="relative" rAng="0" ptsTypes="fffffffffffffffffffffff">
                                      <p:cBhvr>
                                        <p:cTn id="1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93" y="8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11022E-16 L 0.33004 -0.0513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93" y="-256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Футбол</a:t>
            </a:r>
            <a:endParaRPr lang="ru-RU" dirty="0"/>
          </a:p>
        </p:txBody>
      </p:sp>
      <p:pic>
        <p:nvPicPr>
          <p:cNvPr id="2050" name="Picture 2" descr="C:\work\Новая папка\судья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2000" b="96500" l="10000" r="90000">
                        <a14:foregroundMark x1="47250" y1="14500" x2="47250" y2="14500"/>
                        <a14:foregroundMark x1="54750" y1="18000" x2="54750" y2="18000"/>
                        <a14:foregroundMark x1="44750" y1="79250" x2="44750" y2="79250"/>
                        <a14:foregroundMark x1="40000" y1="80500" x2="40000" y2="80500"/>
                        <a14:foregroundMark x1="37500" y1="82500" x2="37500" y2="82500"/>
                        <a14:foregroundMark x1="47500" y1="82500" x2="47500" y2="82500"/>
                        <a14:foregroundMark x1="48750" y1="91250" x2="48750" y2="91250"/>
                        <a14:foregroundMark x1="50750" y1="88500" x2="50750" y2="88500"/>
                        <a14:foregroundMark x1="33250" y1="86750" x2="33250" y2="86750"/>
                        <a14:foregroundMark x1="29500" y1="87250" x2="29500" y2="87250"/>
                        <a14:foregroundMark x1="43500" y1="42000" x2="43500" y2="42000"/>
                        <a14:foregroundMark x1="40500" y1="34000" x2="40500" y2="3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612576" y="30480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work\Новая папка\ворота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7250">
                        <a14:foregroundMark x1="58750" y1="55500" x2="58750" y2="55500"/>
                        <a14:foregroundMark x1="76500" y1="35500" x2="76500" y2="35500"/>
                        <a14:foregroundMark x1="86000" y1="38500" x2="86000" y2="38500"/>
                        <a14:foregroundMark x1="84500" y1="36500" x2="84500" y2="36500"/>
                        <a14:foregroundMark x1="84500" y1="42500" x2="84500" y2="42500"/>
                        <a14:foregroundMark x1="88000" y1="42500" x2="88000" y2="42500"/>
                        <a14:foregroundMark x1="90000" y1="37500" x2="90000" y2="37500"/>
                        <a14:foregroundMark x1="90000" y1="41250" x2="90000" y2="41250"/>
                        <a14:foregroundMark x1="91250" y1="45250" x2="91250" y2="45250"/>
                        <a14:foregroundMark x1="88500" y1="45500" x2="88500" y2="45500"/>
                        <a14:foregroundMark x1="70750" y1="62750" x2="70750" y2="62750"/>
                        <a14:foregroundMark x1="57500" y1="17500" x2="57500" y2="17500"/>
                        <a14:foregroundMark x1="62500" y1="35250" x2="62500" y2="35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2696" y="132592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771922"/>
            <a:ext cx="68691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2400" dirty="0">
                <a:latin typeface="Arial Black" pitchFamily="34" charset="0"/>
              </a:rPr>
              <a:t>Имена существительные какого рода </a:t>
            </a:r>
            <a:endParaRPr lang="ru-RU" sz="2400" dirty="0" smtClean="0">
              <a:latin typeface="Arial Black" pitchFamily="34" charset="0"/>
            </a:endParaRPr>
          </a:p>
          <a:p>
            <a:pPr lvl="0" algn="ctr"/>
            <a:r>
              <a:rPr lang="ru-RU" sz="2400" dirty="0" smtClean="0">
                <a:latin typeface="Arial Black" pitchFamily="34" charset="0"/>
              </a:rPr>
              <a:t>относят­ся </a:t>
            </a:r>
            <a:r>
              <a:rPr lang="ru-RU" sz="2400" dirty="0">
                <a:latin typeface="Arial Black" pitchFamily="34" charset="0"/>
              </a:rPr>
              <a:t>к третьему склонению?</a:t>
            </a:r>
          </a:p>
          <a:p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1619672" y="1925223"/>
            <a:ext cx="2151551" cy="1719546"/>
            <a:chOff x="1424138" y="1628800"/>
            <a:chExt cx="2151551" cy="1719546"/>
          </a:xfrm>
        </p:grpSpPr>
        <p:pic>
          <p:nvPicPr>
            <p:cNvPr id="2052" name="Picture 4" descr="C:\work\Новая папка\фмяч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02404" y="1979681"/>
              <a:ext cx="1395020" cy="1368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1424138" y="1628800"/>
              <a:ext cx="21515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latin typeface="Arial Black" pitchFamily="34" charset="0"/>
                </a:rPr>
                <a:t>мужского рода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197424" y="3460103"/>
            <a:ext cx="2133918" cy="1737997"/>
            <a:chOff x="2942138" y="3059155"/>
            <a:chExt cx="2133918" cy="1737997"/>
          </a:xfrm>
        </p:grpSpPr>
        <p:pic>
          <p:nvPicPr>
            <p:cNvPr id="8" name="Picture 4" descr="C:\work\Новая папка\фмяч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214584" y="3428487"/>
              <a:ext cx="1395020" cy="1368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2942138" y="3059155"/>
              <a:ext cx="21339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latin typeface="Arial Black" pitchFamily="34" charset="0"/>
                </a:rPr>
                <a:t>женского рода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5009438" y="4729004"/>
            <a:ext cx="2079415" cy="1728705"/>
            <a:chOff x="4611092" y="4437112"/>
            <a:chExt cx="2079415" cy="1728705"/>
          </a:xfrm>
        </p:grpSpPr>
        <p:pic>
          <p:nvPicPr>
            <p:cNvPr id="9" name="Picture 4" descr="C:\work\Новая папка\фмяч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860032" y="4797152"/>
              <a:ext cx="1395020" cy="1368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4611092" y="4437112"/>
              <a:ext cx="20794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latin typeface="Arial Black" pitchFamily="34" charset="0"/>
                </a:rPr>
                <a:t>среднего рода</a:t>
              </a:r>
            </a:p>
          </p:txBody>
        </p:sp>
      </p:grpSp>
      <p:pic>
        <p:nvPicPr>
          <p:cNvPr id="16" name="Picture 3" descr="C:\work\Новая папка\medali_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2424" b="98182" l="9434" r="9622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2847" y="260648"/>
            <a:ext cx="20193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5403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11022E-16 L 0.26198 -0.1627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90" y="-814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Футбол</a:t>
            </a:r>
            <a:endParaRPr lang="ru-RU" dirty="0"/>
          </a:p>
        </p:txBody>
      </p:sp>
      <p:pic>
        <p:nvPicPr>
          <p:cNvPr id="5" name="Picture 2" descr="C:\work\Новая папка\судья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2000" b="96500" l="10000" r="90000">
                        <a14:foregroundMark x1="47250" y1="14500" x2="47250" y2="14500"/>
                        <a14:foregroundMark x1="54750" y1="18000" x2="54750" y2="18000"/>
                        <a14:foregroundMark x1="44750" y1="79250" x2="44750" y2="79250"/>
                        <a14:foregroundMark x1="40000" y1="80500" x2="40000" y2="80500"/>
                        <a14:foregroundMark x1="37500" y1="82500" x2="37500" y2="82500"/>
                        <a14:foregroundMark x1="47500" y1="82500" x2="47500" y2="82500"/>
                        <a14:foregroundMark x1="48750" y1="91250" x2="48750" y2="91250"/>
                        <a14:foregroundMark x1="50750" y1="88500" x2="50750" y2="88500"/>
                        <a14:foregroundMark x1="33250" y1="86750" x2="33250" y2="86750"/>
                        <a14:foregroundMark x1="29500" y1="87250" x2="29500" y2="87250"/>
                        <a14:foregroundMark x1="43500" y1="42000" x2="43500" y2="42000"/>
                        <a14:foregroundMark x1="40500" y1="34000" x2="40500" y2="3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612576" y="30480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work\Новая папка\ворота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7250">
                        <a14:foregroundMark x1="58750" y1="55500" x2="58750" y2="55500"/>
                        <a14:foregroundMark x1="76500" y1="35500" x2="76500" y2="35500"/>
                        <a14:foregroundMark x1="86000" y1="38500" x2="86000" y2="38500"/>
                        <a14:foregroundMark x1="84500" y1="36500" x2="84500" y2="36500"/>
                        <a14:foregroundMark x1="84500" y1="42500" x2="84500" y2="42500"/>
                        <a14:foregroundMark x1="88000" y1="42500" x2="88000" y2="42500"/>
                        <a14:foregroundMark x1="90000" y1="37500" x2="90000" y2="37500"/>
                        <a14:foregroundMark x1="90000" y1="41250" x2="90000" y2="41250"/>
                        <a14:foregroundMark x1="91250" y1="45250" x2="91250" y2="45250"/>
                        <a14:foregroundMark x1="88500" y1="45500" x2="88500" y2="45500"/>
                        <a14:foregroundMark x1="70750" y1="62750" x2="70750" y2="62750"/>
                        <a14:foregroundMark x1="57500" y1="17500" x2="57500" y2="17500"/>
                        <a14:foregroundMark x1="62500" y1="35250" x2="62500" y2="35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2696" y="132592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3528" y="965919"/>
            <a:ext cx="8686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Найди имя существительное </a:t>
            </a:r>
            <a:r>
              <a:rPr lang="ru-RU" sz="2400" dirty="0">
                <a:latin typeface="Arial Black" pitchFamily="34" charset="0"/>
              </a:rPr>
              <a:t>первого скло­нения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2013098" y="1772816"/>
            <a:ext cx="1395020" cy="1752066"/>
            <a:chOff x="2013098" y="1772816"/>
            <a:chExt cx="1395020" cy="1752066"/>
          </a:xfrm>
        </p:grpSpPr>
        <p:pic>
          <p:nvPicPr>
            <p:cNvPr id="8" name="Picture 4" descr="C:\work\Новая папка\фмяч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013098" y="2156217"/>
              <a:ext cx="1395020" cy="1368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2113231" y="1772816"/>
              <a:ext cx="12346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latin typeface="Arial Black" pitchFamily="34" charset="0"/>
                </a:rPr>
                <a:t>снегирь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635896" y="3068960"/>
            <a:ext cx="1395020" cy="1737997"/>
            <a:chOff x="3687850" y="3215003"/>
            <a:chExt cx="1395020" cy="1737997"/>
          </a:xfrm>
        </p:grpSpPr>
        <p:pic>
          <p:nvPicPr>
            <p:cNvPr id="4" name="Picture 4" descr="C:\work\Новая папка\фмяч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687850" y="3584335"/>
              <a:ext cx="1395020" cy="1368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833766" y="3215003"/>
              <a:ext cx="11031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latin typeface="Arial Black" pitchFamily="34" charset="0"/>
                </a:rPr>
                <a:t>яблоко</a:t>
              </a: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5292080" y="4629388"/>
            <a:ext cx="1395020" cy="1692277"/>
            <a:chOff x="5292080" y="4629388"/>
            <a:chExt cx="1395020" cy="1692277"/>
          </a:xfrm>
        </p:grpSpPr>
        <p:pic>
          <p:nvPicPr>
            <p:cNvPr id="7" name="Picture 4" descr="C:\work\Новая папка\фмяч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292080" y="4953000"/>
              <a:ext cx="1395020" cy="1368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5433989" y="4629388"/>
              <a:ext cx="1111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latin typeface="Arial Black" pitchFamily="34" charset="0"/>
                </a:rPr>
                <a:t>яблоня</a:t>
              </a:r>
            </a:p>
          </p:txBody>
        </p:sp>
      </p:grpSp>
      <p:pic>
        <p:nvPicPr>
          <p:cNvPr id="16" name="Picture 3" descr="C:\work\Новая папка\medali_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2424" b="98182" l="9434" r="9622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108520" y="332656"/>
            <a:ext cx="20193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work\Новая папка\znak36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8028" y="6044431"/>
            <a:ext cx="976592" cy="7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work\Новая папка\znak36.pn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267816" y="6089055"/>
            <a:ext cx="976592" cy="7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45750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0.08907 -0.3402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44" y="-1701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341</Words>
  <Application>Microsoft Office PowerPoint</Application>
  <PresentationFormat>Экран (4:3)</PresentationFormat>
  <Paragraphs>90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ОЛИМПИЙСКИЕ ИГРЫ ИМЯ СУЩЕСТВИТЕЛЬНОЕ</vt:lpstr>
      <vt:lpstr>БАСКЕТБОЛ</vt:lpstr>
      <vt:lpstr>БАСКЕТБОЛ</vt:lpstr>
      <vt:lpstr>БАСКЕТБОЛ</vt:lpstr>
      <vt:lpstr>Стрельба из лука</vt:lpstr>
      <vt:lpstr>Стрельба из лука</vt:lpstr>
      <vt:lpstr>Стрельба из лука</vt:lpstr>
      <vt:lpstr>Футбол</vt:lpstr>
      <vt:lpstr>Футбол</vt:lpstr>
      <vt:lpstr>Футбол</vt:lpstr>
      <vt:lpstr>Прыжки в длину </vt:lpstr>
      <vt:lpstr>Прыжки в длину </vt:lpstr>
      <vt:lpstr>Прыжки в длину </vt:lpstr>
      <vt:lpstr>ПОБЕДА!!!</vt:lpstr>
      <vt:lpstr>Использованные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XP GAME 2010</cp:lastModifiedBy>
  <cp:revision>44</cp:revision>
  <dcterms:created xsi:type="dcterms:W3CDTF">2012-05-08T20:01:29Z</dcterms:created>
  <dcterms:modified xsi:type="dcterms:W3CDTF">2013-12-03T17:56:18Z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