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3300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143000" y="114300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68760" y="395536"/>
            <a:ext cx="5256584" cy="8352928"/>
          </a:xfrm>
        </p:spPr>
        <p:txBody>
          <a:bodyPr>
            <a:normAutofit fontScale="92500" lnSpcReduction="20000"/>
          </a:bodyPr>
          <a:lstStyle/>
          <a:p>
            <a:endParaRPr lang="ru-RU" sz="1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Как научить ребенка рисовать? </a:t>
            </a:r>
          </a:p>
          <a:p>
            <a:endParaRPr lang="ru-RU" sz="1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5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Если вы уже задумались о том, что пора учить ребенка рисовать постарайтесь соблюдать при этом следующие принципы:</a:t>
            </a:r>
          </a:p>
          <a:p>
            <a:pPr marL="171450" indent="-171450" algn="just">
              <a:buFont typeface="Wingdings" pitchFamily="2" charset="2"/>
              <a:buChar char="Ø"/>
            </a:pPr>
            <a:r>
              <a:rPr lang="ru-RU" sz="15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Никогда не просите ребенка нарисовать вам что – либо конкретное по заказу,</a:t>
            </a:r>
            <a:r>
              <a:rPr lang="ru-RU" sz="15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можете только предложить несколько вариантов на выбор, но не настаивайте, чтобы ребенок обязательно нарисовал что – </a:t>
            </a:r>
            <a:r>
              <a:rPr lang="ru-RU" sz="15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sz="15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из предложенного вами; пусть лучше рисует то, что задумал сам.</a:t>
            </a:r>
          </a:p>
          <a:p>
            <a:pPr marL="171450" indent="-171450" algn="just">
              <a:buFont typeface="Wingdings" pitchFamily="2" charset="2"/>
              <a:buChar char="Ø"/>
            </a:pPr>
            <a:r>
              <a:rPr lang="ru-RU" sz="15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Никогда не критикуйте работы маленького ребенка</a:t>
            </a:r>
            <a:r>
              <a:rPr lang="ru-RU" sz="15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 да, он еще несовершенен, он рисует, как может, но рисует с душой; если вы будете постоянно его критиковать, он может вообще отказаться от этого занятия.</a:t>
            </a:r>
          </a:p>
          <a:p>
            <a:pPr marL="171450" indent="-171450" algn="just">
              <a:buFont typeface="Wingdings" pitchFamily="2" charset="2"/>
              <a:buChar char="Ø"/>
            </a:pPr>
            <a:r>
              <a:rPr lang="ru-RU" sz="15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Никогда ни под каким предлогом не дорисовывайте ничего и не улучшайте в работах, это тоже его обижает, </a:t>
            </a:r>
            <a:r>
              <a:rPr lang="ru-RU" sz="15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подчеркивает его неполноценность, невозможность </a:t>
            </a:r>
            <a:r>
              <a:rPr lang="ru-RU" sz="15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5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амому нарисовать хорошо (часто родители делают это, чтобы потом демонстрировать работы ребенка родственникам и знакомым, как его достижения).</a:t>
            </a:r>
          </a:p>
          <a:p>
            <a:pPr marL="171450" indent="-171450" algn="just">
              <a:buFont typeface="Wingdings" pitchFamily="2" charset="2"/>
              <a:buChar char="Ø"/>
            </a:pPr>
            <a:r>
              <a:rPr lang="ru-RU" sz="15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Никогда не учите ребенка рисовать какой – либо конкретный образ, </a:t>
            </a:r>
            <a:r>
              <a:rPr lang="ru-RU" sz="15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так как это убивает его фантазию, накладывает штампы на те или иные изображения (ваше видение); лучше научите ребенка приемам работы с материалами, рисования разных форм, а из этих умений он сам извлечет пользу и будет рисовать необычные, ни на чьи не похожие образы того или иного предмета или существа.</a:t>
            </a:r>
          </a:p>
          <a:p>
            <a:pPr marL="171450" indent="-171450" algn="just">
              <a:buFont typeface="Wingdings" pitchFamily="2" charset="2"/>
              <a:buChar char="Ø"/>
            </a:pPr>
            <a:r>
              <a:rPr lang="ru-RU" sz="15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Поощряйте нестандартные решения образов или приемы работы</a:t>
            </a:r>
            <a:r>
              <a:rPr lang="ru-RU" sz="15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 пусть малыш понимает, </a:t>
            </a:r>
            <a:r>
              <a:rPr lang="ru-RU" sz="15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что главное – это именно его фантазия.</a:t>
            </a:r>
          </a:p>
          <a:p>
            <a:pPr marL="171450" indent="-171450" algn="just">
              <a:buFont typeface="Wingdings" pitchFamily="2" charset="2"/>
              <a:buChar char="Ø"/>
            </a:pPr>
            <a:r>
              <a:rPr lang="ru-RU" sz="15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Рассматривайте </a:t>
            </a:r>
            <a:r>
              <a:rPr lang="ru-RU" sz="15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обсуждайте его предыдущие работы</a:t>
            </a:r>
            <a:r>
              <a:rPr lang="ru-RU" sz="15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чтобы он не забывал, что он уже умеет рисовать, что у него уже однажды получилось очень хорошо; старайтесь вывешивать работы ребенка на стену.</a:t>
            </a:r>
          </a:p>
          <a:p>
            <a:pPr marL="171450" indent="-171450" algn="just">
              <a:buFont typeface="Wingdings" pitchFamily="2" charset="2"/>
              <a:buChar char="Ø"/>
            </a:pPr>
            <a:r>
              <a:rPr lang="ru-RU" sz="15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Рассматривайте</a:t>
            </a:r>
            <a:r>
              <a:rPr lang="ru-RU" sz="15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работы других детей, чтобы он захотел нарисовать также.</a:t>
            </a:r>
          </a:p>
          <a:p>
            <a:pPr marL="171450" indent="-171450" algn="just">
              <a:buFont typeface="Wingdings" pitchFamily="2" charset="2"/>
              <a:buChar char="Ø"/>
            </a:pPr>
            <a:r>
              <a:rPr lang="ru-RU" sz="15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Рассматривайте</a:t>
            </a:r>
            <a:r>
              <a:rPr lang="ru-RU" sz="15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репродукции картин разных художников, ходите в картинные галереи.</a:t>
            </a:r>
          </a:p>
          <a:p>
            <a:pPr marL="171450" indent="-171450" algn="just">
              <a:buFont typeface="Wingdings" pitchFamily="2" charset="2"/>
              <a:buChar char="Ø"/>
            </a:pPr>
            <a:endParaRPr lang="ru-RU" sz="1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just">
              <a:buFont typeface="Wingdings" pitchFamily="2" charset="2"/>
              <a:buChar char="Ø"/>
            </a:pPr>
            <a:endParaRPr lang="ru-RU" sz="1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dirty="0" smtClean="0"/>
              <a:t> </a:t>
            </a:r>
            <a:endParaRPr lang="ru-RU" sz="1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4452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298</Words>
  <Application>Microsoft Office PowerPoint</Application>
  <PresentationFormat>Экран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2019-09-25T09:03:08Z</dcterms:created>
  <dcterms:modified xsi:type="dcterms:W3CDTF">2019-10-07T10:37:45Z</dcterms:modified>
</cp:coreProperties>
</file>