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4" r:id="rId4"/>
    <p:sldId id="258" r:id="rId5"/>
    <p:sldId id="259" r:id="rId6"/>
    <p:sldId id="265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A7569A3-82BE-4F44-B1F2-840294A716B2}">
          <p14:sldIdLst>
            <p14:sldId id="256"/>
            <p14:sldId id="257"/>
            <p14:sldId id="264"/>
            <p14:sldId id="258"/>
            <p14:sldId id="259"/>
            <p14:sldId id="265"/>
          </p14:sldIdLst>
        </p14:section>
        <p14:section name="Раздел без заголовка" id="{7A385542-C3DC-47A6-92C7-63914B69959B}">
          <p14:sldIdLst>
            <p14:sldId id="261"/>
            <p14:sldId id="262"/>
            <p14:sldId id="263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5" autoAdjust="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562F6-D687-4C62-A802-5730FBCA9CB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D6CEF-57FF-4D49-8CA5-3F1021CC8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94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D6CEF-57FF-4D49-8CA5-3F1021CC8C1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553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Изучение транскрипции в начальной школе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Транскрипция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944816" cy="4176464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Передача звуков при помощи определенных знаков. 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Знаки заключаются в квадратную скобочку</a:t>
            </a:r>
          </a:p>
          <a:p>
            <a:r>
              <a:rPr 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[ j</a:t>
            </a:r>
            <a:r>
              <a:rPr 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]</a:t>
            </a:r>
            <a:endParaRPr lang="ru-RU" sz="5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 презентации</a:t>
            </a:r>
          </a:p>
          <a:p>
            <a:pPr algn="l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английского языка</a:t>
            </a:r>
          </a:p>
          <a:p>
            <a:pPr algn="l"/>
            <a:r>
              <a:rPr lang="ru-RU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Пряжникова</a:t>
            </a: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Лариса Валерьевна</a:t>
            </a:r>
          </a:p>
          <a:p>
            <a:pPr algn="l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 Одинцово, СОШ №3</a:t>
            </a:r>
            <a:endParaRPr lang="ru-RU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546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>
            <a:gsLst>
              <a:gs pos="28934">
                <a:schemeClr val="accent3">
                  <a:lumMod val="60000"/>
                  <a:lumOff val="40000"/>
                </a:schemeClr>
              </a:gs>
              <a:gs pos="0">
                <a:schemeClr val="accent4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МОЛОДЦЫ!!!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991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Звуки, которые живут на «ступеньках»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endParaRPr lang="en-US" sz="8000" dirty="0" smtClean="0"/>
          </a:p>
          <a:p>
            <a:pPr marL="0" indent="0">
              <a:buNone/>
            </a:pPr>
            <a:r>
              <a:rPr lang="en-US" sz="8000" dirty="0" smtClean="0"/>
              <a:t>[d]     [t]    [n]     [</a:t>
            </a:r>
            <a:r>
              <a:rPr lang="en-US" sz="9600" dirty="0" smtClean="0"/>
              <a:t>l</a:t>
            </a:r>
            <a:r>
              <a:rPr lang="en-US" sz="8000" dirty="0" smtClean="0"/>
              <a:t>]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684405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Одиночные звуки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8800" b="1" dirty="0" smtClean="0"/>
              <a:t>      [h]        [l]   </a:t>
            </a:r>
          </a:p>
          <a:p>
            <a:pPr marL="0" indent="0">
              <a:buNone/>
            </a:pPr>
            <a:r>
              <a:rPr lang="en-US" sz="8800" b="1" dirty="0" smtClean="0"/>
              <a:t> </a:t>
            </a:r>
          </a:p>
          <a:p>
            <a:pPr marL="0" indent="0">
              <a:buNone/>
            </a:pPr>
            <a:r>
              <a:rPr lang="en-US" sz="8800" b="1" dirty="0" smtClean="0"/>
              <a:t>      [m]     [n] 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1084535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Звуки короткие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>
                <a:solidFill>
                  <a:srgbClr val="FF0000"/>
                </a:solidFill>
              </a:rPr>
              <a:t>   [</a:t>
            </a:r>
            <a:r>
              <a:rPr lang="ru-RU" sz="8000" b="1" dirty="0" smtClean="0">
                <a:solidFill>
                  <a:srgbClr val="FF0000"/>
                </a:solidFill>
              </a:rPr>
              <a:t>Λ</a:t>
            </a:r>
            <a:r>
              <a:rPr lang="en-US" sz="8000" b="1" dirty="0" smtClean="0">
                <a:solidFill>
                  <a:srgbClr val="FF0000"/>
                </a:solidFill>
              </a:rPr>
              <a:t>]      [</a:t>
            </a:r>
            <a:r>
              <a:rPr lang="en-US" sz="8000" b="1" dirty="0" err="1" smtClean="0">
                <a:solidFill>
                  <a:srgbClr val="FF0000"/>
                </a:solidFill>
              </a:rPr>
              <a:t>i</a:t>
            </a:r>
            <a:r>
              <a:rPr lang="en-US" sz="8000" b="1" dirty="0" smtClean="0">
                <a:solidFill>
                  <a:srgbClr val="FF0000"/>
                </a:solidFill>
              </a:rPr>
              <a:t>]        [e]  </a:t>
            </a:r>
          </a:p>
          <a:p>
            <a:pPr marL="0" indent="0">
              <a:buNone/>
            </a:pPr>
            <a:r>
              <a:rPr lang="en-US" sz="8000" b="1" dirty="0" smtClean="0">
                <a:solidFill>
                  <a:srgbClr val="FF0000"/>
                </a:solidFill>
              </a:rPr>
              <a:t>   [</a:t>
            </a:r>
            <a:r>
              <a:rPr lang="ru-RU" sz="8000" b="1" dirty="0">
                <a:solidFill>
                  <a:srgbClr val="FF0000"/>
                </a:solidFill>
              </a:rPr>
              <a:t>ᴐ</a:t>
            </a:r>
            <a:r>
              <a:rPr lang="en-US" sz="8000" b="1" dirty="0" smtClean="0">
                <a:solidFill>
                  <a:srgbClr val="FF0000"/>
                </a:solidFill>
              </a:rPr>
              <a:t>]       [</a:t>
            </a:r>
            <a:r>
              <a:rPr lang="ru-RU" sz="8000" b="1" dirty="0" smtClean="0">
                <a:solidFill>
                  <a:srgbClr val="FF0000"/>
                </a:solidFill>
              </a:rPr>
              <a:t>æ</a:t>
            </a:r>
            <a:r>
              <a:rPr lang="en-US" sz="8000" b="1" dirty="0" smtClean="0">
                <a:solidFill>
                  <a:srgbClr val="FF0000"/>
                </a:solidFill>
              </a:rPr>
              <a:t>]      [</a:t>
            </a:r>
            <a:r>
              <a:rPr lang="en-US" sz="8000" b="1" dirty="0">
                <a:solidFill>
                  <a:srgbClr val="FF0000"/>
                </a:solidFill>
              </a:rPr>
              <a:t>u</a:t>
            </a:r>
            <a:r>
              <a:rPr lang="en-US" sz="8000" b="1" dirty="0" smtClean="0">
                <a:solidFill>
                  <a:srgbClr val="FF0000"/>
                </a:solidFill>
              </a:rPr>
              <a:t>]</a:t>
            </a:r>
          </a:p>
          <a:p>
            <a:pPr marL="0" indent="0">
              <a:buNone/>
            </a:pPr>
            <a:r>
              <a:rPr lang="en-US" sz="8000" b="1" dirty="0" smtClean="0">
                <a:solidFill>
                  <a:srgbClr val="FF0000"/>
                </a:solidFill>
              </a:rPr>
              <a:t>   [</a:t>
            </a:r>
            <a:r>
              <a:rPr lang="ru-RU" sz="8000" b="1" dirty="0" smtClean="0">
                <a:solidFill>
                  <a:srgbClr val="FF0000"/>
                </a:solidFill>
              </a:rPr>
              <a:t>ə</a:t>
            </a:r>
            <a:r>
              <a:rPr lang="en-US" sz="8000" b="1" dirty="0" smtClean="0">
                <a:solidFill>
                  <a:srgbClr val="FF0000"/>
                </a:solidFill>
              </a:rPr>
              <a:t>]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777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8934">
              <a:srgbClr val="E04D58"/>
            </a:gs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Долгие звуки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[a:]        [</a:t>
            </a:r>
            <a:r>
              <a:rPr lang="en-US" sz="8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:]       [o:]</a:t>
            </a:r>
          </a:p>
          <a:p>
            <a:endParaRPr lang="en-US" sz="8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[u:]        [e:]      [</a:t>
            </a:r>
            <a:r>
              <a:rPr lang="ru-RU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ə:</a:t>
            </a:r>
            <a:r>
              <a:rPr lang="en-US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]</a:t>
            </a:r>
            <a:endParaRPr lang="ru-RU" sz="8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63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Звуки короткие и долгие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короткие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043608" y="2132856"/>
            <a:ext cx="2301652" cy="4320480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[</a:t>
            </a:r>
            <a:r>
              <a:rPr lang="ru-RU" sz="3600" b="1" dirty="0" smtClean="0">
                <a:solidFill>
                  <a:srgbClr val="FF0000"/>
                </a:solidFill>
              </a:rPr>
              <a:t>Λ</a:t>
            </a:r>
            <a:r>
              <a:rPr lang="en-US" sz="3600" b="1" dirty="0" smtClean="0">
                <a:solidFill>
                  <a:srgbClr val="FF0000"/>
                </a:solidFill>
              </a:rPr>
              <a:t>]     </a:t>
            </a:r>
          </a:p>
          <a:p>
            <a:pPr marL="0" indent="0" algn="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[</a:t>
            </a:r>
            <a:r>
              <a:rPr lang="en-US" sz="3600" b="1" dirty="0" err="1">
                <a:solidFill>
                  <a:srgbClr val="FF0000"/>
                </a:solidFill>
              </a:rPr>
              <a:t>i</a:t>
            </a:r>
            <a:r>
              <a:rPr lang="en-US" sz="3600" b="1" dirty="0" smtClean="0">
                <a:solidFill>
                  <a:srgbClr val="FF0000"/>
                </a:solidFill>
              </a:rPr>
              <a:t>]  </a:t>
            </a:r>
          </a:p>
          <a:p>
            <a:pPr marL="0" indent="0" algn="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  </a:t>
            </a:r>
            <a:r>
              <a:rPr lang="en-US" sz="3600" b="1" dirty="0">
                <a:solidFill>
                  <a:srgbClr val="FF0000"/>
                </a:solidFill>
              </a:rPr>
              <a:t>[</a:t>
            </a:r>
            <a:r>
              <a:rPr lang="ru-RU" sz="3600" b="1" dirty="0">
                <a:solidFill>
                  <a:srgbClr val="FF0000"/>
                </a:solidFill>
              </a:rPr>
              <a:t>ᴐ</a:t>
            </a:r>
            <a:r>
              <a:rPr lang="en-US" sz="36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[u</a:t>
            </a:r>
            <a:r>
              <a:rPr lang="en-US" sz="3600" b="1" dirty="0" smtClean="0">
                <a:solidFill>
                  <a:srgbClr val="FF0000"/>
                </a:solidFill>
              </a:rPr>
              <a:t>] </a:t>
            </a:r>
          </a:p>
          <a:p>
            <a:pPr marL="0" indent="0" algn="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[</a:t>
            </a:r>
            <a:r>
              <a:rPr lang="en-US" sz="3600" b="1" dirty="0">
                <a:solidFill>
                  <a:srgbClr val="FF0000"/>
                </a:solidFill>
              </a:rPr>
              <a:t>e]  </a:t>
            </a:r>
          </a:p>
          <a:p>
            <a:pPr marL="0" indent="0" algn="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  [</a:t>
            </a:r>
            <a:r>
              <a:rPr lang="ru-RU" sz="3600" b="1" dirty="0" smtClean="0">
                <a:solidFill>
                  <a:srgbClr val="FF0000"/>
                </a:solidFill>
              </a:rPr>
              <a:t>æ</a:t>
            </a:r>
            <a:r>
              <a:rPr lang="en-US" sz="3600" b="1" dirty="0" smtClean="0">
                <a:solidFill>
                  <a:srgbClr val="FF0000"/>
                </a:solidFill>
              </a:rPr>
              <a:t>]</a:t>
            </a:r>
          </a:p>
          <a:p>
            <a:pPr marL="0" indent="0" algn="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 [</a:t>
            </a:r>
            <a:r>
              <a:rPr lang="ru-RU" sz="3600" b="1" dirty="0" smtClean="0">
                <a:solidFill>
                  <a:srgbClr val="FF0000"/>
                </a:solidFill>
              </a:rPr>
              <a:t>ə</a:t>
            </a:r>
            <a:r>
              <a:rPr lang="en-US" sz="3600" b="1" dirty="0" smtClean="0">
                <a:solidFill>
                  <a:srgbClr val="FF0000"/>
                </a:solidFill>
              </a:rPr>
              <a:t>]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995936" y="1484784"/>
            <a:ext cx="4041775" cy="639762"/>
          </a:xfrm>
        </p:spPr>
        <p:txBody>
          <a:bodyPr/>
          <a:lstStyle/>
          <a:p>
            <a:pPr algn="ctr"/>
            <a:r>
              <a:rPr lang="ru-RU" dirty="0" smtClean="0"/>
              <a:t>долгие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2132857"/>
            <a:ext cx="1727175" cy="399330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a:]     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r">
              <a:buNone/>
            </a:pP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3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:]    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r">
              <a:buNone/>
            </a:pP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[o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:]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r">
              <a:buNone/>
            </a:pP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[u:] </a:t>
            </a:r>
            <a:endParaRPr 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r">
              <a:buNone/>
            </a:pP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[e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:]  </a:t>
            </a:r>
          </a:p>
          <a:p>
            <a:pPr marL="0" indent="0" algn="r">
              <a:buNone/>
            </a:pP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[</a:t>
            </a:r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ə:</a:t>
            </a:r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]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663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Звуки парные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6000" b="1" dirty="0" smtClean="0"/>
              <a:t>        [d] - [t]         [b] -  [p] </a:t>
            </a:r>
          </a:p>
          <a:p>
            <a:endParaRPr lang="en-US" sz="6000" b="1" dirty="0" smtClean="0"/>
          </a:p>
          <a:p>
            <a:pPr marL="0" indent="0">
              <a:buNone/>
            </a:pPr>
            <a:r>
              <a:rPr lang="en-US" sz="6000" b="1" dirty="0" smtClean="0"/>
              <a:t>         [</a:t>
            </a:r>
            <a:r>
              <a:rPr lang="en-US" sz="6000" b="1" dirty="0"/>
              <a:t>v] </a:t>
            </a:r>
            <a:r>
              <a:rPr lang="en-US" sz="6000" b="1" dirty="0" smtClean="0"/>
              <a:t>- </a:t>
            </a:r>
            <a:r>
              <a:rPr lang="en-US" sz="6000" b="1" dirty="0"/>
              <a:t>[f] </a:t>
            </a:r>
            <a:r>
              <a:rPr lang="en-US" sz="6000" b="1" dirty="0" smtClean="0"/>
              <a:t>         [z ] - [s]</a:t>
            </a:r>
          </a:p>
          <a:p>
            <a:endParaRPr lang="en-US" sz="6000" b="1" dirty="0" smtClean="0"/>
          </a:p>
          <a:p>
            <a:pPr marL="0" indent="0">
              <a:buNone/>
            </a:pPr>
            <a:r>
              <a:rPr lang="en-US" sz="6000" b="1" dirty="0" smtClean="0"/>
              <a:t>         [g] - [k]         [</a:t>
            </a:r>
            <a:r>
              <a:rPr lang="ru-RU" sz="6000" b="1" dirty="0"/>
              <a:t>3</a:t>
            </a:r>
            <a:r>
              <a:rPr lang="en-US" sz="6000" b="1" dirty="0"/>
              <a:t>] </a:t>
            </a:r>
            <a:r>
              <a:rPr lang="en-US" sz="6000" b="1" dirty="0" smtClean="0"/>
              <a:t>- [</a:t>
            </a:r>
            <a:r>
              <a:rPr lang="ru-RU" sz="8800" b="1" dirty="0"/>
              <a:t>∫</a:t>
            </a:r>
            <a:r>
              <a:rPr lang="en-US" sz="6000" b="1" dirty="0"/>
              <a:t>] 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801134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Два звука в одной скобочке </a:t>
            </a:r>
            <a:r>
              <a:rPr lang="ru-RU" dirty="0" smtClean="0"/>
              <a:t>(дифтонги)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b="1" dirty="0" smtClean="0"/>
              <a:t>[</a:t>
            </a:r>
            <a:r>
              <a:rPr lang="en-US" sz="7200" b="1" dirty="0" err="1" smtClean="0"/>
              <a:t>ei</a:t>
            </a:r>
            <a:r>
              <a:rPr lang="en-US" sz="7200" b="1" dirty="0" smtClean="0"/>
              <a:t>]       [</a:t>
            </a:r>
            <a:r>
              <a:rPr lang="en-US" sz="7200" b="1" dirty="0" err="1" smtClean="0"/>
              <a:t>ai</a:t>
            </a:r>
            <a:r>
              <a:rPr lang="en-US" sz="7200" b="1" dirty="0" smtClean="0"/>
              <a:t>]      [</a:t>
            </a:r>
            <a:r>
              <a:rPr lang="en-US" sz="7200" b="1" dirty="0" err="1" smtClean="0"/>
              <a:t>oi</a:t>
            </a:r>
            <a:r>
              <a:rPr lang="en-US" sz="7200" b="1" dirty="0" smtClean="0"/>
              <a:t>]     [</a:t>
            </a:r>
            <a:r>
              <a:rPr lang="ru-RU" sz="7200" b="1" dirty="0" err="1"/>
              <a:t>əu</a:t>
            </a:r>
            <a:r>
              <a:rPr lang="en-US" sz="7200" b="1" dirty="0" smtClean="0"/>
              <a:t>]     [au]      [</a:t>
            </a:r>
            <a:r>
              <a:rPr lang="en-US" sz="7200" b="1" dirty="0" err="1"/>
              <a:t>eə</a:t>
            </a:r>
            <a:r>
              <a:rPr lang="en-US" sz="7200" b="1" dirty="0" smtClean="0"/>
              <a:t>]     [</a:t>
            </a:r>
            <a:r>
              <a:rPr lang="en-US" sz="7200" b="1" dirty="0" err="1" smtClean="0"/>
              <a:t>ie</a:t>
            </a:r>
            <a:r>
              <a:rPr lang="en-US" sz="7200" b="1" dirty="0" smtClean="0"/>
              <a:t>]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007280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Особенные звуки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 smtClean="0"/>
              <a:t>[r]             [w]         [j] [</a:t>
            </a:r>
            <a:r>
              <a:rPr lang="ru-RU" sz="6600" b="1" dirty="0"/>
              <a:t>ŋ</a:t>
            </a:r>
            <a:r>
              <a:rPr lang="en-US" sz="6600" b="1" dirty="0" smtClean="0"/>
              <a:t>]             [</a:t>
            </a:r>
            <a:r>
              <a:rPr lang="ru-RU" sz="9600" b="1" dirty="0"/>
              <a:t>∫</a:t>
            </a:r>
            <a:r>
              <a:rPr lang="en-US" sz="6600" b="1" dirty="0" smtClean="0"/>
              <a:t>]         [</a:t>
            </a:r>
            <a:r>
              <a:rPr lang="ru-RU" sz="6600" b="1" dirty="0" smtClean="0"/>
              <a:t>3</a:t>
            </a:r>
            <a:r>
              <a:rPr lang="en-US" sz="6600" b="1" dirty="0" smtClean="0"/>
              <a:t>] [</a:t>
            </a:r>
            <a:r>
              <a:rPr lang="ru-RU" sz="6600" b="1" dirty="0" smtClean="0"/>
              <a:t>θ</a:t>
            </a:r>
            <a:r>
              <a:rPr lang="en-US" sz="6600" b="1" dirty="0" smtClean="0"/>
              <a:t>]    [</a:t>
            </a:r>
            <a:r>
              <a:rPr lang="ru-RU" sz="6600" b="1" dirty="0" smtClean="0"/>
              <a:t>ð</a:t>
            </a:r>
            <a:r>
              <a:rPr lang="en-US" sz="6600" b="1" dirty="0" smtClean="0"/>
              <a:t>]</a:t>
            </a:r>
            <a:r>
              <a:rPr lang="en-US" sz="6600" b="1" dirty="0"/>
              <a:t> </a:t>
            </a:r>
            <a:r>
              <a:rPr lang="en-US" sz="6600" b="1" dirty="0" smtClean="0"/>
              <a:t>  [</a:t>
            </a:r>
            <a:r>
              <a:rPr lang="ru-RU" sz="6600" b="1" dirty="0"/>
              <a:t>t∫</a:t>
            </a:r>
            <a:r>
              <a:rPr lang="en-US" sz="6600" b="1" dirty="0" smtClean="0"/>
              <a:t>]        [</a:t>
            </a:r>
            <a:r>
              <a:rPr lang="ru-RU" sz="6600" b="1" dirty="0"/>
              <a:t>d3</a:t>
            </a:r>
            <a:r>
              <a:rPr lang="en-US" sz="6600" b="1" dirty="0"/>
              <a:t>] 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0138478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288</Words>
  <Application>Microsoft Office PowerPoint</Application>
  <PresentationFormat>Экран (4:3)</PresentationFormat>
  <Paragraphs>53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Изучение транскрипции в начальной школе Транскрипция</vt:lpstr>
      <vt:lpstr>Звуки, которые живут на «ступеньках»</vt:lpstr>
      <vt:lpstr>Одиночные звуки</vt:lpstr>
      <vt:lpstr>Звуки короткие</vt:lpstr>
      <vt:lpstr>Долгие звуки</vt:lpstr>
      <vt:lpstr>Звуки короткие и долгие</vt:lpstr>
      <vt:lpstr>Звуки парные</vt:lpstr>
      <vt:lpstr>Два звука в одной скобочке (дифтонги)</vt:lpstr>
      <vt:lpstr>Особенные звуки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Транскрипция</dc:title>
  <dc:creator>Пользователь</dc:creator>
  <cp:lastModifiedBy>Лариса</cp:lastModifiedBy>
  <cp:revision>10</cp:revision>
  <dcterms:created xsi:type="dcterms:W3CDTF">2016-09-15T08:51:09Z</dcterms:created>
  <dcterms:modified xsi:type="dcterms:W3CDTF">2019-10-07T15:36:46Z</dcterms:modified>
</cp:coreProperties>
</file>