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8" r:id="rId11"/>
    <p:sldId id="269" r:id="rId12"/>
    <p:sldId id="270" r:id="rId13"/>
    <p:sldId id="266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975" autoAdjust="0"/>
  </p:normalViewPr>
  <p:slideViewPr>
    <p:cSldViewPr>
      <p:cViewPr varScale="1">
        <p:scale>
          <a:sx n="59" d="100"/>
          <a:sy n="59" d="100"/>
        </p:scale>
        <p:origin x="-84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17A57F-A183-4603-910A-0E8198B1F8B3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D6DACC4-04A8-4860-8772-16FD333F53EC}">
      <dgm:prSet custT="1"/>
      <dgm:spPr/>
      <dgm:t>
        <a:bodyPr/>
        <a:lstStyle/>
        <a:p>
          <a:pPr indent="457200" algn="just" rtl="0"/>
          <a:r>
            <a:rPr lang="ru-RU" sz="1400" dirty="0" smtClean="0"/>
            <a:t>Впервые утренняя гимнастика включается в режим дня в первой младшей группе. </a:t>
          </a:r>
        </a:p>
        <a:p>
          <a:pPr indent="457200" algn="just" rtl="0"/>
          <a:r>
            <a:rPr lang="ru-RU" sz="1400" dirty="0" smtClean="0"/>
            <a:t>Она проводится с начала года ежедневно со всеми воспитанниками группы одновременно. Учитывая, что многие дети третьего года жизни не сразу включаются в организованную воспитателем деятельность, отстают во времени при выполнении заданий, воспитателю следует очень тонко и дифференцированно подходить к отдельным детям, не настаивать на непременном участии каждого в утренней гимнастике. </a:t>
          </a:r>
        </a:p>
        <a:p>
          <a:pPr indent="457200" algn="just" rtl="0"/>
          <a:r>
            <a:rPr lang="ru-RU" sz="1400" dirty="0" smtClean="0"/>
            <a:t>Продолжительность гимнастики - </a:t>
          </a:r>
          <a:r>
            <a:rPr lang="ru-RU" sz="1400" dirty="0" smtClean="0">
              <a:solidFill>
                <a:schemeClr val="accent6">
                  <a:lumMod val="50000"/>
                </a:schemeClr>
              </a:solidFill>
            </a:rPr>
            <a:t>до 5 минут. </a:t>
          </a:r>
          <a:endParaRPr lang="ru-RU" sz="1400" dirty="0">
            <a:solidFill>
              <a:schemeClr val="accent6">
                <a:lumMod val="50000"/>
              </a:schemeClr>
            </a:solidFill>
          </a:endParaRPr>
        </a:p>
      </dgm:t>
    </dgm:pt>
    <dgm:pt modelId="{2F543A66-3D56-43ED-92E3-F55EE07924C8}" type="parTrans" cxnId="{6276B063-BE7F-4201-97B6-74420912EF4F}">
      <dgm:prSet/>
      <dgm:spPr/>
      <dgm:t>
        <a:bodyPr/>
        <a:lstStyle/>
        <a:p>
          <a:endParaRPr lang="ru-RU"/>
        </a:p>
      </dgm:t>
    </dgm:pt>
    <dgm:pt modelId="{72FC0D4E-711D-49EC-9314-0EFFA017B1B3}" type="sibTrans" cxnId="{6276B063-BE7F-4201-97B6-74420912EF4F}">
      <dgm:prSet/>
      <dgm:spPr/>
      <dgm:t>
        <a:bodyPr/>
        <a:lstStyle/>
        <a:p>
          <a:endParaRPr lang="ru-RU"/>
        </a:p>
      </dgm:t>
    </dgm:pt>
    <dgm:pt modelId="{B6A2BBF8-4FE0-46C4-97EF-E88DE6833F60}" type="pres">
      <dgm:prSet presAssocID="{CE17A57F-A183-4603-910A-0E8198B1F8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1EC97F-2CB7-46AA-A6AC-C00045218FB6}" type="pres">
      <dgm:prSet presAssocID="{5D6DACC4-04A8-4860-8772-16FD333F53EC}" presName="parentText" presStyleLbl="node1" presStyleIdx="0" presStyleCnt="1" custScaleY="651765" custLinFactNeighborX="-4082" custLinFactNeighborY="785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76B063-BE7F-4201-97B6-74420912EF4F}" srcId="{CE17A57F-A183-4603-910A-0E8198B1F8B3}" destId="{5D6DACC4-04A8-4860-8772-16FD333F53EC}" srcOrd="0" destOrd="0" parTransId="{2F543A66-3D56-43ED-92E3-F55EE07924C8}" sibTransId="{72FC0D4E-711D-49EC-9314-0EFFA017B1B3}"/>
    <dgm:cxn modelId="{064B231D-9341-496E-93AC-AEC3D77D31A5}" type="presOf" srcId="{CE17A57F-A183-4603-910A-0E8198B1F8B3}" destId="{B6A2BBF8-4FE0-46C4-97EF-E88DE6833F60}" srcOrd="0" destOrd="0" presId="urn:microsoft.com/office/officeart/2005/8/layout/vList2"/>
    <dgm:cxn modelId="{607335EC-374F-434F-BAC1-58FF53F8B553}" type="presOf" srcId="{5D6DACC4-04A8-4860-8772-16FD333F53EC}" destId="{6F1EC97F-2CB7-46AA-A6AC-C00045218FB6}" srcOrd="0" destOrd="0" presId="urn:microsoft.com/office/officeart/2005/8/layout/vList2"/>
    <dgm:cxn modelId="{41CE0FED-3ECE-4BFB-98EE-6751ED755B98}" type="presParOf" srcId="{B6A2BBF8-4FE0-46C4-97EF-E88DE6833F60}" destId="{6F1EC97F-2CB7-46AA-A6AC-C00045218F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1EC97F-2CB7-46AA-A6AC-C00045218FB6}">
      <dsp:nvSpPr>
        <dsp:cNvPr id="0" name=""/>
        <dsp:cNvSpPr/>
      </dsp:nvSpPr>
      <dsp:spPr>
        <a:xfrm>
          <a:off x="0" y="1412773"/>
          <a:ext cx="3528392" cy="4494740"/>
        </a:xfrm>
        <a:prstGeom prst="roundRect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indent="45720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Впервые утренняя гимнастика включается в режим дня в первой младшей группе. </a:t>
          </a:r>
        </a:p>
        <a:p>
          <a:pPr lvl="0" indent="45720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Она проводится с начала года ежедневно со всеми воспитанниками группы одновременно. Учитывая, что многие дети третьего года жизни не сразу включаются в организованную воспитателем деятельность, отстают во времени при выполнении заданий, воспитателю следует очень тонко и дифференцированно подходить к отдельным детям, не настаивать на непременном участии каждого в утренней гимнастике. </a:t>
          </a:r>
        </a:p>
        <a:p>
          <a:pPr lvl="0" indent="45720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Продолжительность гимнастики - </a:t>
          </a:r>
          <a:r>
            <a:rPr lang="ru-RU" sz="1400" kern="1200" dirty="0" smtClean="0">
              <a:solidFill>
                <a:schemeClr val="accent6">
                  <a:lumMod val="50000"/>
                </a:schemeClr>
              </a:solidFill>
            </a:rPr>
            <a:t>до 5 минут. 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0" y="1412773"/>
        <a:ext cx="3528392" cy="4494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E6CFE0-B34F-4E16-8762-2A5136A0C3B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0F9F8B-E6E5-4C56-B02A-F84958E19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365104"/>
            <a:ext cx="3808512" cy="1305628"/>
          </a:xfrm>
        </p:spPr>
        <p:txBody>
          <a:bodyPr/>
          <a:lstStyle/>
          <a:p>
            <a:pPr algn="r"/>
            <a:r>
              <a:rPr lang="ru-RU" sz="2000" dirty="0" smtClean="0"/>
              <a:t>Выполнил: </a:t>
            </a:r>
            <a:r>
              <a:rPr lang="ru-RU" sz="2000" dirty="0" smtClean="0"/>
              <a:t>инструктор по ФИЗО</a:t>
            </a:r>
          </a:p>
          <a:p>
            <a:pPr algn="r"/>
            <a:r>
              <a:rPr lang="ru-RU" sz="2000" smtClean="0"/>
              <a:t>Мусин К.Р.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2588" y="1484784"/>
            <a:ext cx="7772400" cy="1470025"/>
          </a:xfrm>
        </p:spPr>
        <p:txBody>
          <a:bodyPr/>
          <a:lstStyle/>
          <a:p>
            <a:pPr algn="ctr"/>
            <a:r>
              <a:rPr lang="ru-RU" sz="4000" dirty="0" smtClean="0"/>
              <a:t>Утренняя гимнастика в детском саду.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«Детский сад комбинированного вида №9 «Светлячок.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79" y="263000"/>
            <a:ext cx="7254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482453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789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Утренняя гимнастика в старшей группе.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9480" y="1844824"/>
            <a:ext cx="3528392" cy="3910553"/>
          </a:xfrm>
          <a:prstGeom prst="ellipse">
            <a:avLst/>
          </a:prstGeom>
          <a:solidFill>
            <a:srgbClr val="FFFF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Используется ходьба со сменой темпа, направления, на носках, пятках, наружных сторонах стопы, высоко поднимая колени, «гусиным» шагом, с перешагиванием через препятствия и др., упражнения на внимание. </a:t>
            </a:r>
          </a:p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Все эти упражнения проводятся в разных построениях. Они недлительны и переходят в легкий бег (2 – 3 круга по залу). Бег снова переходит в спокойную ходьбу. И производится перестроение. 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7792" y="1124745"/>
            <a:ext cx="4824536" cy="158417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</a:rPr>
              <a:t>Продолжительность 8 - 10 мин. </a:t>
            </a:r>
          </a:p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</a:rPr>
              <a:t>Количество упражнений – 5-6. </a:t>
            </a:r>
          </a:p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</a:rPr>
              <a:t>Количество повторов упражнений – 5-8 р. </a:t>
            </a:r>
          </a:p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</a:rPr>
              <a:t>Атрибуты: палки, обручи, скакалки. 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1" y="2924944"/>
            <a:ext cx="21812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67819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511" y="4852129"/>
            <a:ext cx="2143125" cy="180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020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Утренняя гимнастика в старшей группе.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437112"/>
            <a:ext cx="7848872" cy="187220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algn="just"/>
            <a:r>
              <a:rPr lang="ru-RU" sz="1600" dirty="0" smtClean="0">
                <a:solidFill>
                  <a:prstClr val="black"/>
                </a:solidFill>
              </a:rPr>
              <a:t>Основная особенность утренней гимнастики в старших группах – ответственное отношение детей к ее выполнению. Для них необязательна ее занимательность и образность. Воспитатель поясняет детям назначение утренней гимнастики, раскрывает ее роль в физическом развитии, приобретение силы, ловкости, формировании хорошего телосложения, красивой походки и т. д. 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6"/>
            <a:ext cx="5256585" cy="319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8831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Утренняя гимнастика в подготовительной группе.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9480" y="1844824"/>
            <a:ext cx="3528392" cy="3910553"/>
          </a:xfrm>
          <a:prstGeom prst="ellipse">
            <a:avLst/>
          </a:prstGeom>
          <a:solidFill>
            <a:srgbClr val="FFFF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600" b="0" i="0" dirty="0" smtClean="0">
                <a:solidFill>
                  <a:srgbClr val="444444"/>
                </a:solidFill>
                <a:effectLst/>
                <a:latin typeface="Open Sans"/>
              </a:rPr>
              <a:t>Продолжительность утренней гимнастики – 10 – 12 мин.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600" b="0" i="0" dirty="0" smtClean="0">
                <a:solidFill>
                  <a:srgbClr val="444444"/>
                </a:solidFill>
                <a:effectLst/>
                <a:latin typeface="Open Sans"/>
              </a:rPr>
              <a:t>Продолжительность ходьбы – 30 - 40 с.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600" b="0" i="0" dirty="0" smtClean="0">
                <a:solidFill>
                  <a:srgbClr val="444444"/>
                </a:solidFill>
                <a:effectLst/>
                <a:latin typeface="Open Sans"/>
              </a:rPr>
              <a:t>Количество общеразвивающих упражнений – 8 - 10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600" b="0" i="0" dirty="0" smtClean="0">
                <a:solidFill>
                  <a:srgbClr val="444444"/>
                </a:solidFill>
                <a:effectLst/>
                <a:latin typeface="Open Sans"/>
              </a:rPr>
              <a:t>Количество повторов – 6-10 р. 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26995" y="1124744"/>
            <a:ext cx="4824536" cy="532859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algn="just"/>
            <a:r>
              <a:rPr lang="ru-RU" sz="1600" dirty="0" smtClean="0">
                <a:solidFill>
                  <a:prstClr val="black"/>
                </a:solidFill>
              </a:rPr>
              <a:t>Качество выполнения общеразвивающих упражнений достаточно высоко. </a:t>
            </a:r>
          </a:p>
          <a:p>
            <a:pPr marL="285750" algn="just"/>
            <a:r>
              <a:rPr lang="ru-RU" sz="1600" dirty="0" smtClean="0">
                <a:solidFill>
                  <a:prstClr val="black"/>
                </a:solidFill>
              </a:rPr>
              <a:t>Воспитатель начинает приучать детей в упражнениях тянуть ноги, руки, пальцы, оттягивать носки ног, стоять, сидеть или лежать в заданной непринужденной, но и в тоже время несколько напряженной и подтянутой позе. </a:t>
            </a:r>
          </a:p>
          <a:p>
            <a:pPr marL="285750" algn="just"/>
            <a:r>
              <a:rPr lang="ru-RU" sz="1600" dirty="0" smtClean="0">
                <a:solidFill>
                  <a:prstClr val="black"/>
                </a:solidFill>
              </a:rPr>
              <a:t>Детям нравится выполнять движения хорошо, красиво. Объяснение упражнений имеет некоторую специфику – оно должно быть очень четким и кратким, фактически только напоминающим детям исходное положение, вид движения (наклоны, приседание и т.д.), требования к его качеству. </a:t>
            </a:r>
          </a:p>
          <a:p>
            <a:pPr marL="285750" algn="just"/>
            <a:r>
              <a:rPr lang="ru-RU" sz="1600" dirty="0" smtClean="0">
                <a:solidFill>
                  <a:prstClr val="black"/>
                </a:solidFill>
              </a:rPr>
              <a:t>Пояснения упражнения сочетается с показом лишь в первые дни освоения комплекса. Причем к показу воспитатель широко привлекает детей, хорошо владеющих движением. 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980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855024" cy="5398786"/>
          </a:xfrm>
        </p:spPr>
        <p:txBody>
          <a:bodyPr>
            <a:normAutofit fontScale="92500" lnSpcReduction="10000"/>
          </a:bodyPr>
          <a:lstStyle/>
          <a:p>
            <a:pPr marL="45720" indent="45720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Проведение основных движений под музыку</a:t>
            </a:r>
            <a:r>
              <a:rPr lang="ru-RU" dirty="0"/>
              <a:t> возможно во всех возрастных группах детского сада. </a:t>
            </a:r>
            <a:endParaRPr lang="ru-RU" dirty="0" smtClean="0"/>
          </a:p>
          <a:p>
            <a:pPr marL="45720" indent="457200" algn="just">
              <a:buNone/>
            </a:pPr>
            <a:r>
              <a:rPr lang="ru-RU" dirty="0" smtClean="0"/>
              <a:t>Общеразвивающие </a:t>
            </a:r>
            <a:r>
              <a:rPr lang="ru-RU" dirty="0"/>
              <a:t>упражнения с музыкальным сопровождением проводятся главным образом в старших возрастных группах. Музыкальное сопровождение общеразвивающих упражнений целесообразно в том случае, если они достаточно просты, хорошо освоены детьми и выполняются ими свободно и непринужденно. Ребенку трудно действовать в соответствии с музыкой, если он плохо владеет движением. Поэтому всякое движение предварительно должно быть разучено с детьми без музыкального сопровождения. </a:t>
            </a:r>
            <a:endParaRPr lang="ru-RU" dirty="0" smtClean="0"/>
          </a:p>
          <a:p>
            <a:pPr marL="45720" indent="457200" algn="just">
              <a:buNone/>
            </a:pPr>
            <a:r>
              <a:rPr lang="ru-RU" dirty="0" smtClean="0"/>
              <a:t>Из </a:t>
            </a:r>
            <a:r>
              <a:rPr lang="ru-RU" dirty="0"/>
              <a:t>общеразвивающих упражнений наиболее удобны для выполнения под музыку движения рук, приседания, наклоны, повороты. </a:t>
            </a:r>
            <a:endParaRPr lang="ru-RU" dirty="0" smtClean="0"/>
          </a:p>
          <a:p>
            <a:pPr marL="45720" indent="457200" algn="just">
              <a:buNone/>
            </a:pPr>
            <a:r>
              <a:rPr lang="ru-RU" dirty="0" smtClean="0"/>
              <a:t>Под </a:t>
            </a:r>
            <a:r>
              <a:rPr lang="ru-RU" dirty="0"/>
              <a:t>музыку иногда проводятся некоторые подвижные игры с ходьбой, бегом («Медведь и дети», «Лошадки»), подскоками («Козочки и волк», «Птички и автомобиль» и др.). </a:t>
            </a:r>
          </a:p>
        </p:txBody>
      </p:sp>
    </p:spTree>
    <p:extLst>
      <p:ext uri="{BB962C8B-B14F-4D97-AF65-F5344CB8AC3E}">
        <p14:creationId xmlns="" xmlns:p14="http://schemas.microsoft.com/office/powerpoint/2010/main" val="332739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648072"/>
          </a:xfrm>
        </p:spPr>
        <p:txBody>
          <a:bodyPr/>
          <a:lstStyle/>
          <a:p>
            <a:pPr algn="ctr"/>
            <a:r>
              <a:rPr lang="ru-RU" sz="2400" dirty="0"/>
              <a:t>СПИСОК ИСПОЛЬЗОВАННОЙ ЛИТЕРАТУРЫ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628800"/>
            <a:ext cx="7200800" cy="345638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AutoNum type="arabicPeriod"/>
            </a:pPr>
            <a:r>
              <a:rPr lang="ru-RU" dirty="0" smtClean="0"/>
              <a:t>Ермакова </a:t>
            </a:r>
            <a:r>
              <a:rPr lang="ru-RU" dirty="0"/>
              <a:t>З.И. На зарядку, малыши! – 2-е изд., </a:t>
            </a:r>
            <a:r>
              <a:rPr lang="ru-RU" dirty="0" smtClean="0"/>
              <a:t>перераб.Мн.,1981 </a:t>
            </a:r>
            <a:r>
              <a:rPr lang="ru-RU" dirty="0"/>
              <a:t>С. 3 </a:t>
            </a:r>
            <a:r>
              <a:rPr lang="ru-RU" dirty="0" smtClean="0"/>
              <a:t>–57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Мащенко М.В., Шишкина В.А. Какая физкультура нужна дошкольнику? – Мозырь: ООО ИД «Белый ветер», – С.63 </a:t>
            </a:r>
            <a:r>
              <a:rPr lang="ru-RU" dirty="0" smtClean="0"/>
              <a:t>2005г.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Харченко </a:t>
            </a:r>
            <a:r>
              <a:rPr lang="ru-RU" dirty="0"/>
              <a:t>Т.Е. Утренняя гимнастика в детском саду. (2-3, 3-5, 5-7 лет) - М: Мозаика-синтез, </a:t>
            </a:r>
            <a:r>
              <a:rPr lang="ru-RU" dirty="0" smtClean="0"/>
              <a:t>2015г.</a:t>
            </a:r>
          </a:p>
          <a:p>
            <a:pPr marL="457200" indent="-457200" algn="l">
              <a:buAutoNum type="arabicPeriod"/>
            </a:pPr>
            <a:r>
              <a:rPr lang="ru-RU" dirty="0" err="1" smtClean="0"/>
              <a:t>Ченксева</a:t>
            </a:r>
            <a:r>
              <a:rPr lang="ru-RU" dirty="0" smtClean="0"/>
              <a:t> </a:t>
            </a:r>
            <a:r>
              <a:rPr lang="ru-RU" dirty="0"/>
              <a:t>Г.А. Методика утренней гимнастики. На сайте: </a:t>
            </a:r>
            <a:endParaRPr lang="ru-RU" dirty="0" smtClean="0"/>
          </a:p>
          <a:p>
            <a:pPr marL="457200" indent="-457200" algn="l">
              <a:buAutoNum type="arabicPeriod"/>
            </a:pPr>
            <a:r>
              <a:rPr lang="ru-RU" dirty="0" err="1" smtClean="0"/>
              <a:t>Шебеко</a:t>
            </a:r>
            <a:r>
              <a:rPr lang="ru-RU" dirty="0" smtClean="0"/>
              <a:t> </a:t>
            </a:r>
            <a:r>
              <a:rPr lang="ru-RU" dirty="0"/>
              <a:t>В.Н., Ермак Н.Н., Шишкина В.А. Физическое воспитание дошкольников – М: Издательский центр «Академия», – С.120 – 122. </a:t>
            </a:r>
            <a:r>
              <a:rPr lang="ru-RU" dirty="0" smtClean="0"/>
              <a:t>2000г.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125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4104456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Основу в формировании здорового образа жизни ребёнка закладывает правильно подобранная и увлекательная утренняя гимнастика.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3515" y="476672"/>
            <a:ext cx="4017085" cy="5832648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Цели: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dirty="0" smtClean="0"/>
              <a:t>формирование </a:t>
            </a:r>
            <a:r>
              <a:rPr lang="ru-RU" dirty="0"/>
              <a:t>и совершенствование двигательных навыков при помощи утренней гимнастики, сохранение и укрепление здоровья ребенка. </a:t>
            </a:r>
            <a:endParaRPr lang="ru-RU" dirty="0" smtClean="0"/>
          </a:p>
          <a:p>
            <a:pPr marL="4572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  <a:p>
            <a:pPr marL="45720" indent="0">
              <a:buNone/>
            </a:pPr>
            <a:r>
              <a:rPr lang="ru-RU" b="1" i="1" u="sng" dirty="0" smtClean="0"/>
              <a:t>1. Оздоровительные</a:t>
            </a:r>
            <a:r>
              <a:rPr lang="ru-RU" b="1" i="1" u="sng" dirty="0"/>
              <a:t>. </a:t>
            </a:r>
            <a:endParaRPr lang="ru-RU" b="1" i="1" u="sng" dirty="0" smtClean="0"/>
          </a:p>
          <a:p>
            <a:pPr marL="45720" indent="0">
              <a:buNone/>
            </a:pPr>
            <a:r>
              <a:rPr lang="ru-RU" b="1" i="1" u="sng" dirty="0" smtClean="0"/>
              <a:t>2. Образовательные</a:t>
            </a:r>
            <a:r>
              <a:rPr lang="ru-RU" b="1" i="1" u="sng" dirty="0"/>
              <a:t>.</a:t>
            </a:r>
            <a:r>
              <a:rPr lang="ru-RU" dirty="0"/>
              <a:t> 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Закрепление </a:t>
            </a:r>
            <a:r>
              <a:rPr lang="ru-RU" dirty="0"/>
              <a:t>двигательных навыков и умений. 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Закрепление </a:t>
            </a:r>
            <a:r>
              <a:rPr lang="ru-RU" dirty="0"/>
              <a:t>понятий из других областей знаний. Например, закрепление счета, знаний о животных, явлениях природы, профессиях и т.д., если ребенок при выполнении упражнения находится в соответствующем образе. </a:t>
            </a:r>
            <a:endParaRPr lang="ru-RU" dirty="0" smtClean="0"/>
          </a:p>
          <a:p>
            <a:pPr marL="45720" indent="0">
              <a:buNone/>
            </a:pPr>
            <a:r>
              <a:rPr lang="ru-RU" b="1" i="1" u="sng" dirty="0" smtClean="0"/>
              <a:t>3. Воспитательные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Воспитывать </a:t>
            </a:r>
            <a:r>
              <a:rPr lang="ru-RU" dirty="0"/>
              <a:t>у детей целеустремленность, организованность, инициативность, трудолюбие. 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Формирование </a:t>
            </a:r>
            <a:r>
              <a:rPr lang="ru-RU" dirty="0"/>
              <a:t>потребности к ежедневным занятиям физическими упражнениями, 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Развитие </a:t>
            </a:r>
            <a:r>
              <a:rPr lang="ru-RU" dirty="0"/>
              <a:t>эстетического вкуса ребенка при условии красивого и правильного показа взрослым и музыкального сопровождения, подобранного в соответствии с характером движений и возрастными возможностями детей.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85120"/>
            <a:ext cx="324036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795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1772816"/>
            <a:ext cx="360040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95536" y="476672"/>
            <a:ext cx="4464496" cy="2139518"/>
          </a:xfrm>
        </p:spPr>
        <p:txBody>
          <a:bodyPr>
            <a:noAutofit/>
          </a:bodyPr>
          <a:lstStyle/>
          <a:p>
            <a:pPr indent="457200"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Утренняя гимнастика </a:t>
            </a:r>
            <a:r>
              <a:rPr lang="ru-RU" sz="1600" dirty="0"/>
              <a:t>является </a:t>
            </a:r>
            <a:r>
              <a:rPr lang="ru-RU" sz="1600" dirty="0" smtClean="0"/>
              <a:t>многосторонним </a:t>
            </a:r>
            <a:r>
              <a:rPr lang="ru-RU" sz="1600" dirty="0" err="1" smtClean="0"/>
              <a:t>физкультурно</a:t>
            </a:r>
            <a:r>
              <a:rPr lang="ru-RU" sz="1600" dirty="0" smtClean="0"/>
              <a:t>–</a:t>
            </a:r>
            <a:r>
              <a:rPr lang="ru-RU" sz="1600" dirty="0" err="1" smtClean="0"/>
              <a:t>оздо-ровительным</a:t>
            </a:r>
            <a:r>
              <a:rPr lang="ru-RU" sz="1600" dirty="0" smtClean="0"/>
              <a:t> </a:t>
            </a:r>
            <a:r>
              <a:rPr lang="ru-RU" sz="1600" dirty="0"/>
              <a:t>процессом, систематически </a:t>
            </a:r>
            <a:r>
              <a:rPr lang="ru-RU" sz="1600" dirty="0" err="1"/>
              <a:t>оздоравливающим</a:t>
            </a:r>
            <a:r>
              <a:rPr lang="ru-RU" sz="1600" dirty="0"/>
              <a:t> детский организм. </a:t>
            </a:r>
            <a:endParaRPr lang="ru-RU" sz="1600" dirty="0" smtClean="0"/>
          </a:p>
          <a:p>
            <a:pPr indent="457200" algn="just"/>
            <a:r>
              <a:rPr lang="ru-RU" sz="1600" dirty="0" smtClean="0"/>
              <a:t>Ежедневное </a:t>
            </a:r>
            <a:r>
              <a:rPr lang="ru-RU" sz="1600" dirty="0"/>
              <a:t>проведение утренней гимнастики в определенное время в гигиенической обстановке, правильно подобранные комплексы физических </a:t>
            </a:r>
            <a:r>
              <a:rPr lang="ru-RU" sz="1600" dirty="0" smtClean="0"/>
              <a:t>упражнений: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/>
              <a:t>укрепляют нервную систему детей после </a:t>
            </a:r>
            <a:r>
              <a:rPr lang="ru-RU" sz="1600" dirty="0" smtClean="0"/>
              <a:t>сна;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активизируют </a:t>
            </a:r>
            <a:r>
              <a:rPr lang="ru-RU" sz="1600" dirty="0"/>
              <a:t>деятельность всех внутренних органов и </a:t>
            </a:r>
            <a:r>
              <a:rPr lang="ru-RU" sz="1600" dirty="0" smtClean="0"/>
              <a:t>систем</a:t>
            </a:r>
            <a:r>
              <a:rPr lang="ru-RU" sz="1600" dirty="0"/>
              <a:t>;</a:t>
            </a:r>
            <a:endParaRPr lang="ru-RU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повышают </a:t>
            </a:r>
            <a:r>
              <a:rPr lang="ru-RU" sz="1600" dirty="0"/>
              <a:t>физиологические процессы </a:t>
            </a:r>
            <a:r>
              <a:rPr lang="ru-RU" sz="1600" dirty="0" smtClean="0"/>
              <a:t>обмена;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увеличивают </a:t>
            </a:r>
            <a:r>
              <a:rPr lang="ru-RU" sz="1600" dirty="0"/>
              <a:t>возбудимость коры головного мозга, а также реактивность всей центральной нервной </a:t>
            </a:r>
            <a:r>
              <a:rPr lang="ru-RU" sz="1600" dirty="0" smtClean="0"/>
              <a:t>системы;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п</a:t>
            </a:r>
            <a:r>
              <a:rPr lang="ru-RU" sz="1600" dirty="0" smtClean="0"/>
              <a:t>оток </a:t>
            </a:r>
            <a:r>
              <a:rPr lang="ru-RU" sz="1600" dirty="0"/>
              <a:t>импульсов, идущих в головной мозг от всех рецепторов – зрительного, слухового, опорно-двигательного, кожного, повышает жизнедеятельность организма в целом. </a:t>
            </a:r>
          </a:p>
        </p:txBody>
      </p:sp>
    </p:spTree>
    <p:extLst>
      <p:ext uri="{BB962C8B-B14F-4D97-AF65-F5344CB8AC3E}">
        <p14:creationId xmlns="" xmlns:p14="http://schemas.microsoft.com/office/powerpoint/2010/main" val="216117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2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Утренняя гимнастика в младшем дошкольном возрасте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437112"/>
            <a:ext cx="4176464" cy="1224136"/>
          </a:xfrm>
        </p:spPr>
        <p:txBody>
          <a:bodyPr>
            <a:normAutofit fontScale="70000" lnSpcReduction="20000"/>
          </a:bodyPr>
          <a:lstStyle/>
          <a:p>
            <a:pPr marL="45720" indent="457200" algn="just">
              <a:buNone/>
            </a:pPr>
            <a:r>
              <a:rPr lang="ru-RU" dirty="0" smtClean="0"/>
              <a:t>Утренняя </a:t>
            </a:r>
            <a:r>
              <a:rPr lang="ru-RU" dirty="0"/>
              <a:t>гимнастика в данном возрасте, помимо основной задачи, обеспечивает организованное начало дня в детском саду, дает возможность переключить внимание детей на совместные формы деятельности.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2642586701"/>
              </p:ext>
            </p:extLst>
          </p:nvPr>
        </p:nvGraphicFramePr>
        <p:xfrm>
          <a:off x="539552" y="0"/>
          <a:ext cx="3528392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17646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316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Содержание утренней гимнастики в младшей группе</a:t>
            </a:r>
          </a:p>
        </p:txBody>
      </p:sp>
      <p:sp>
        <p:nvSpPr>
          <p:cNvPr id="6" name="Овал 5"/>
          <p:cNvSpPr/>
          <p:nvPr/>
        </p:nvSpPr>
        <p:spPr>
          <a:xfrm>
            <a:off x="374667" y="1949787"/>
            <a:ext cx="3528392" cy="38164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СОДЕРЖАНИЕ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Ходьба и бег ( 20 - 30с). Построение в круг.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3-4 общеразвивающих упражнений (по 4-5 р.)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Бег, подвижная игра или подпрыгивание на месте (2 р. по 8-10 раз).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Спокойная ходьба на месте или с продвижением вперед.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1550694"/>
            <a:ext cx="4824536" cy="461460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В начале года лучше применять построение врассыпную, так как дети еще плохо ориентируются и на организованное в определенную форму построение уходит слишком много времени.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Общеразвивающие упражнения подбираются из числа рекомендованных для занятий.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Почти все они носят имитационный характер и проводятся в игровой форме.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На утренней гимнастике широко используются положения сидя, лежа на спине и на животе.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 Могут быть использованы для общеразвивающих упражнений мелкие предметы: погремушки, флажки, кубики.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sz="1500" dirty="0" smtClean="0">
                <a:solidFill>
                  <a:schemeClr val="tx1"/>
                </a:solidFill>
              </a:rPr>
              <a:t>Из упражнений в названной последовательности составляется комплекс, который без существенных изменений выполняется в течение 2 недель </a:t>
            </a:r>
            <a:endParaRPr lang="ru-RU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05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45720" indent="457200" algn="just">
              <a:buNone/>
            </a:pPr>
            <a:r>
              <a:rPr lang="ru-RU" dirty="0" smtClean="0"/>
              <a:t>Чтобы </a:t>
            </a:r>
            <a:r>
              <a:rPr lang="ru-RU" dirty="0"/>
              <a:t>движение приобрело размеренный, ритмичный </a:t>
            </a:r>
            <a:r>
              <a:rPr lang="ru-RU" dirty="0" smtClean="0"/>
              <a:t>характер</a:t>
            </a:r>
            <a:r>
              <a:rPr lang="ru-RU" dirty="0"/>
              <a:t>, необходимо многократное </a:t>
            </a:r>
            <a:r>
              <a:rPr lang="ru-RU" dirty="0" err="1" smtClean="0"/>
              <a:t>повто-рение</a:t>
            </a:r>
            <a:r>
              <a:rPr lang="ru-RU" dirty="0" smtClean="0"/>
              <a:t>. Поэтому </a:t>
            </a:r>
            <a:r>
              <a:rPr lang="ru-RU" dirty="0"/>
              <a:t>новые </a:t>
            </a:r>
            <a:r>
              <a:rPr lang="ru-RU" dirty="0" smtClean="0"/>
              <a:t>комплексы </a:t>
            </a:r>
            <a:r>
              <a:rPr lang="ru-RU" dirty="0"/>
              <a:t>упражнений составляются на основе уже хорошо освоенных детьми движений. </a:t>
            </a:r>
            <a:endParaRPr lang="ru-RU" dirty="0" smtClean="0"/>
          </a:p>
          <a:p>
            <a:pPr marL="45720" indent="457200" algn="just">
              <a:buNone/>
            </a:pPr>
            <a:r>
              <a:rPr lang="ru-RU" dirty="0" smtClean="0"/>
              <a:t>Для </a:t>
            </a:r>
            <a:r>
              <a:rPr lang="ru-RU" dirty="0"/>
              <a:t>поддержания интереса детей к зарядке можно использовать бубен, музыкальное сопровождение, различные зрительные ориентиры забавные коврики, обручи («домики»), а так же раздаточный материал погремушки, кубики и т.п. </a:t>
            </a:r>
            <a:endParaRPr lang="ru-RU" dirty="0" smtClean="0"/>
          </a:p>
          <a:p>
            <a:pPr marL="45720" indent="457200" algn="just">
              <a:buNone/>
            </a:pPr>
            <a:r>
              <a:rPr lang="ru-RU" dirty="0" smtClean="0"/>
              <a:t>Не </a:t>
            </a:r>
            <a:r>
              <a:rPr lang="ru-RU" dirty="0"/>
              <a:t>рекомендуется вводить упражнения с палками, обручами, так как малышам тяжело удерживать эти </a:t>
            </a:r>
            <a:r>
              <a:rPr lang="ru-RU" dirty="0" smtClean="0"/>
              <a:t>предметы.</a:t>
            </a:r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57" y="40466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64317"/>
            <a:ext cx="2304256" cy="205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57" y="45005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2749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Утренняя гимнастика во второй младшей группе.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9480" y="1938953"/>
            <a:ext cx="3528392" cy="381642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СОДЕРЖАНИЕ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</a:p>
          <a:p>
            <a:r>
              <a:rPr lang="ru-RU" sz="1400" dirty="0" smtClean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</a:rPr>
              <a:t>Длительность утренней гимнастики 5-6 минут. Продолжительность бега 20 секунд 2 раза.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</a:rPr>
              <a:t>Ходьба – 2-3 вида по 10 сек.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</a:rPr>
              <a:t>Комплексы состоят из 3-4 упражнений.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</a:rPr>
              <a:t>Упражнения повторяются 5 раз.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7300" y="1686925"/>
            <a:ext cx="4824536" cy="432047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prstClr val="black"/>
                </a:solidFill>
              </a:rPr>
              <a:t>Ребенок старается делать все самостоятельно. 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prstClr val="black"/>
                </a:solidFill>
              </a:rPr>
              <a:t>Продолжается интенсивное развитие функций головного мозга, совершенствуется память, развивается воображение. На основе словесного описания ребенок уже может </a:t>
            </a:r>
            <a:r>
              <a:rPr lang="ru-RU" dirty="0" err="1" smtClean="0">
                <a:solidFill>
                  <a:prstClr val="black"/>
                </a:solidFill>
              </a:rPr>
              <a:t>со­дать</a:t>
            </a:r>
            <a:r>
              <a:rPr lang="ru-RU" dirty="0" smtClean="0">
                <a:solidFill>
                  <a:prstClr val="black"/>
                </a:solidFill>
              </a:rPr>
              <a:t> образ, воспроизвести его в игре, рисунке, движении.</a:t>
            </a:r>
          </a:p>
          <a:p>
            <a:pPr marL="285750" indent="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prstClr val="black"/>
                </a:solidFill>
              </a:rPr>
              <a:t> Все упражнения выполняются вместе с детьми. Упражнения носят имитационный характер: «Прыгаем как зайчики».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17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68242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Утренняя гимнастика в средней группе.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9480" y="1844824"/>
            <a:ext cx="3528392" cy="39105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СОДЕРЖАНИЕ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endParaRPr lang="ru-RU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200" dirty="0" smtClean="0">
                <a:solidFill>
                  <a:prstClr val="black"/>
                </a:solidFill>
              </a:rPr>
              <a:t>Длительность утренней гимнастики 6 -8 минут.</a:t>
            </a:r>
            <a:endParaRPr lang="ru-RU" sz="12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prstClr val="black"/>
                </a:solidFill>
              </a:rPr>
              <a:t>Ходьба, легкий </a:t>
            </a:r>
            <a:r>
              <a:rPr lang="ru-RU" sz="1200" dirty="0" err="1" smtClean="0">
                <a:solidFill>
                  <a:prstClr val="black"/>
                </a:solidFill>
              </a:rPr>
              <a:t>бег,ходьба</a:t>
            </a:r>
            <a:endParaRPr lang="ru-RU" sz="12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prstClr val="black"/>
                </a:solidFill>
              </a:rPr>
              <a:t> Построение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err="1" smtClean="0">
                <a:solidFill>
                  <a:prstClr val="black"/>
                </a:solidFill>
              </a:rPr>
              <a:t>пo</a:t>
            </a:r>
            <a:r>
              <a:rPr lang="ru-RU" sz="1200" dirty="0" smtClean="0">
                <a:solidFill>
                  <a:prstClr val="black"/>
                </a:solidFill>
              </a:rPr>
              <a:t> 4-5 упражнений для укрепления мышц плечевого пояса и рук, шеи, ног, живота и спины (по 4-6 р.)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prstClr val="black"/>
                </a:solidFill>
              </a:rPr>
              <a:t>Ходьба, быстрый бег,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prstClr val="black"/>
                </a:solidFill>
              </a:rPr>
              <a:t>Подскоки на месте или игра (в высоком темпе)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prstClr val="black"/>
                </a:solidFill>
              </a:rPr>
              <a:t>Дыхательные упражнений для восстановления дыхания.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7300" y="1686925"/>
            <a:ext cx="4824536" cy="432047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Возрастает роль утренней </a:t>
            </a:r>
            <a:r>
              <a:rPr lang="ru-RU" sz="2000" dirty="0" smtClean="0">
                <a:solidFill>
                  <a:prstClr val="black"/>
                </a:solidFill>
              </a:rPr>
              <a:t>гимнастики</a:t>
            </a:r>
            <a:r>
              <a:rPr lang="ru-RU" dirty="0" smtClean="0">
                <a:solidFill>
                  <a:prstClr val="black"/>
                </a:solidFill>
              </a:rPr>
              <a:t> в активизации функциональной деятельности организма ребенка. </a:t>
            </a:r>
          </a:p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Утренняя гимнастика проводится в хорошем, бодром темпе, без длительных пауз между упражнениями. </a:t>
            </a:r>
          </a:p>
          <a:p>
            <a:pPr marL="57150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Объяснения воспитателя – краткие и четкие.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66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157192"/>
            <a:ext cx="7200800" cy="1261146"/>
          </a:xfr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45720" indent="457200" algn="just">
              <a:buNone/>
            </a:pPr>
            <a:r>
              <a:rPr lang="ru-RU" dirty="0"/>
              <a:t>Помимо мелких предметов для упражнений применяются кубы средних размеров, кегли, мячи.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906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93291"/>
            <a:ext cx="24288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51" y="291442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8309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</TotalTime>
  <Words>1336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Утренняя гимнастика в детском саду.</vt:lpstr>
      <vt:lpstr>Основу в формировании здорового образа жизни ребёнка закладывает правильно подобранная и увлекательная утренняя гимнастика.</vt:lpstr>
      <vt:lpstr>Слайд 3</vt:lpstr>
      <vt:lpstr>Утренняя гимнастика в младшем дошкольном возрасте</vt:lpstr>
      <vt:lpstr>Содержание утренней гимнастики в младшей группе</vt:lpstr>
      <vt:lpstr>Слайд 6</vt:lpstr>
      <vt:lpstr>Утренняя гимнастика во второй младшей группе.</vt:lpstr>
      <vt:lpstr>Утренняя гимнастика в средней группе.</vt:lpstr>
      <vt:lpstr>Слайд 9</vt:lpstr>
      <vt:lpstr>Утренняя гимнастика в старшей группе.</vt:lpstr>
      <vt:lpstr>Утренняя гимнастика в старшей группе.</vt:lpstr>
      <vt:lpstr>Утренняя гимнастика в подготовительной группе.</vt:lpstr>
      <vt:lpstr>Слайд 13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 в детском саду.</dc:title>
  <dc:creator>Дарья</dc:creator>
  <cp:lastModifiedBy>DetSad</cp:lastModifiedBy>
  <cp:revision>18</cp:revision>
  <dcterms:created xsi:type="dcterms:W3CDTF">2018-10-29T06:34:14Z</dcterms:created>
  <dcterms:modified xsi:type="dcterms:W3CDTF">2019-10-07T15:34:55Z</dcterms:modified>
</cp:coreProperties>
</file>