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8DED5-F9C4-48BE-9B06-B45B262C5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86B65B-6BF4-46C6-8289-77FBC6E7C1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94486-ED01-4A0E-8332-49E3C4E1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B083E7-DECE-4265-82B8-9E9B43FE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D9DAB0-1616-45BD-81C2-71396315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9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16C52-D231-4A59-8A4B-7076B15CA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F54EB0-0627-405E-A6A6-BDFDB6B1D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8847AA-7B43-4033-89CA-DAB0F2903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A8E0A6-3A5A-4037-8676-477727A9C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444D07-85C4-4A00-B21C-6E6A0ABD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09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355A79B-F030-4090-A74D-5F5EB4499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B8D1BF-1057-4683-95A5-A047C26D9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DFA79E-539C-47D6-87B1-CD1D40F2A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4C0FE3-63F2-4A5C-8848-9C478966B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7FCA64-6D0F-4073-B36D-C5F600F9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6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D8539-1CBF-4AC1-B0D1-645BFA995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073E42-BFF8-4BBD-B0CB-86194419D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7C4C53-81F3-40F4-8F24-E52AB6B3B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804FE6-3FDE-4385-9AE2-DAAB0305D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2B21F3-8748-4F02-978D-72E3D2D89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488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06500-D997-4CBA-A669-7B9785A38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9327F7-9C05-4A3A-8AB9-FD0B03AEA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53FBDB-5CF9-48E4-83BF-2409FD240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E3424F-D59C-48E1-9B0C-A4AB65367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8A51B9-201B-4F4F-A01B-50CB2824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60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04E21-31D9-4665-B644-A95CF5C7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A1F079-0072-4901-BE1C-D222A80420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6328E8-8D75-4FB2-8C4E-E4F11007A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4B0025-A406-4A24-950B-02CB5398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9B30C6-0819-48C0-8D43-3EFB2F8DE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13CAC2-1FA1-46EE-AAB2-1FD052CD1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6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0DFF5-EAE0-49F7-8C46-0E18F7A84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0BD587-138C-41D8-A2F2-BD8F4E5AF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7B341C-D214-4858-84A6-D31F83943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278AEF-8D05-4F6E-8445-9365252902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550DAA-A2D8-4B8B-8472-799A03750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4973D32-DF1E-481F-AABC-761F0A97F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2753DC-D2C3-4AF1-A109-652B65D0E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6EDA8DF-2BAD-4464-9D41-E076F173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91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E7F4C-862D-4F7D-B1FB-06888F574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47FC68-5E3E-406E-A317-6FE397DA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16AB75B-7073-49D9-B034-E2B23D2CE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A26D55B-CEFC-46B6-926E-B10B58C0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ED4B47-6C6E-4A4F-A7D9-6FFF049CC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16C3CF-E523-4869-8050-BA79EA687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ACABD52-8DC2-4B38-B29B-561953A53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95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4192B-2C08-412E-884B-CCF68EFC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4586DF-B0C8-4F96-AB9E-70A60F58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8ACFC8-5659-499A-9F03-083CD7CDD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0E9024-62BE-4A52-9774-B95218588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00B3B8-4BE3-4B6C-9C6C-3BB12EDFB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09E47B-2BF4-4854-8B0C-9FD46B79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2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02723-3BFB-4BDF-B77E-279E392F3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5323B25-006D-4018-ACCC-38A25FD2FD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A68FBBD-5396-4899-9046-8B9CF10A4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CE6E42-2F77-4572-B53C-D3D9CF36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5CFB9E-7018-4648-9A45-BD3587344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5852D1-44F6-402A-8F0C-A17FD952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23FD8-3D7A-4D29-8C37-27F8B68F6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F3AA36-1FA5-4F1A-B32B-802012F9F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0ADF92-1D11-4A9A-BC9E-9B7000442B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71F55-71B6-4406-97C0-F57944940B4E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04DE68-E2D6-4FC3-988F-2431F5AA9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E546C5-6FF1-44A1-A843-EA7F4FCF3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4C2DC-C6E1-4B3C-975F-3B5AE37CA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1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8BA9FAF-4484-454E-ACD5-CF94D786D3B1}"/>
              </a:ext>
            </a:extLst>
          </p:cNvPr>
          <p:cNvSpPr txBox="1"/>
          <p:nvPr/>
        </p:nvSpPr>
        <p:spPr>
          <a:xfrm>
            <a:off x="347241" y="279580"/>
            <a:ext cx="110075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«Ах, война, что ты сделала, подлая…»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611025-F903-4869-85FB-597134C532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033" y="2834125"/>
            <a:ext cx="5342382" cy="39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27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A691B3-3DAD-425A-9D51-531F6B83BF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28" y="420153"/>
            <a:ext cx="4200525" cy="49192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72A1ED-0E64-4A67-AF58-E337F79BB5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097" y="478351"/>
            <a:ext cx="4315968" cy="4861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EDA61C-2977-4B59-A681-E09AFA8FD91C}"/>
              </a:ext>
            </a:extLst>
          </p:cNvPr>
          <p:cNvSpPr txBox="1"/>
          <p:nvPr/>
        </p:nvSpPr>
        <p:spPr>
          <a:xfrm>
            <a:off x="1097985" y="5339435"/>
            <a:ext cx="4200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Зоя Космодемьянская </a:t>
            </a:r>
          </a:p>
          <a:p>
            <a:pPr algn="ctr"/>
            <a:r>
              <a:rPr lang="ru-RU" sz="2800" b="1" dirty="0"/>
              <a:t>(1923 – 1941)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257E99-7284-482E-88EF-B4C3076CDB81}"/>
              </a:ext>
            </a:extLst>
          </p:cNvPr>
          <p:cNvSpPr txBox="1"/>
          <p:nvPr/>
        </p:nvSpPr>
        <p:spPr>
          <a:xfrm>
            <a:off x="7357114" y="5339434"/>
            <a:ext cx="2855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Зина Портнова</a:t>
            </a:r>
          </a:p>
          <a:p>
            <a:pPr algn="ctr"/>
            <a:r>
              <a:rPr lang="ru-RU" sz="2800" b="1" dirty="0"/>
              <a:t>(1926 – 1944)</a:t>
            </a:r>
          </a:p>
        </p:txBody>
      </p:sp>
    </p:spTree>
    <p:extLst>
      <p:ext uri="{BB962C8B-B14F-4D97-AF65-F5344CB8AC3E}">
        <p14:creationId xmlns:p14="http://schemas.microsoft.com/office/powerpoint/2010/main" val="115429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FAD3A0-6A48-4C6A-8C40-8FA79673AD33}"/>
              </a:ext>
            </a:extLst>
          </p:cNvPr>
          <p:cNvSpPr txBox="1"/>
          <p:nvPr/>
        </p:nvSpPr>
        <p:spPr>
          <a:xfrm>
            <a:off x="3206191" y="-45567"/>
            <a:ext cx="6250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Молодая гвардия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585EB9-4CEE-4D93-8D0E-99247B4C97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28" y="370598"/>
            <a:ext cx="1676400" cy="24873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1B2E37-CAAC-4446-82A4-64104EEF72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585" y="939457"/>
            <a:ext cx="2045970" cy="27432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3B529CD-D22F-48CA-9582-1F7CE4D13B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910" y="1614277"/>
            <a:ext cx="1857375" cy="276005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15F58BD-5EC6-44C7-8986-D222F85ABE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983" y="2234618"/>
            <a:ext cx="1981200" cy="281578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7F7815C-DBA1-4902-9FE3-4D0A05C785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4569" y="2857957"/>
            <a:ext cx="2034357" cy="29626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BF13AB-AF07-4904-A55E-0639B0D9F4DB}"/>
              </a:ext>
            </a:extLst>
          </p:cNvPr>
          <p:cNvSpPr txBox="1"/>
          <p:nvPr/>
        </p:nvSpPr>
        <p:spPr>
          <a:xfrm>
            <a:off x="183475" y="2836563"/>
            <a:ext cx="1878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Виктор </a:t>
            </a:r>
            <a:r>
              <a:rPr lang="ru-RU" sz="2400" b="1" dirty="0" err="1"/>
              <a:t>Третьякевич</a:t>
            </a:r>
            <a:endParaRPr lang="ru-RU" sz="2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EE872E-FE70-4A7C-8282-AB4DC2862254}"/>
              </a:ext>
            </a:extLst>
          </p:cNvPr>
          <p:cNvSpPr txBox="1"/>
          <p:nvPr/>
        </p:nvSpPr>
        <p:spPr>
          <a:xfrm>
            <a:off x="2101828" y="3794263"/>
            <a:ext cx="220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Сергей Тюленин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33DA85-034B-49B9-A65C-06990DD5FFA4}"/>
              </a:ext>
            </a:extLst>
          </p:cNvPr>
          <p:cNvSpPr txBox="1"/>
          <p:nvPr/>
        </p:nvSpPr>
        <p:spPr>
          <a:xfrm>
            <a:off x="4389418" y="4374336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Олег Кошевой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1DBC3C-74CB-4728-A6BA-69546B4FE81D}"/>
              </a:ext>
            </a:extLst>
          </p:cNvPr>
          <p:cNvSpPr txBox="1"/>
          <p:nvPr/>
        </p:nvSpPr>
        <p:spPr>
          <a:xfrm>
            <a:off x="6671876" y="5175478"/>
            <a:ext cx="2111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Любовь Шевцова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B81DE5-0D95-4CD2-AE86-DF654E42FB36}"/>
              </a:ext>
            </a:extLst>
          </p:cNvPr>
          <p:cNvSpPr txBox="1"/>
          <p:nvPr/>
        </p:nvSpPr>
        <p:spPr>
          <a:xfrm>
            <a:off x="8993688" y="5820613"/>
            <a:ext cx="2480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Ульяна Громова</a:t>
            </a:r>
          </a:p>
        </p:txBody>
      </p:sp>
    </p:spTree>
    <p:extLst>
      <p:ext uri="{BB962C8B-B14F-4D97-AF65-F5344CB8AC3E}">
        <p14:creationId xmlns:p14="http://schemas.microsoft.com/office/powerpoint/2010/main" val="227331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CA0F62-C4B8-48E5-B0D2-B6838C6BDE99}"/>
              </a:ext>
            </a:extLst>
          </p:cNvPr>
          <p:cNvSpPr txBox="1"/>
          <p:nvPr/>
        </p:nvSpPr>
        <p:spPr>
          <a:xfrm>
            <a:off x="601249" y="4386"/>
            <a:ext cx="10989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Память о </a:t>
            </a:r>
            <a:r>
              <a:rPr lang="ru-RU" sz="4800" b="1" dirty="0" err="1">
                <a:solidFill>
                  <a:srgbClr val="C00000"/>
                </a:solidFill>
              </a:rPr>
              <a:t>мологвардейцах</a:t>
            </a:r>
            <a:r>
              <a:rPr lang="ru-RU" sz="4800" b="1" dirty="0">
                <a:solidFill>
                  <a:srgbClr val="C00000"/>
                </a:solidFill>
              </a:rPr>
              <a:t> в Краснодоне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D3C415-9C7B-489A-823A-967F7E17F8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469" y="1056493"/>
            <a:ext cx="3754039" cy="50037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6E71F2-C227-4CD1-BBA1-063F46CC67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82" y="1690532"/>
            <a:ext cx="4343400" cy="32575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8F67EA-2436-48E0-9130-D6950E9FF37A}"/>
              </a:ext>
            </a:extLst>
          </p:cNvPr>
          <p:cNvSpPr txBox="1"/>
          <p:nvPr/>
        </p:nvSpPr>
        <p:spPr>
          <a:xfrm>
            <a:off x="237995" y="4973134"/>
            <a:ext cx="46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Мемориальная доска в шурфе шахты № 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53D22-0067-4C2B-8324-7942207C814A}"/>
              </a:ext>
            </a:extLst>
          </p:cNvPr>
          <p:cNvSpPr txBox="1"/>
          <p:nvPr/>
        </p:nvSpPr>
        <p:spPr>
          <a:xfrm>
            <a:off x="7239660" y="6019712"/>
            <a:ext cx="33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Памятник «Клятва»</a:t>
            </a:r>
          </a:p>
        </p:txBody>
      </p:sp>
    </p:spTree>
    <p:extLst>
      <p:ext uri="{BB962C8B-B14F-4D97-AF65-F5344CB8AC3E}">
        <p14:creationId xmlns:p14="http://schemas.microsoft.com/office/powerpoint/2010/main" val="2624543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F7E170-17D4-4AED-862B-28A158EBFFB7}"/>
              </a:ext>
            </a:extLst>
          </p:cNvPr>
          <p:cNvSpPr txBox="1"/>
          <p:nvPr/>
        </p:nvSpPr>
        <p:spPr>
          <a:xfrm>
            <a:off x="1454551" y="1111170"/>
            <a:ext cx="90514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Трудовой подвиг в блокадном Ленинграде</a:t>
            </a:r>
          </a:p>
        </p:txBody>
      </p:sp>
    </p:spTree>
    <p:extLst>
      <p:ext uri="{BB962C8B-B14F-4D97-AF65-F5344CB8AC3E}">
        <p14:creationId xmlns:p14="http://schemas.microsoft.com/office/powerpoint/2010/main" val="442071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382665-1DD5-4A8E-A8DF-FFBD93407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26" y="173648"/>
            <a:ext cx="3291840" cy="25743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1BE850-7FCB-43BF-BCFD-A9C8B6BBFE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866" y="1577172"/>
            <a:ext cx="3922776" cy="23415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8A42BA-5587-4018-9101-CAAA5D504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9043" y="3833028"/>
            <a:ext cx="43434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4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117289-E071-4258-A8CC-DB6F4E8DB0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29" y="391063"/>
            <a:ext cx="4389120" cy="61447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142E0F-874F-48BB-AD8D-7E2C03C04C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071" y="1548948"/>
            <a:ext cx="6705600" cy="452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8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41D71B-4239-4381-8BDC-821557299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357" y="305843"/>
            <a:ext cx="5949696" cy="59496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CBBA79-3D91-448C-ADD3-2C875BF04605}"/>
              </a:ext>
            </a:extLst>
          </p:cNvPr>
          <p:cNvSpPr txBox="1"/>
          <p:nvPr/>
        </p:nvSpPr>
        <p:spPr>
          <a:xfrm>
            <a:off x="609600" y="117693"/>
            <a:ext cx="497283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/>
              <a:t>За годы войны </a:t>
            </a:r>
            <a:r>
              <a:rPr lang="ru-RU" sz="3600" b="1" dirty="0">
                <a:solidFill>
                  <a:srgbClr val="C00000"/>
                </a:solidFill>
              </a:rPr>
              <a:t>свыше 15 тысяч юных ленинградцев</a:t>
            </a:r>
            <a:r>
              <a:rPr lang="ru-RU" sz="3600" b="1" dirty="0"/>
              <a:t> были награждены </a:t>
            </a:r>
            <a:r>
              <a:rPr lang="ru-RU" sz="3600" b="1" dirty="0">
                <a:solidFill>
                  <a:srgbClr val="C00000"/>
                </a:solidFill>
              </a:rPr>
              <a:t>медалью «За оборону Ленинграда»,</a:t>
            </a:r>
            <a:r>
              <a:rPr lang="ru-RU" sz="3600" b="1" dirty="0"/>
              <a:t> что составляло половину всех школьников страны, удостоенных медалей за заслуги в годы Великой Отечественной войны</a:t>
            </a:r>
          </a:p>
        </p:txBody>
      </p:sp>
    </p:spTree>
    <p:extLst>
      <p:ext uri="{BB962C8B-B14F-4D97-AF65-F5344CB8AC3E}">
        <p14:creationId xmlns:p14="http://schemas.microsoft.com/office/powerpoint/2010/main" val="1189905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5FCD98-6BAE-42BE-82F6-6436FDA5C5B2}"/>
              </a:ext>
            </a:extLst>
          </p:cNvPr>
          <p:cNvSpPr txBox="1"/>
          <p:nvPr/>
        </p:nvSpPr>
        <p:spPr>
          <a:xfrm>
            <a:off x="956840" y="220447"/>
            <a:ext cx="10278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Одной из передовых школ в блокадном Ленинграде была школа № 138. Учащиеся этой школы прилагали все силы для исполнения трудовой повинности, возложенной на жителей города, в том числе и подростков: школа шефствовала над военным госпиталем, в 1942 году </a:t>
            </a:r>
            <a:r>
              <a:rPr lang="ru-RU" sz="2400" dirty="0" err="1"/>
              <a:t>Ленгорисполком</a:t>
            </a:r>
            <a:r>
              <a:rPr lang="ru-RU" sz="2400" dirty="0"/>
              <a:t> отметил хорошую работу учащихся этой школы по уборке овощей в подсобных хозяйствах города</a:t>
            </a:r>
            <a:r>
              <a:rPr lang="ru-RU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B0B34C-D01B-49B7-9845-F0F41CB7E50E}"/>
              </a:ext>
            </a:extLst>
          </p:cNvPr>
          <p:cNvSpPr txBox="1"/>
          <p:nvPr/>
        </p:nvSpPr>
        <p:spPr>
          <a:xfrm>
            <a:off x="868102" y="2528771"/>
            <a:ext cx="102783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Одна из учениц этой школы, Тамара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Коничева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, уже будучи взрослой, вспоминала: «Когда мы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встечаемся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, седые теперь дети говорят, что такие встречи возвращают их в детство. Они помнят все. Помнят, к сожалению, слишком много грустного и трагичного. А тут как-то прочитала слово «блокада» их глазами: «Блок ада». Как это страшно, когда детство было адом».</a:t>
            </a:r>
          </a:p>
        </p:txBody>
      </p:sp>
    </p:spTree>
    <p:extLst>
      <p:ext uri="{BB962C8B-B14F-4D97-AF65-F5344CB8AC3E}">
        <p14:creationId xmlns:p14="http://schemas.microsoft.com/office/powerpoint/2010/main" val="310822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2A5001-DE2C-4F6C-82C6-23E7DBAE4BC0}"/>
              </a:ext>
            </a:extLst>
          </p:cNvPr>
          <p:cNvSpPr txBox="1"/>
          <p:nvPr/>
        </p:nvSpPr>
        <p:spPr>
          <a:xfrm>
            <a:off x="659756" y="1006997"/>
            <a:ext cx="103477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u="sng" dirty="0">
                <a:solidFill>
                  <a:srgbClr val="C00000"/>
                </a:solidFill>
              </a:rPr>
              <a:t>Домашнее задание: </a:t>
            </a:r>
            <a:r>
              <a:rPr lang="ru-RU" sz="4800" b="1" dirty="0"/>
              <a:t>узнайте, какие улицы в Красносельском районе носят имена молодых героев Великой Отечественной войны. Какие подвиги они совершили?</a:t>
            </a:r>
          </a:p>
        </p:txBody>
      </p:sp>
    </p:spTree>
    <p:extLst>
      <p:ext uri="{BB962C8B-B14F-4D97-AF65-F5344CB8AC3E}">
        <p14:creationId xmlns:p14="http://schemas.microsoft.com/office/powerpoint/2010/main" val="182663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D0326F-F9F5-4A08-B19A-7BC8119D8825}"/>
              </a:ext>
            </a:extLst>
          </p:cNvPr>
          <p:cNvSpPr txBox="1"/>
          <p:nvPr/>
        </p:nvSpPr>
        <p:spPr>
          <a:xfrm>
            <a:off x="1453019" y="0"/>
            <a:ext cx="936946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>
                <a:solidFill>
                  <a:srgbClr val="C00000"/>
                </a:solidFill>
              </a:rPr>
              <a:t>Основные вопросы</a:t>
            </a:r>
          </a:p>
          <a:p>
            <a:pPr marL="742950" indent="-742950">
              <a:buAutoNum type="arabicPeriod"/>
            </a:pPr>
            <a:endParaRPr lang="ru-RU" sz="4400" b="1" dirty="0"/>
          </a:p>
          <a:p>
            <a:pPr marL="742950" indent="-742950">
              <a:buAutoNum type="arabicPeriod"/>
            </a:pPr>
            <a:r>
              <a:rPr lang="ru-RU" sz="4400" b="1" dirty="0"/>
              <a:t>Молодежь на фронте</a:t>
            </a:r>
          </a:p>
          <a:p>
            <a:pPr marL="742950" indent="-742950">
              <a:buAutoNum type="arabicPeriod"/>
            </a:pPr>
            <a:r>
              <a:rPr lang="ru-RU" sz="4400" b="1" dirty="0"/>
              <a:t>Борьба на оккупированной врагом территории.</a:t>
            </a:r>
          </a:p>
          <a:p>
            <a:pPr marL="742950" indent="-742950">
              <a:buAutoNum type="arabicPeriod"/>
            </a:pPr>
            <a:r>
              <a:rPr lang="ru-RU" sz="4400" b="1" dirty="0"/>
              <a:t>Трудовой подвиг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C3B77E-A218-42BD-A3F3-B0EB8120E8DD}"/>
              </a:ext>
            </a:extLst>
          </p:cNvPr>
          <p:cNvSpPr txBox="1"/>
          <p:nvPr/>
        </p:nvSpPr>
        <p:spPr>
          <a:xfrm>
            <a:off x="605425" y="4221190"/>
            <a:ext cx="764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6EAAF-59CB-4C91-A33D-3496B9CB7AB3}"/>
              </a:ext>
            </a:extLst>
          </p:cNvPr>
          <p:cNvSpPr txBox="1"/>
          <p:nvPr/>
        </p:nvSpPr>
        <p:spPr>
          <a:xfrm>
            <a:off x="1453019" y="4308872"/>
            <a:ext cx="87055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В чем источники (причины) массового героизма молодежи в годы Великой Отечественной войны?</a:t>
            </a:r>
          </a:p>
        </p:txBody>
      </p:sp>
    </p:spTree>
    <p:extLst>
      <p:ext uri="{BB962C8B-B14F-4D97-AF65-F5344CB8AC3E}">
        <p14:creationId xmlns:p14="http://schemas.microsoft.com/office/powerpoint/2010/main" val="256223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BE755C-F09A-4C21-8F61-87DEA7FA39AC}"/>
              </a:ext>
            </a:extLst>
          </p:cNvPr>
          <p:cNvSpPr txBox="1"/>
          <p:nvPr/>
        </p:nvSpPr>
        <p:spPr>
          <a:xfrm>
            <a:off x="1073063" y="1114816"/>
            <a:ext cx="10045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Молодежь на фронтах Великой Отечественной войны</a:t>
            </a:r>
          </a:p>
        </p:txBody>
      </p:sp>
    </p:spTree>
    <p:extLst>
      <p:ext uri="{BB962C8B-B14F-4D97-AF65-F5344CB8AC3E}">
        <p14:creationId xmlns:p14="http://schemas.microsoft.com/office/powerpoint/2010/main" val="305037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32F5FA-C28A-46A2-B697-541C330F106F}"/>
              </a:ext>
            </a:extLst>
          </p:cNvPr>
          <p:cNvSpPr txBox="1"/>
          <p:nvPr/>
        </p:nvSpPr>
        <p:spPr>
          <a:xfrm>
            <a:off x="338086" y="506000"/>
            <a:ext cx="56826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Всего за три первых дня войны на фронт ушло</a:t>
            </a:r>
            <a:r>
              <a:rPr lang="ru-RU" sz="4800" b="1" dirty="0">
                <a:solidFill>
                  <a:srgbClr val="C00000"/>
                </a:solidFill>
              </a:rPr>
              <a:t> </a:t>
            </a:r>
            <a:r>
              <a:rPr lang="ru-RU" sz="4800" b="1" u="sng" dirty="0">
                <a:solidFill>
                  <a:srgbClr val="C00000"/>
                </a:solidFill>
              </a:rPr>
              <a:t>свыше 900 тысяч юношей и девушек, </a:t>
            </a:r>
            <a:r>
              <a:rPr lang="ru-RU" sz="4800" b="1" dirty="0"/>
              <a:t>причем большинство из них – </a:t>
            </a:r>
            <a:r>
              <a:rPr lang="ru-RU" sz="4800" b="1" u="sng" dirty="0">
                <a:solidFill>
                  <a:srgbClr val="C00000"/>
                </a:solidFill>
              </a:rPr>
              <a:t>добровольно!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F5F599-7C8D-47D6-97E5-881ECA900E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275" y="1143000"/>
            <a:ext cx="544449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85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E34E4D-296F-4C8F-8F40-71A5289CC30D}"/>
              </a:ext>
            </a:extLst>
          </p:cNvPr>
          <p:cNvSpPr txBox="1"/>
          <p:nvPr/>
        </p:nvSpPr>
        <p:spPr>
          <a:xfrm>
            <a:off x="1235901" y="41513"/>
            <a:ext cx="97201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Владимир Михайлович </a:t>
            </a:r>
            <a:r>
              <a:rPr lang="ru-RU" sz="4000" b="1" dirty="0" err="1">
                <a:solidFill>
                  <a:srgbClr val="C00000"/>
                </a:solidFill>
              </a:rPr>
              <a:t>Михалкин</a:t>
            </a:r>
            <a:r>
              <a:rPr lang="ru-RU" sz="4000" b="1" dirty="0">
                <a:solidFill>
                  <a:srgbClr val="C00000"/>
                </a:solidFill>
              </a:rPr>
              <a:t>, маршал артиллерии Советского Союза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285D22-EB13-4631-BB18-BADF95A1E8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32" y="1515629"/>
            <a:ext cx="3810000" cy="52006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10BACB-530D-42D1-AE1D-323F566D2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695" y="1639454"/>
            <a:ext cx="6985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30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D79B45-8020-4D99-B991-63F7FC08A9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929" y="649530"/>
            <a:ext cx="2357120" cy="3683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900A48-6E08-442B-ABDC-7873D25B5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574"/>
            <a:ext cx="3907536" cy="366979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D06E9D8-0796-4012-BF9E-B686EADB15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278" y="1271392"/>
            <a:ext cx="2862834" cy="39056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CBB754-AC94-4220-B72A-E7DFE0872A87}"/>
              </a:ext>
            </a:extLst>
          </p:cNvPr>
          <p:cNvSpPr txBox="1"/>
          <p:nvPr/>
        </p:nvSpPr>
        <p:spPr>
          <a:xfrm>
            <a:off x="369225" y="3742368"/>
            <a:ext cx="31690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Александр Матросов</a:t>
            </a:r>
          </a:p>
          <a:p>
            <a:pPr algn="ctr"/>
            <a:r>
              <a:rPr lang="ru-RU" sz="2800" b="1" dirty="0"/>
              <a:t>(1924 – 1943)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371E7B-10FA-4883-A7B3-889D92EC35B6}"/>
              </a:ext>
            </a:extLst>
          </p:cNvPr>
          <p:cNvSpPr txBox="1"/>
          <p:nvPr/>
        </p:nvSpPr>
        <p:spPr>
          <a:xfrm>
            <a:off x="4118834" y="4570524"/>
            <a:ext cx="3043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Виктор Талалихин</a:t>
            </a:r>
          </a:p>
          <a:p>
            <a:pPr algn="ctr"/>
            <a:r>
              <a:rPr lang="ru-RU" sz="2800" b="1" dirty="0"/>
              <a:t> (1918 – 1941)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750A55-2264-47BA-868F-909D74130FB9}"/>
              </a:ext>
            </a:extLst>
          </p:cNvPr>
          <p:cNvSpPr txBox="1"/>
          <p:nvPr/>
        </p:nvSpPr>
        <p:spPr>
          <a:xfrm>
            <a:off x="7743183" y="5168271"/>
            <a:ext cx="37327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Степан </a:t>
            </a:r>
            <a:r>
              <a:rPr lang="ru-RU" sz="2800" b="1" dirty="0" err="1"/>
              <a:t>Здоровцев</a:t>
            </a:r>
            <a:endParaRPr lang="ru-RU" sz="2800" b="1" dirty="0"/>
          </a:p>
          <a:p>
            <a:pPr algn="ctr"/>
            <a:r>
              <a:rPr lang="ru-RU" sz="2800" b="1" dirty="0"/>
              <a:t>(1916 – 1941)</a:t>
            </a:r>
          </a:p>
        </p:txBody>
      </p:sp>
    </p:spTree>
    <p:extLst>
      <p:ext uri="{BB962C8B-B14F-4D97-AF65-F5344CB8AC3E}">
        <p14:creationId xmlns:p14="http://schemas.microsoft.com/office/powerpoint/2010/main" val="62131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8A84DE-A433-4004-BC81-D33613D7A42D}"/>
              </a:ext>
            </a:extLst>
          </p:cNvPr>
          <p:cNvSpPr txBox="1"/>
          <p:nvPr/>
        </p:nvSpPr>
        <p:spPr>
          <a:xfrm>
            <a:off x="751562" y="220323"/>
            <a:ext cx="11336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Лидия Владимировна </a:t>
            </a:r>
            <a:r>
              <a:rPr lang="ru-RU" sz="4400" b="1" dirty="0" err="1">
                <a:solidFill>
                  <a:srgbClr val="C00000"/>
                </a:solidFill>
              </a:rPr>
              <a:t>Литвяк</a:t>
            </a:r>
            <a:r>
              <a:rPr lang="ru-RU" sz="4400" b="1" dirty="0">
                <a:solidFill>
                  <a:srgbClr val="C00000"/>
                </a:solidFill>
              </a:rPr>
              <a:t> (1921 – 1943)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E1A35E-ECD6-4381-8D4D-176E63571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39" y="1374461"/>
            <a:ext cx="4037589" cy="46587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C34206-1974-46A2-B93E-5FD73492F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492679"/>
            <a:ext cx="5013703" cy="376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3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2F9C81-9BD2-4D5D-9D67-A92FE3188052}"/>
              </a:ext>
            </a:extLst>
          </p:cNvPr>
          <p:cNvSpPr txBox="1"/>
          <p:nvPr/>
        </p:nvSpPr>
        <p:spPr>
          <a:xfrm>
            <a:off x="586451" y="208344"/>
            <a:ext cx="573332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/>
              <a:t>За годы Великой Отечественной войны </a:t>
            </a:r>
            <a:r>
              <a:rPr lang="ru-RU" sz="3600" b="1" dirty="0"/>
              <a:t>звание</a:t>
            </a:r>
            <a:r>
              <a:rPr lang="ru-RU" sz="3600" b="1" dirty="0">
                <a:solidFill>
                  <a:srgbClr val="C00000"/>
                </a:solidFill>
              </a:rPr>
              <a:t> Героя Советского Союза </a:t>
            </a:r>
            <a:r>
              <a:rPr lang="ru-RU" sz="3600" b="1" dirty="0"/>
              <a:t>получило </a:t>
            </a:r>
            <a:r>
              <a:rPr lang="ru-RU" sz="3600" b="1" dirty="0">
                <a:solidFill>
                  <a:srgbClr val="C00000"/>
                </a:solidFill>
              </a:rPr>
              <a:t>свыше 11 тысяч человек</a:t>
            </a:r>
            <a:r>
              <a:rPr lang="ru-RU" sz="3600" b="1" dirty="0"/>
              <a:t>, из них </a:t>
            </a:r>
            <a:r>
              <a:rPr lang="ru-RU" sz="3600" b="1" u="sng" dirty="0">
                <a:solidFill>
                  <a:srgbClr val="C00000"/>
                </a:solidFill>
              </a:rPr>
              <a:t>90 человек – женщины. </a:t>
            </a:r>
          </a:p>
          <a:p>
            <a:r>
              <a:rPr lang="ru-RU" sz="3600" b="1" dirty="0"/>
              <a:t>Статистика показывает, что </a:t>
            </a:r>
            <a:r>
              <a:rPr lang="ru-RU" sz="3600" b="1" u="sng" dirty="0">
                <a:solidFill>
                  <a:srgbClr val="C00000"/>
                </a:solidFill>
              </a:rPr>
              <a:t>52% </a:t>
            </a:r>
            <a:r>
              <a:rPr lang="ru-RU" sz="3600" b="1" u="sng" dirty="0"/>
              <a:t>из числа удостоенных этого высокого звания  -</a:t>
            </a:r>
            <a:r>
              <a:rPr lang="ru-RU" sz="3600" b="1" u="sng" dirty="0">
                <a:solidFill>
                  <a:srgbClr val="C00000"/>
                </a:solidFill>
              </a:rPr>
              <a:t> молодежь в возрасте до 25 лет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37E092-63F0-472F-955A-ADB1297A10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274" y="1107687"/>
            <a:ext cx="2714625" cy="26603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23CE3D-318B-498E-88ED-E103138C838F}"/>
              </a:ext>
            </a:extLst>
          </p:cNvPr>
          <p:cNvSpPr txBox="1"/>
          <p:nvPr/>
        </p:nvSpPr>
        <p:spPr>
          <a:xfrm>
            <a:off x="6718225" y="4826643"/>
            <a:ext cx="4606724" cy="138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Отличительный знак Героя Советского Союза – медаль «Золотая Звезда»</a:t>
            </a:r>
          </a:p>
        </p:txBody>
      </p:sp>
    </p:spTree>
    <p:extLst>
      <p:ext uri="{BB962C8B-B14F-4D97-AF65-F5344CB8AC3E}">
        <p14:creationId xmlns:p14="http://schemas.microsoft.com/office/powerpoint/2010/main" val="3603187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112505-E130-4A6D-8924-C95F3828830E}"/>
              </a:ext>
            </a:extLst>
          </p:cNvPr>
          <p:cNvSpPr txBox="1"/>
          <p:nvPr/>
        </p:nvSpPr>
        <p:spPr>
          <a:xfrm>
            <a:off x="1089765" y="305068"/>
            <a:ext cx="1022123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rgbClr val="C00000"/>
                </a:solidFill>
              </a:rPr>
              <a:t>Борьба на оккупированной врагом территории. Молодежное подполье.</a:t>
            </a:r>
          </a:p>
        </p:txBody>
      </p:sp>
    </p:spTree>
    <p:extLst>
      <p:ext uri="{BB962C8B-B14F-4D97-AF65-F5344CB8AC3E}">
        <p14:creationId xmlns:p14="http://schemas.microsoft.com/office/powerpoint/2010/main" val="4101453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400</Words>
  <Application>Microsoft Office PowerPoint</Application>
  <PresentationFormat>Широкоэкранный</PresentationFormat>
  <Paragraphs>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30</cp:revision>
  <dcterms:created xsi:type="dcterms:W3CDTF">2019-01-11T16:53:29Z</dcterms:created>
  <dcterms:modified xsi:type="dcterms:W3CDTF">2019-10-08T12:43:11Z</dcterms:modified>
</cp:coreProperties>
</file>