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542F8F5-DEE9-44DD-85A2-E26541A55DA5}"/>
              </a:ext>
            </a:extLst>
          </p:cNvPr>
          <p:cNvSpPr/>
          <p:nvPr/>
        </p:nvSpPr>
        <p:spPr>
          <a:xfrm>
            <a:off x="179512" y="116632"/>
            <a:ext cx="8856984" cy="5437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ru-RU" sz="28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».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endParaRPr lang="ru-RU" dirty="0">
              <a:solidFill>
                <a:srgbClr val="0070C0"/>
              </a:solidFill>
              <a:latin typeface="Times New Roman" pitchFamily="18"/>
              <a:cs typeface="Times New Roman" pitchFamily="18"/>
            </a:endParaRP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ru-RU" sz="4400" b="1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Презентация 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ru-RU" sz="4400" b="1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itchFamily="18"/>
                <a:cs typeface="Times New Roman" pitchFamily="18"/>
              </a:rPr>
              <a:t>КРУГЛЫЙ СТОЛ «ВОЛШЕБНЫЙ МИР КНИГИ» ДЛЯ РОДИТЕЛЕЙ В СТАРШЕЙ ВОЗРАСТНОЙ ГРУППЫ</a:t>
            </a: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»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r>
              <a:rPr lang="ru-RU" sz="44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по курсу </a:t>
            </a:r>
            <a:r>
              <a:rPr lang="ru-RU" sz="4400" b="1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«Развитие речи детей дошкольного возраста средствами художественной литературы» </a:t>
            </a:r>
            <a:r>
              <a:rPr lang="ru-RU" sz="4400" dirty="0">
                <a:solidFill>
                  <a:srgbClr val="0070C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algn="ctr">
              <a:lnSpc>
                <a:spcPct val="70000"/>
              </a:lnSpc>
              <a:spcBef>
                <a:spcPts val="600"/>
              </a:spcBef>
            </a:pPr>
            <a:endParaRPr lang="ru-RU" dirty="0">
              <a:solidFill>
                <a:srgbClr val="0070C0"/>
              </a:solidFill>
              <a:latin typeface="Times New Roman" pitchFamily="18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0490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7C04A1-585B-45C5-A3C9-214599165C1B}"/>
              </a:ext>
            </a:extLst>
          </p:cNvPr>
          <p:cNvSpPr/>
          <p:nvPr/>
        </p:nvSpPr>
        <p:spPr>
          <a:xfrm>
            <a:off x="3419872" y="404664"/>
            <a:ext cx="2085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Итог  мероприятия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09CA6E7-6E21-4BDB-8AF9-E69F9FC04999}"/>
              </a:ext>
            </a:extLst>
          </p:cNvPr>
          <p:cNvSpPr/>
          <p:nvPr/>
        </p:nvSpPr>
        <p:spPr>
          <a:xfrm>
            <a:off x="2286000" y="199783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Решение круглого стола: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Рассказать детям о детской библиотеке, записаться в нее и регулярно брать книги для семейного чтения;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Ежедневно читать детям литературные произведения разных жанров;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Регулярно разучивать с детьми стихотворения.</a:t>
            </a:r>
          </a:p>
        </p:txBody>
      </p:sp>
    </p:spTree>
    <p:extLst>
      <p:ext uri="{BB962C8B-B14F-4D97-AF65-F5344CB8AC3E}">
        <p14:creationId xmlns:p14="http://schemas.microsoft.com/office/powerpoint/2010/main" val="397311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66983B5-964F-41F2-9C71-E3A7D0F92127}"/>
              </a:ext>
            </a:extLst>
          </p:cNvPr>
          <p:cNvSpPr/>
          <p:nvPr/>
        </p:nvSpPr>
        <p:spPr>
          <a:xfrm>
            <a:off x="3217462" y="332656"/>
            <a:ext cx="2709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Результаты мероприятия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396BD19-104B-4B39-80E6-9B810CCB7CA6}"/>
              </a:ext>
            </a:extLst>
          </p:cNvPr>
          <p:cNvSpPr/>
          <p:nvPr/>
        </p:nvSpPr>
        <p:spPr>
          <a:xfrm>
            <a:off x="2286000" y="1967062"/>
            <a:ext cx="4572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Рефлексия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 </a:t>
            </a:r>
            <a:r>
              <a:rPr lang="ru-RU" i="1" dirty="0">
                <a:solidFill>
                  <a:srgbClr val="0070C0"/>
                </a:solidFill>
                <a:latin typeface="Arial" panose="020B0604020202020204" pitchFamily="34" charset="0"/>
              </a:rPr>
              <a:t>«Собираем плоды»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: на яблоньку-рисунок, родители вешают </a:t>
            </a:r>
            <a:r>
              <a:rPr lang="ru-RU" u="sng" dirty="0">
                <a:solidFill>
                  <a:srgbClr val="0070C0"/>
                </a:solidFill>
                <a:latin typeface="Arial" panose="020B0604020202020204" pitchFamily="34" charset="0"/>
              </a:rPr>
              <a:t>яблочки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ru-RU" dirty="0">
                <a:solidFill>
                  <a:srgbClr val="00B050"/>
                </a:solidFill>
                <a:latin typeface="Arial" panose="020B0604020202020204" pitchFamily="34" charset="0"/>
              </a:rPr>
              <a:t>зелёное</a:t>
            </a:r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,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если встреча была непродуктивной;</a:t>
            </a:r>
          </a:p>
          <a:p>
            <a:r>
              <a:rPr lang="ru-RU" dirty="0">
                <a:solidFill>
                  <a:srgbClr val="FFC000"/>
                </a:solidFill>
                <a:latin typeface="Arial" panose="020B0604020202020204" pitchFamily="34" charset="0"/>
              </a:rPr>
              <a:t>жёлтое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, если </a:t>
            </a: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круглый стол  был интересным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, полезным;</a:t>
            </a:r>
          </a:p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</a:rPr>
              <a:t>красное,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проводить как можно чаще </a:t>
            </a:r>
            <a:r>
              <a:rPr lang="ru-RU" sz="2000" b="1" dirty="0">
                <a:solidFill>
                  <a:srgbClr val="0070C0"/>
                </a:solidFill>
              </a:rPr>
              <a:t>собрание в нетрадиционной форме,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</a:rPr>
              <a:t> 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круглый стол.</a:t>
            </a:r>
          </a:p>
        </p:txBody>
      </p:sp>
    </p:spTree>
    <p:extLst>
      <p:ext uri="{BB962C8B-B14F-4D97-AF65-F5344CB8AC3E}">
        <p14:creationId xmlns:p14="http://schemas.microsoft.com/office/powerpoint/2010/main" val="3147263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9FE9A8-737D-4B48-B7F3-80DEEBC3D45A}"/>
              </a:ext>
            </a:extLst>
          </p:cNvPr>
          <p:cNvSpPr/>
          <p:nvPr/>
        </p:nvSpPr>
        <p:spPr>
          <a:xfrm>
            <a:off x="2286000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Использование крылатых и образных выражений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 по тематике мероприят</a:t>
            </a:r>
            <a:r>
              <a:rPr lang="ru-RU" dirty="0">
                <a:solidFill>
                  <a:srgbClr val="FF0000"/>
                </a:solidFill>
              </a:rPr>
              <a:t>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C04E7A5-96CB-4AD7-B221-4286E069D675}"/>
              </a:ext>
            </a:extLst>
          </p:cNvPr>
          <p:cNvSpPr/>
          <p:nvPr/>
        </p:nvSpPr>
        <p:spPr>
          <a:xfrm>
            <a:off x="2286000" y="141277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-Хорошую книгу читать не в тягость, а в радость.</a:t>
            </a:r>
            <a:endParaRPr lang="ru-RU" b="1" dirty="0">
              <a:solidFill>
                <a:srgbClr val="0070C0"/>
              </a:solidFill>
              <a:latin typeface="Palatino Linotype" panose="0204050205050503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-Книга для ума – что тёплый дождь для всходов.</a:t>
            </a:r>
          </a:p>
          <a:p>
            <a:r>
              <a:rPr lang="ru-RU" b="1" dirty="0">
                <a:solidFill>
                  <a:srgbClr val="0070C0"/>
                </a:solidFill>
              </a:rPr>
              <a:t>-Книга не пряник, а к себе манит.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 Книга в суме – в пути тягость, книга в уме - в пути облегчение.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 -Книгу читаешь, как на крыльях летаешь.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 -Книга не самолёт, а за тридевять земель унесёт.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-Кто много читает, тот много знает.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 -С книгой поведешься – ума наберешься.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 Книга – зеркало жизни.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-Хорошая книга – лучший друг.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-Книга – твой друг, без нее как без рук.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 Береги книгу – она поможет тебе жить.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- Грамотею и книга в руки.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53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FEBC51-29EA-4E3D-A3DC-1365B55F81C2}"/>
              </a:ext>
            </a:extLst>
          </p:cNvPr>
          <p:cNvSpPr/>
          <p:nvPr/>
        </p:nvSpPr>
        <p:spPr>
          <a:xfrm>
            <a:off x="2286000" y="197346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Читайте детям не нотации, а книги.</a:t>
            </a:r>
          </a:p>
          <a:p>
            <a:r>
              <a:rPr lang="ru-RU" b="1" dirty="0">
                <a:solidFill>
                  <a:srgbClr val="0070C0"/>
                </a:solidFill>
              </a:rPr>
              <a:t>(Г. Остер)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Книги – это переплетенные люди.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А.С.Макаренко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)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Чтение – это окошко, через которое дети видят и познают мир и самих себя.</a:t>
            </a:r>
          </a:p>
          <a:p>
            <a:r>
              <a:rPr lang="ru-RU" b="1" dirty="0">
                <a:solidFill>
                  <a:srgbClr val="0070C0"/>
                </a:solidFill>
              </a:rPr>
              <a:t>(В. Сухомлинский)</a:t>
            </a:r>
          </a:p>
          <a:p>
            <a:endParaRPr lang="ru-RU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Книги — корабли мысли, странствующие по волнам времени и бережно несущие свой драгоценный груз от поколения к поколению.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</a:rPr>
              <a:t>(Ф. Бэкон)</a:t>
            </a:r>
          </a:p>
          <a:p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Хорошая книга – точно беседа с умным человеком.</a:t>
            </a:r>
          </a:p>
          <a:p>
            <a:r>
              <a:rPr lang="ru-RU" b="1" dirty="0">
                <a:solidFill>
                  <a:srgbClr val="0070C0"/>
                </a:solidFill>
              </a:rPr>
              <a:t>(Л.Н Толстой)</a:t>
            </a:r>
          </a:p>
          <a:p>
            <a:r>
              <a:rPr lang="ru-RU" b="1" dirty="0">
                <a:solidFill>
                  <a:srgbClr val="0070C0"/>
                </a:solidFill>
              </a:rPr>
              <a:t>Книга – учитель без платы и благодарности. Каждый миг дарит тебе откровения мудрости.</a:t>
            </a:r>
          </a:p>
          <a:p>
            <a:r>
              <a:rPr lang="ru-RU" b="1" dirty="0">
                <a:solidFill>
                  <a:srgbClr val="0070C0"/>
                </a:solidFill>
              </a:rPr>
              <a:t>(А. Навои).</a:t>
            </a:r>
          </a:p>
        </p:txBody>
      </p:sp>
    </p:spTree>
    <p:extLst>
      <p:ext uri="{BB962C8B-B14F-4D97-AF65-F5344CB8AC3E}">
        <p14:creationId xmlns:p14="http://schemas.microsoft.com/office/powerpoint/2010/main" val="877258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A9CD09-7D34-48E3-AE79-27B9A9FE486A}"/>
              </a:ext>
            </a:extLst>
          </p:cNvPr>
          <p:cNvSpPr/>
          <p:nvPr/>
        </p:nvSpPr>
        <p:spPr>
          <a:xfrm>
            <a:off x="2656155" y="692696"/>
            <a:ext cx="3831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Список использованной литературы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62306D1-22A9-4D2A-9C8D-907CCCE820C1}"/>
              </a:ext>
            </a:extLst>
          </p:cNvPr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Гурович Л. М. Ребенок и книга. – СПб.: Изд-во «»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Акциден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, 1996.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Гриценко З. А. Ты детям сказку расскажи… Методика приобщения детей к чтению. – М.: Линка-пресс, 2003.</a:t>
            </a:r>
          </a:p>
        </p:txBody>
      </p:sp>
    </p:spTree>
    <p:extLst>
      <p:ext uri="{BB962C8B-B14F-4D97-AF65-F5344CB8AC3E}">
        <p14:creationId xmlns:p14="http://schemas.microsoft.com/office/powerpoint/2010/main" val="297676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78FD8F-F0B4-4FB1-8A21-05D9076A7D91}"/>
              </a:ext>
            </a:extLst>
          </p:cNvPr>
          <p:cNvSpPr/>
          <p:nvPr/>
        </p:nvSpPr>
        <p:spPr>
          <a:xfrm>
            <a:off x="2987824" y="620688"/>
            <a:ext cx="299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Актуальность мероприятия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1611239-881B-426E-9E65-AA6B60EBAB49}"/>
              </a:ext>
            </a:extLst>
          </p:cNvPr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Чтобы воспитывать читателя в ребенке, взрослый должен сам проявлять интерес к книге, понимать её роль в жизни человека, знать книги рекомендуемые для детей дошкольного возраста, уметь интересно беседовать с малышами и помогать при анализе произведения.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C9D7F1-0463-4101-A963-CAE64A8BE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2" y="4437112"/>
            <a:ext cx="2276872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7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EA4B76-4FE2-43CD-96A2-B67FF51E43FD}"/>
              </a:ext>
            </a:extLst>
          </p:cNvPr>
          <p:cNvSpPr/>
          <p:nvPr/>
        </p:nvSpPr>
        <p:spPr>
          <a:xfrm>
            <a:off x="2771800" y="404664"/>
            <a:ext cx="3036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Цели и задачи мероприятия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54F642A-0DB4-4504-A580-FFE810163A56}"/>
              </a:ext>
            </a:extLst>
          </p:cNvPr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PT Sans"/>
              </a:rPr>
              <a:t>Цель:</a:t>
            </a:r>
            <a:r>
              <a:rPr lang="ru-RU" dirty="0">
                <a:solidFill>
                  <a:srgbClr val="0070C0"/>
                </a:solidFill>
                <a:latin typeface="PT Sans"/>
              </a:rPr>
              <a:t> Подведение родителей к выводу о том, что чтение детям книг играет огромную роль для их всестороннего развития.</a:t>
            </a:r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Задачи:</a:t>
            </a:r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Расширять представления родителей о роли книги в воспитании ребенка;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Стимулировать самообразование родителей;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Прививать навыки читательской культуры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30E31F-38DC-4338-8549-58F4F101D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005064"/>
            <a:ext cx="2047268" cy="229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80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1D04EF-9705-4CA1-9065-72ABF04678B3}"/>
              </a:ext>
            </a:extLst>
          </p:cNvPr>
          <p:cNvSpPr/>
          <p:nvPr/>
        </p:nvSpPr>
        <p:spPr>
          <a:xfrm>
            <a:off x="2771800" y="332656"/>
            <a:ext cx="2621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Ожидаемые результаты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48FEB2E-F686-4F70-8E47-47198732486C}"/>
              </a:ext>
            </a:extLst>
          </p:cNvPr>
          <p:cNvSpPr/>
          <p:nvPr/>
        </p:nvSpPr>
        <p:spPr>
          <a:xfrm>
            <a:off x="2411760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Мотивация  родителей (законных представителей)  на приобщение детей дошкольного возраста к детской художественной литературе.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39E9B64-45A7-43FF-BB5D-CF9093575D58}"/>
              </a:ext>
            </a:extLst>
          </p:cNvPr>
          <p:cNvSpPr/>
          <p:nvPr/>
        </p:nvSpPr>
        <p:spPr>
          <a:xfrm>
            <a:off x="2915816" y="2167449"/>
            <a:ext cx="271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Предварительная работа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D2ADEF-7C70-464F-9FF8-6340A203AF43}"/>
              </a:ext>
            </a:extLst>
          </p:cNvPr>
          <p:cNvSpPr/>
          <p:nvPr/>
        </p:nvSpPr>
        <p:spPr>
          <a:xfrm>
            <a:off x="2123728" y="292494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Предварительная работа:</a:t>
            </a:r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изучение читательских интересов детей и выяснение отношения к чтению книг,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подготовка выставки разножанровой детской литературы,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Оформление папки </a:t>
            </a:r>
            <a:r>
              <a:rPr lang="ru-RU" b="1" i="1" dirty="0">
                <a:solidFill>
                  <a:srgbClr val="0070C0"/>
                </a:solidFill>
                <a:latin typeface="Georgia" panose="02040502050405020303" pitchFamily="18" charset="0"/>
              </a:rPr>
              <a:t>«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Читайте детям книги!»</a:t>
            </a:r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Подбор советов и рекомендаций родителям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Подбор материала для 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«Литературной викторины»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 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667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12CFB99-490F-40DE-B771-007CEE425036}"/>
              </a:ext>
            </a:extLst>
          </p:cNvPr>
          <p:cNvSpPr/>
          <p:nvPr/>
        </p:nvSpPr>
        <p:spPr>
          <a:xfrm>
            <a:off x="3419872" y="404664"/>
            <a:ext cx="2529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Материалы и атрибуты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59D4244-0F54-4D21-A68A-EE8B9EE76AB9}"/>
              </a:ext>
            </a:extLst>
          </p:cNvPr>
          <p:cNvSpPr/>
          <p:nvPr/>
        </p:nvSpPr>
        <p:spPr>
          <a:xfrm>
            <a:off x="1331640" y="889844"/>
            <a:ext cx="66967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1.Папка – передвижка:  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«Читайте детям книги!»</a:t>
            </a:r>
          </a:p>
          <a:p>
            <a:endParaRPr lang="ru-RU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2.Презентация 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 «Ознакомление детей с художественной литературой в детском саду».</a:t>
            </a:r>
          </a:p>
          <a:p>
            <a:endParaRPr lang="ru-RU" dirty="0">
              <a:solidFill>
                <a:srgbClr val="00B0F0"/>
              </a:solidFill>
            </a:endParaRPr>
          </a:p>
          <a:p>
            <a:pPr algn="just"/>
            <a:endParaRPr lang="ru-RU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3.Памятки для родителей с </a:t>
            </a:r>
          </a:p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советами:</a:t>
            </a:r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как обращается с книгой Ваш ребенок?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Как стать хорошим читателем?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Если Вы решили купить своему ребенку новую книгу.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Инструкция 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«Как изготовить книгу»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?</a:t>
            </a:r>
          </a:p>
          <a:p>
            <a:endParaRPr lang="ru-RU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325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852813-D0CF-49CD-8644-FC3CFE2D6301}"/>
              </a:ext>
            </a:extLst>
          </p:cNvPr>
          <p:cNvSpPr/>
          <p:nvPr/>
        </p:nvSpPr>
        <p:spPr>
          <a:xfrm>
            <a:off x="2555776" y="332656"/>
            <a:ext cx="3256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Основные этапы мероприятия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98E82BB-CDCC-438F-9228-4E828B68F679}"/>
              </a:ext>
            </a:extLst>
          </p:cNvPr>
          <p:cNvSpPr/>
          <p:nvPr/>
        </p:nvSpPr>
        <p:spPr>
          <a:xfrm>
            <a:off x="1907704" y="1151454"/>
            <a:ext cx="495029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1этап. Организационный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Цель: </a:t>
            </a: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У</a:t>
            </a:r>
            <a:r>
              <a:rPr lang="ru-RU" b="1" dirty="0">
                <a:solidFill>
                  <a:srgbClr val="0070C0"/>
                </a:solidFill>
              </a:rPr>
              <a:t>становление контакта между педагогами и родителями определение границ взаимодействия, дистанции в диалоге, его составляющих</a:t>
            </a:r>
          </a:p>
          <a:p>
            <a:endParaRPr lang="ru-RU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2.этап. Основной</a:t>
            </a:r>
          </a:p>
          <a:p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Цель: </a:t>
            </a:r>
            <a:r>
              <a:rPr lang="ru-RU" b="1" dirty="0">
                <a:solidFill>
                  <a:srgbClr val="0070C0"/>
                </a:solidFill>
                <a:latin typeface="Arial" panose="020B0604020202020204" pitchFamily="34" charset="0"/>
              </a:rPr>
              <a:t>О</a:t>
            </a:r>
            <a:r>
              <a:rPr lang="ru-RU" b="1" dirty="0">
                <a:solidFill>
                  <a:srgbClr val="0070C0"/>
                </a:solidFill>
              </a:rPr>
              <a:t>пределение общих для детского сада и семьи проблем воспитания детей, высказывание предположений об их появлении</a:t>
            </a:r>
          </a:p>
          <a:p>
            <a:r>
              <a:rPr lang="ru-RU" b="1" dirty="0">
                <a:solidFill>
                  <a:srgbClr val="0070C0"/>
                </a:solidFill>
              </a:rPr>
              <a:t>понимание ценности взаимодействия «педагог — родитель»</a:t>
            </a:r>
          </a:p>
          <a:p>
            <a:endParaRPr lang="ru-RU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r>
              <a:rPr lang="ru-RU" sz="2000" b="1" dirty="0">
                <a:solidFill>
                  <a:srgbClr val="FF0000"/>
                </a:solidFill>
              </a:rPr>
              <a:t>3.этап. Заключительный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Цель: </a:t>
            </a:r>
            <a:r>
              <a:rPr lang="ru-RU" b="1" dirty="0">
                <a:solidFill>
                  <a:srgbClr val="0070C0"/>
                </a:solidFill>
              </a:rPr>
              <a:t>Установление обратной связи, совершенствование содержания, форм, результатов совместной педагогической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00160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37A2F7-987C-40F0-A714-CEBBCEB70F96}"/>
              </a:ext>
            </a:extLst>
          </p:cNvPr>
          <p:cNvSpPr/>
          <p:nvPr/>
        </p:nvSpPr>
        <p:spPr>
          <a:xfrm>
            <a:off x="1880828" y="188640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Содержание первого этапа (организационный)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22AFE0D-1E3D-4899-ACB4-DDB2765AF697}"/>
              </a:ext>
            </a:extLst>
          </p:cNvPr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1. Вступительное слово воспитателя, с сообщением темы сегодняшнего заседания круглого стола: «Волшебный мир книги»</a:t>
            </a:r>
          </a:p>
          <a:p>
            <a:endParaRPr lang="ru-RU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</a:rPr>
              <a:t>2. Игровое упражнение для родителей – определи для себя значимость сегодняшней темы. На столе в середине круга лежит книга. Родители встают от стола с книгой на такое расстояние, которое демонстрирует их близость или отдаленность по отношению к теме заседания круглого стола. Объясняют одной фразой выбранное ими расстояние.</a:t>
            </a:r>
          </a:p>
        </p:txBody>
      </p:sp>
    </p:spTree>
    <p:extLst>
      <p:ext uri="{BB962C8B-B14F-4D97-AF65-F5344CB8AC3E}">
        <p14:creationId xmlns:p14="http://schemas.microsoft.com/office/powerpoint/2010/main" val="276197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A484884-FDF1-47A2-9899-A057DF964C30}"/>
              </a:ext>
            </a:extLst>
          </p:cNvPr>
          <p:cNvSpPr/>
          <p:nvPr/>
        </p:nvSpPr>
        <p:spPr>
          <a:xfrm>
            <a:off x="2051720" y="116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Содержание второго этапа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(основного)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5B689B3-0AAD-421D-80F0-EC6E8AD14C3B}"/>
              </a:ext>
            </a:extLst>
          </p:cNvPr>
          <p:cNvSpPr/>
          <p:nvPr/>
        </p:nvSpPr>
        <p:spPr>
          <a:xfrm>
            <a:off x="2286000" y="740143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1.Выступление воспитателя  с просмотром презентации и слайдов «Ознакомление детей с художественной литературой в детском саду».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2. Игровая пауза.</a:t>
            </a:r>
          </a:p>
          <a:p>
            <a:r>
              <a:rPr lang="ru-RU" dirty="0">
                <a:solidFill>
                  <a:srgbClr val="0070C0"/>
                </a:solidFill>
              </a:rPr>
              <a:t>- Детство уходит, а вот книги остаются с нами навсегда. </a:t>
            </a:r>
          </a:p>
          <a:p>
            <a:r>
              <a:rPr lang="ru-RU" dirty="0">
                <a:solidFill>
                  <a:srgbClr val="0070C0"/>
                </a:solidFill>
              </a:rPr>
              <a:t>«Узнай сказку». Родители  называют детских писателей и их произведения.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3.Выступление библиотекаря городской детской библиотеки.</a:t>
            </a:r>
          </a:p>
          <a:p>
            <a:r>
              <a:rPr lang="ru-RU" dirty="0">
                <a:solidFill>
                  <a:srgbClr val="0070C0"/>
                </a:solidFill>
              </a:rPr>
              <a:t>4. Выступление родителей «Из опыта семейного воспитания».</a:t>
            </a:r>
          </a:p>
          <a:p>
            <a:r>
              <a:rPr lang="ru-RU" dirty="0">
                <a:solidFill>
                  <a:srgbClr val="0070C0"/>
                </a:solidFill>
              </a:rPr>
              <a:t>Родители выступают по следующим вопросам:</a:t>
            </a:r>
          </a:p>
          <a:p>
            <a:r>
              <a:rPr lang="ru-RU" dirty="0">
                <a:solidFill>
                  <a:srgbClr val="0070C0"/>
                </a:solidFill>
              </a:rPr>
              <a:t>-Книга в нашей семье;</a:t>
            </a:r>
          </a:p>
          <a:p>
            <a:r>
              <a:rPr lang="ru-RU" dirty="0">
                <a:solidFill>
                  <a:srgbClr val="0070C0"/>
                </a:solidFill>
              </a:rPr>
              <a:t>-Традиции нашей семьи;</a:t>
            </a:r>
          </a:p>
          <a:p>
            <a:r>
              <a:rPr lang="ru-RU" dirty="0">
                <a:solidFill>
                  <a:srgbClr val="0070C0"/>
                </a:solidFill>
              </a:rPr>
              <a:t>-Отношение детей к книге.</a:t>
            </a:r>
          </a:p>
        </p:txBody>
      </p:sp>
    </p:spTree>
    <p:extLst>
      <p:ext uri="{BB962C8B-B14F-4D97-AF65-F5344CB8AC3E}">
        <p14:creationId xmlns:p14="http://schemas.microsoft.com/office/powerpoint/2010/main" val="27196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565AB3-E353-4307-A906-DB2301D29CAF}"/>
              </a:ext>
            </a:extLst>
          </p:cNvPr>
          <p:cNvSpPr/>
          <p:nvPr/>
        </p:nvSpPr>
        <p:spPr>
          <a:xfrm>
            <a:off x="2483768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Содержание третьего этапа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(заключительного)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DE8F74-CF9E-4354-8A86-80CF2D9A028F}"/>
              </a:ext>
            </a:extLst>
          </p:cNvPr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Родителям предлагаются памятки с советами:</a:t>
            </a:r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как обращается с книгой Ваш ребенок?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Как стать хорошим читателем?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Если Вы решили купить своему ребенку новую книгу.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Инструкция </a:t>
            </a:r>
            <a:r>
              <a:rPr lang="ru-RU" b="1" i="1" dirty="0">
                <a:solidFill>
                  <a:srgbClr val="0070C0"/>
                </a:solidFill>
                <a:latin typeface="Georgia" panose="02040502050405020303" pitchFamily="18" charset="0"/>
              </a:rPr>
              <a:t>«Как изготовить книгу»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01972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381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Palatino Linotype</vt:lpstr>
      <vt:lpstr>PT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GAV</dc:creator>
  <cp:lastModifiedBy>inspiron</cp:lastModifiedBy>
  <cp:revision>9</cp:revision>
  <dcterms:created xsi:type="dcterms:W3CDTF">2019-02-18T16:52:01Z</dcterms:created>
  <dcterms:modified xsi:type="dcterms:W3CDTF">2019-06-16T19:51:20Z</dcterms:modified>
</cp:coreProperties>
</file>