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6" r:id="rId5"/>
    <p:sldId id="257" r:id="rId6"/>
    <p:sldId id="267" r:id="rId7"/>
    <p:sldId id="258" r:id="rId8"/>
    <p:sldId id="263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1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021" y="0"/>
            <a:ext cx="92010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ГАПОУ СО «Вольский </a:t>
            </a:r>
            <a:r>
              <a:rPr lang="ru-RU" sz="2000" dirty="0" smtClean="0"/>
              <a:t>медицинский колледж им </a:t>
            </a:r>
            <a:r>
              <a:rPr lang="ru-RU" sz="2000" dirty="0" err="1" smtClean="0"/>
              <a:t>З.И.Маресевой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725144"/>
            <a:ext cx="4464496" cy="1919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Работу  </a:t>
            </a:r>
            <a:r>
              <a:rPr lang="ru-RU" sz="2000" b="1" dirty="0" smtClean="0">
                <a:solidFill>
                  <a:schemeClr val="tx1"/>
                </a:solidFill>
              </a:rPr>
              <a:t>выполнила</a:t>
            </a:r>
          </a:p>
          <a:p>
            <a:pPr algn="r"/>
            <a:r>
              <a:rPr lang="ru-RU" sz="2000" b="1" smtClean="0">
                <a:solidFill>
                  <a:schemeClr val="tx1"/>
                </a:solidFill>
              </a:rPr>
              <a:t>Студентка 2 курса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Специальность 33.02.01</a:t>
            </a:r>
            <a:r>
              <a:rPr lang="ru-RU" sz="2000" b="1" dirty="0" smtClean="0">
                <a:solidFill>
                  <a:schemeClr val="tx1"/>
                </a:solidFill>
              </a:rPr>
              <a:t> Фармация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Чудина Анастасия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Преподаватель</a:t>
            </a:r>
            <a:r>
              <a:rPr lang="ru-RU" sz="2000" b="1" dirty="0" smtClean="0">
                <a:solidFill>
                  <a:schemeClr val="tx1"/>
                </a:solidFill>
              </a:rPr>
              <a:t>: Наумова Н.П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0-tub-ru.yandex.net/i?id=ed8ed71a5334b1bd795fe0755055cb66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3048000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im0-tub-ru.yandex.net/i?id=1c9e450ce0fa1ad708e12ab8b2c669e1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3888432" cy="3888433"/>
          </a:xfrm>
          <a:prstGeom prst="rect">
            <a:avLst/>
          </a:prstGeom>
          <a:noFill/>
        </p:spPr>
      </p:pic>
      <p:sp>
        <p:nvSpPr>
          <p:cNvPr id="2052" name="AutoShape 4" descr="Картинки по запросу нурофен экспресс фор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Картинки по запросу нурофен экспресс форт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996952"/>
            <a:ext cx="3888432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Самое эффективное лечение зубной боли- лечение медикаментами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Лечение </a:t>
            </a:r>
            <a:endParaRPr lang="ru-RU" dirty="0"/>
          </a:p>
        </p:txBody>
      </p:sp>
      <p:pic>
        <p:nvPicPr>
          <p:cNvPr id="20482" name="Picture 2" descr="https://www.gooddoctor.ru/uploads/blog/blog_post_210/zubnaya_b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6804611" cy="3572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91264" cy="16847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 первом изображении представлено лечение гомеопатическими средствами.</a:t>
            </a:r>
            <a:endParaRPr lang="ru-RU" dirty="0"/>
          </a:p>
        </p:txBody>
      </p:sp>
      <p:pic>
        <p:nvPicPr>
          <p:cNvPr id="4" name="Рисунок 3" descr="C:\Users\Пользватель\Documents\0 заочная олимпиада\кт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345638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ватель\Documents\0 заочная олимпиада\гомеопат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12976"/>
            <a:ext cx="396044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im0-tub-ru.yandex.net/i?id=7778eaf5d12c8c05ff5d320fb5e808f8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9528" y="908720"/>
            <a:ext cx="2724472" cy="272447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При зубной боли применяют:</a:t>
            </a:r>
          </a:p>
          <a:p>
            <a:r>
              <a:rPr lang="ru-RU" dirty="0" smtClean="0"/>
              <a:t>Аконит,</a:t>
            </a:r>
          </a:p>
          <a:p>
            <a:r>
              <a:rPr lang="ru-RU" dirty="0" smtClean="0"/>
              <a:t>Арника,</a:t>
            </a:r>
          </a:p>
          <a:p>
            <a:r>
              <a:rPr lang="ru-RU" dirty="0" err="1" smtClean="0"/>
              <a:t>Хамомилла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Антимон</a:t>
            </a:r>
            <a:r>
              <a:rPr lang="ru-RU" dirty="0" smtClean="0"/>
              <a:t> </a:t>
            </a:r>
            <a:r>
              <a:rPr lang="ru-RU" dirty="0" err="1" smtClean="0"/>
              <a:t>Крудум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Меркуриус</a:t>
            </a:r>
            <a:r>
              <a:rPr lang="ru-RU" dirty="0" smtClean="0"/>
              <a:t>,  </a:t>
            </a:r>
          </a:p>
          <a:p>
            <a:r>
              <a:rPr lang="ru-RU" dirty="0" smtClean="0"/>
              <a:t>Белладонна, </a:t>
            </a:r>
          </a:p>
          <a:p>
            <a:r>
              <a:rPr lang="ru-RU" dirty="0" err="1" smtClean="0"/>
              <a:t>Плантаго</a:t>
            </a:r>
            <a:r>
              <a:rPr lang="ru-RU" dirty="0" smtClean="0"/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Лечение гомеопатией. </a:t>
            </a:r>
            <a:endParaRPr lang="ru-RU" dirty="0"/>
          </a:p>
        </p:txBody>
      </p:sp>
      <p:pic>
        <p:nvPicPr>
          <p:cNvPr id="24578" name="Picture 2" descr="http://cveti-rasteniya.ru/wp-content/gallery/akonit/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3519" y="3600103"/>
            <a:ext cx="4920481" cy="3257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08912" cy="1368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 втором изображении представлено лечение травами(лечение </a:t>
            </a:r>
            <a:r>
              <a:rPr lang="ru-RU" dirty="0" err="1" smtClean="0"/>
              <a:t>фитотерапией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C:\Users\Пользватель\Documents\0 заочная олимпиада\знахарь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331236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iaisumbar.net/site/wp-content/uploads/2017/02/herbal-medic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418141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ромашки препар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56992"/>
            <a:ext cx="3096344" cy="20614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Народные целители или травники.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При зубной боли применяют:</a:t>
            </a:r>
          </a:p>
          <a:p>
            <a:pPr>
              <a:buNone/>
            </a:pPr>
            <a:r>
              <a:rPr lang="ru-RU" dirty="0" smtClean="0"/>
              <a:t>1)Отвар коры белой ивы</a:t>
            </a:r>
          </a:p>
          <a:p>
            <a:pPr>
              <a:buNone/>
            </a:pPr>
            <a:r>
              <a:rPr lang="ru-RU" dirty="0" smtClean="0"/>
              <a:t>2)Настой тысячелистника</a:t>
            </a:r>
          </a:p>
          <a:p>
            <a:pPr>
              <a:buNone/>
            </a:pPr>
            <a:r>
              <a:rPr lang="ru-RU" dirty="0" smtClean="0"/>
              <a:t>Обыкновенного</a:t>
            </a:r>
          </a:p>
          <a:p>
            <a:pPr>
              <a:buNone/>
            </a:pPr>
            <a:r>
              <a:rPr lang="ru-RU" dirty="0" smtClean="0"/>
              <a:t>3) Настой ромашки лекарственной. </a:t>
            </a:r>
          </a:p>
          <a:p>
            <a:pPr>
              <a:buNone/>
            </a:pPr>
            <a:r>
              <a:rPr lang="ru-RU" dirty="0" smtClean="0"/>
              <a:t>4) Отвар шалфея</a:t>
            </a:r>
          </a:p>
          <a:p>
            <a:endParaRPr lang="ru-RU" dirty="0"/>
          </a:p>
        </p:txBody>
      </p:sp>
      <p:sp>
        <p:nvSpPr>
          <p:cNvPr id="1030" name="AutoShape 6" descr="Картинки по запросу настойка календулы препарат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настойка календулы препарат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настойка календулы препарат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Картинки по запросу кора белой ивы препарат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88840"/>
            <a:ext cx="1980218" cy="1584175"/>
          </a:xfrm>
          <a:prstGeom prst="rect">
            <a:avLst/>
          </a:prstGeom>
          <a:noFill/>
        </p:spPr>
      </p:pic>
      <p:pic>
        <p:nvPicPr>
          <p:cNvPr id="1040" name="Picture 16" descr="Картинки по запросу тысячелистника препарат карт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420888"/>
            <a:ext cx="1271328" cy="1800200"/>
          </a:xfrm>
          <a:prstGeom prst="rect">
            <a:avLst/>
          </a:prstGeom>
          <a:noFill/>
        </p:spPr>
      </p:pic>
      <p:sp>
        <p:nvSpPr>
          <p:cNvPr id="6146" name="AutoShape 2" descr="Картинки по запросу отвар шалфея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отвар шалфея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Картинки по запросу отвар шалфея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Картинки по запросу отвар шалфея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Картинки по запросу отвар шалфея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6" name="Picture 1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869160"/>
            <a:ext cx="2918495" cy="1696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91264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/>
              <a:t>На третьем изображении представлено лечение аптечными лекарственными средствами.</a:t>
            </a:r>
            <a:endParaRPr lang="ru-RU" b="1" dirty="0"/>
          </a:p>
        </p:txBody>
      </p:sp>
      <p:pic>
        <p:nvPicPr>
          <p:cNvPr id="4" name="Рисунок 3" descr="C:\Users\Пользватель\Documents\0 заочная олимпиада\фармиацнвт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338437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11" descr="https://previews.123rf.com/images/roxichka25/roxichka251109/roxichka25110900066/10688366-Multicolored-medicine-pills-background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861048"/>
            <a:ext cx="3456384" cy="262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Лечение лекарственными препаратами.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При зубной боли  применяются:</a:t>
            </a:r>
          </a:p>
          <a:p>
            <a:pPr>
              <a:buNone/>
            </a:pPr>
            <a:r>
              <a:rPr lang="ru-RU" b="1" dirty="0" smtClean="0"/>
              <a:t>Группа ненаркотических анальгетиков и  нестероидных противовоспалительных препаратов :</a:t>
            </a:r>
          </a:p>
          <a:p>
            <a:pPr>
              <a:buNone/>
            </a:pPr>
            <a:r>
              <a:rPr lang="en-US" b="1" dirty="0" smtClean="0"/>
              <a:t>I</a:t>
            </a:r>
            <a:r>
              <a:rPr lang="ru-RU" b="1" dirty="0" smtClean="0"/>
              <a:t> Производные пиразолона</a:t>
            </a:r>
          </a:p>
          <a:p>
            <a:pPr>
              <a:buNone/>
            </a:pPr>
            <a:r>
              <a:rPr lang="ru-RU" b="1" dirty="0" smtClean="0"/>
              <a:t>1)Антипирин(</a:t>
            </a:r>
            <a:r>
              <a:rPr lang="ru-RU" b="1" dirty="0" err="1" smtClean="0"/>
              <a:t>Феназон</a:t>
            </a:r>
            <a:r>
              <a:rPr lang="ru-RU" b="1" dirty="0" smtClean="0"/>
              <a:t>, </a:t>
            </a:r>
            <a:r>
              <a:rPr lang="ru-RU" b="1" dirty="0" err="1" smtClean="0"/>
              <a:t>Азафен</a:t>
            </a:r>
            <a:r>
              <a:rPr lang="ru-RU" b="1" dirty="0" smtClean="0"/>
              <a:t>)</a:t>
            </a:r>
          </a:p>
          <a:p>
            <a:pPr>
              <a:buNone/>
            </a:pPr>
            <a:r>
              <a:rPr lang="ru-RU" b="1" dirty="0" smtClean="0"/>
              <a:t>Форма выпуска: порошок и таблетки по 0,25г.</a:t>
            </a:r>
          </a:p>
          <a:p>
            <a:pPr>
              <a:buNone/>
            </a:pPr>
            <a:r>
              <a:rPr lang="ru-RU" b="1" dirty="0" smtClean="0"/>
              <a:t>2)Амидопирин( Пирамидон, </a:t>
            </a:r>
            <a:r>
              <a:rPr lang="ru-RU" b="1" dirty="0" err="1" smtClean="0"/>
              <a:t>Аминофеназон</a:t>
            </a:r>
            <a:r>
              <a:rPr lang="ru-RU" b="1" dirty="0" smtClean="0"/>
              <a:t>)</a:t>
            </a:r>
          </a:p>
          <a:p>
            <a:pPr>
              <a:buNone/>
            </a:pPr>
            <a:r>
              <a:rPr lang="ru-RU" b="1" dirty="0" smtClean="0"/>
              <a:t>Форма  выпуска: таблетки по 0.25 г</a:t>
            </a:r>
          </a:p>
          <a:p>
            <a:pPr>
              <a:buNone/>
            </a:pPr>
            <a:r>
              <a:rPr lang="ru-RU" b="1" dirty="0" smtClean="0"/>
              <a:t>3)Анальгин ( </a:t>
            </a:r>
            <a:r>
              <a:rPr lang="ru-RU" b="1" dirty="0" err="1" smtClean="0"/>
              <a:t>Метапурин</a:t>
            </a:r>
            <a:r>
              <a:rPr lang="ru-RU" b="1" dirty="0" smtClean="0"/>
              <a:t>, </a:t>
            </a:r>
            <a:r>
              <a:rPr lang="ru-RU" b="1" dirty="0" err="1" smtClean="0"/>
              <a:t>Дипирон</a:t>
            </a:r>
            <a:r>
              <a:rPr lang="ru-RU" b="1" dirty="0" smtClean="0"/>
              <a:t>, </a:t>
            </a:r>
            <a:r>
              <a:rPr lang="ru-RU" b="1" dirty="0" err="1" smtClean="0"/>
              <a:t>рональгин</a:t>
            </a:r>
            <a:r>
              <a:rPr lang="ru-RU" b="1" dirty="0" smtClean="0"/>
              <a:t>)</a:t>
            </a:r>
          </a:p>
          <a:p>
            <a:pPr>
              <a:buNone/>
            </a:pPr>
            <a:r>
              <a:rPr lang="ru-RU" b="1" dirty="0" smtClean="0"/>
              <a:t>Форма выпуска :порошок, таблетки по 0.5 г 25% и 50% растворы в ампулах по 1 и 2 мл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Картинки по запросу амидопирин таблетки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752974"/>
            <a:ext cx="2286000" cy="2105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Картинки по запросу анальгин картинка препара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450080"/>
            <a:ext cx="3491880" cy="1978919"/>
          </a:xfrm>
          <a:prstGeom prst="rect">
            <a:avLst/>
          </a:prstGeom>
          <a:noFill/>
        </p:spPr>
      </p:pic>
      <p:pic>
        <p:nvPicPr>
          <p:cNvPr id="16390" name="Picture 6" descr="Картинки по запросу азафен таблетки карт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2910254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im0-tub-ru.yandex.net/i?id=5eda7653214f6e713987d76a95d61015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348880"/>
            <a:ext cx="2232247" cy="22322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56793"/>
            <a:ext cx="4860032" cy="1368152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Производные фенилпропионовой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кислоты,фенилуксусной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индолуксусной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антраниловой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кислоты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600201"/>
            <a:ext cx="3826768" cy="420506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Ибупрофен(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Бурана,Долгит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выпуска:таблетки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0,2г.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Напроксен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Апрол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выпуска: таблетки по 0,25 г.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Пироксикам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Апо-пироксикам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выпуска: таблетки по 0,01г.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Кетопрофен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Кетонал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выпуска: капсулы по 50 мг.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Сулиндак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Клинорил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выпуска: таблетки по 0,1 и 0,4г.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Дифлунизал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Долобид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Форма выпуска: таблетки по 0,25 и 0,5г.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Лечение лекарственными препаратами.</a:t>
            </a:r>
            <a:endParaRPr lang="ru-RU" dirty="0"/>
          </a:p>
        </p:txBody>
      </p:sp>
      <p:pic>
        <p:nvPicPr>
          <p:cNvPr id="6" name="Picture 2" descr="https://6030000.ru/upload/iblock/1ff/1ff433fbcfc6c88ca2cc131c4e02b58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2339752" cy="2339752"/>
          </a:xfrm>
          <a:prstGeom prst="rect">
            <a:avLst/>
          </a:prstGeom>
          <a:noFill/>
        </p:spPr>
      </p:pic>
      <p:pic>
        <p:nvPicPr>
          <p:cNvPr id="7" name="Picture 10" descr="http://orders.ashtonshospitalpharmacy.com/imagecache/56f544b7-554b-4142-b9fc-a6510110820e_900x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725144"/>
            <a:ext cx="1755576" cy="1755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Лечение лекарственными препаратами.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Производные </a:t>
            </a:r>
            <a:r>
              <a:rPr lang="ru-RU" dirty="0" err="1" smtClean="0"/>
              <a:t>пара-аминофенола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1) фенацетин( </a:t>
            </a:r>
            <a:r>
              <a:rPr lang="ru-RU" b="1" dirty="0" err="1" smtClean="0"/>
              <a:t>ацетофенетидин</a:t>
            </a:r>
            <a:r>
              <a:rPr lang="ru-RU" b="1" dirty="0" smtClean="0"/>
              <a:t>, </a:t>
            </a:r>
            <a:r>
              <a:rPr lang="ru-RU" b="1" dirty="0" err="1" smtClean="0"/>
              <a:t>фенацетин</a:t>
            </a:r>
            <a:r>
              <a:rPr lang="ru-RU" b="1" dirty="0" smtClean="0"/>
              <a:t>)</a:t>
            </a:r>
          </a:p>
          <a:p>
            <a:pPr>
              <a:buNone/>
            </a:pPr>
            <a:r>
              <a:rPr lang="ru-RU" b="1" dirty="0" smtClean="0"/>
              <a:t>Форма выпуска: порошок</a:t>
            </a:r>
          </a:p>
          <a:p>
            <a:pPr>
              <a:buNone/>
            </a:pPr>
            <a:r>
              <a:rPr lang="ru-RU" b="1" dirty="0" smtClean="0"/>
              <a:t>2)Парацетамол(</a:t>
            </a:r>
            <a:r>
              <a:rPr lang="ru-RU" b="1" dirty="0" err="1" smtClean="0"/>
              <a:t>Акамол</a:t>
            </a:r>
            <a:r>
              <a:rPr lang="ru-RU" b="1" dirty="0" smtClean="0"/>
              <a:t>, </a:t>
            </a:r>
            <a:r>
              <a:rPr lang="ru-RU" b="1" dirty="0" err="1" smtClean="0"/>
              <a:t>Вольпан</a:t>
            </a:r>
            <a:r>
              <a:rPr lang="ru-RU" b="1" dirty="0" smtClean="0"/>
              <a:t>)</a:t>
            </a:r>
          </a:p>
          <a:p>
            <a:pPr>
              <a:buNone/>
            </a:pPr>
            <a:r>
              <a:rPr lang="ru-RU" b="1" dirty="0" smtClean="0"/>
              <a:t>Форма выпуска: таблетки по 0.2 г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700808"/>
            <a:ext cx="4041775" cy="927794"/>
          </a:xfrm>
        </p:spPr>
        <p:txBody>
          <a:bodyPr>
            <a:noAutofit/>
          </a:bodyPr>
          <a:lstStyle/>
          <a:p>
            <a:r>
              <a:rPr lang="ru-RU" dirty="0" smtClean="0"/>
              <a:t>Нестероидные противовоспалительные средства 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2852935"/>
            <a:ext cx="3898776" cy="3273227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ru-RU" b="1" dirty="0" smtClean="0"/>
              <a:t>кислота ацетилсалициловая(</a:t>
            </a:r>
            <a:r>
              <a:rPr lang="ru-RU" b="1" dirty="0" err="1" smtClean="0"/>
              <a:t>Анопирин</a:t>
            </a:r>
            <a:r>
              <a:rPr lang="ru-RU" b="1" dirty="0" smtClean="0"/>
              <a:t>, Аспирин)</a:t>
            </a:r>
          </a:p>
          <a:p>
            <a:pPr marL="457200" indent="-457200">
              <a:buNone/>
            </a:pPr>
            <a:r>
              <a:rPr lang="ru-RU" b="1" dirty="0" smtClean="0"/>
              <a:t>Форма </a:t>
            </a:r>
            <a:r>
              <a:rPr lang="ru-RU" b="1" dirty="0" err="1" smtClean="0"/>
              <a:t>выпуска:таблетки</a:t>
            </a:r>
            <a:r>
              <a:rPr lang="ru-RU" b="1" dirty="0" smtClean="0"/>
              <a:t> по 0.25-1 г 3-4 раза в день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298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ГАПОУ СО «Вольский медицинский колледж им З.И.Маресевой»</vt:lpstr>
      <vt:lpstr>Слайд 2</vt:lpstr>
      <vt:lpstr>Лечение гомеопатией. </vt:lpstr>
      <vt:lpstr>Слайд 4</vt:lpstr>
      <vt:lpstr>Народные целители или травники.</vt:lpstr>
      <vt:lpstr>Слайд 6</vt:lpstr>
      <vt:lpstr>Лечение лекарственными препаратами.</vt:lpstr>
      <vt:lpstr>Лечение лекарственными препаратами.</vt:lpstr>
      <vt:lpstr>Лечение лекарственными препаратами.</vt:lpstr>
      <vt:lpstr>Слайд 10</vt:lpstr>
      <vt:lpstr>Лечение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Вольский медицинский колледж им З.И.Маресевой</dc:title>
  <dc:creator>user</dc:creator>
  <cp:lastModifiedBy>user</cp:lastModifiedBy>
  <cp:revision>18</cp:revision>
  <dcterms:created xsi:type="dcterms:W3CDTF">2017-11-29T10:51:27Z</dcterms:created>
  <dcterms:modified xsi:type="dcterms:W3CDTF">2017-11-30T09:21:03Z</dcterms:modified>
</cp:coreProperties>
</file>