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sldIdLst>
    <p:sldId id="256" r:id="rId2"/>
    <p:sldId id="271" r:id="rId3"/>
    <p:sldId id="258" r:id="rId4"/>
    <p:sldId id="259" r:id="rId5"/>
    <p:sldId id="272" r:id="rId6"/>
    <p:sldId id="273" r:id="rId7"/>
    <p:sldId id="260" r:id="rId8"/>
    <p:sldId id="270" r:id="rId9"/>
    <p:sldId id="262" r:id="rId10"/>
    <p:sldId id="269" r:id="rId11"/>
    <p:sldId id="263" r:id="rId12"/>
    <p:sldId id="278" r:id="rId13"/>
    <p:sldId id="261" r:id="rId14"/>
    <p:sldId id="274" r:id="rId15"/>
    <p:sldId id="268" r:id="rId16"/>
    <p:sldId id="276" r:id="rId17"/>
    <p:sldId id="277" r:id="rId18"/>
    <p:sldId id="264" r:id="rId19"/>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43" autoAdjust="0"/>
    <p:restoredTop sz="91509" autoAdjust="0"/>
  </p:normalViewPr>
  <p:slideViewPr>
    <p:cSldViewPr>
      <p:cViewPr varScale="1">
        <p:scale>
          <a:sx n="106" d="100"/>
          <a:sy n="106" d="100"/>
        </p:scale>
        <p:origin x="188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panose="020B0604020202020204" pitchFamily="34" charset="0"/>
                <a:cs typeface="Arial" panose="020B0604020202020204" pitchFamily="34" charset="0"/>
              </a:defRPr>
            </a:lvl1pPr>
          </a:lstStyle>
          <a:p>
            <a:pPr>
              <a:defRPr/>
            </a:pPr>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atin typeface="Arial" panose="020B0604020202020204" pitchFamily="34" charset="0"/>
                <a:cs typeface="Arial" panose="020B0604020202020204" pitchFamily="34" charset="0"/>
              </a:defRPr>
            </a:lvl1pPr>
          </a:lstStyle>
          <a:p>
            <a:pPr>
              <a:defRPr/>
            </a:pPr>
            <a:fld id="{39A396FB-A908-463F-B1A9-7B646E59C139}" type="datetimeFigureOut">
              <a:rPr lang="ru-RU"/>
              <a:pPr>
                <a:defRPr/>
              </a:pPr>
              <a:t>08.10.2019</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panose="020B0604020202020204" pitchFamily="34" charset="0"/>
                <a:cs typeface="Arial" panose="020B0604020202020204" pitchFamily="34" charset="0"/>
              </a:defRPr>
            </a:lvl1pPr>
          </a:lstStyle>
          <a:p>
            <a:pPr>
              <a:defRPr/>
            </a:pP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128A928-9A79-4DE8-9951-7FAEEEDA3882}" type="slidenum">
              <a:rPr lang="ru-RU" altLang="ru-RU"/>
              <a:pPr>
                <a:defRPr/>
              </a:pPr>
              <a:t>‹#›</a:t>
            </a:fld>
            <a:endParaRPr lang="ru-RU" altLang="ru-RU"/>
          </a:p>
        </p:txBody>
      </p:sp>
    </p:spTree>
    <p:extLst>
      <p:ext uri="{BB962C8B-B14F-4D97-AF65-F5344CB8AC3E}">
        <p14:creationId xmlns:p14="http://schemas.microsoft.com/office/powerpoint/2010/main" val="9160310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25604"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9EE04C0-B19B-430A-A4CC-03CE8E7FCD39}" type="slidenum">
              <a:rPr lang="ru-RU" altLang="ru-RU" smtClean="0"/>
              <a:pPr/>
              <a:t>16</a:t>
            </a:fld>
            <a:endParaRPr lang="ru-RU" altLang="ru-RU" smtClean="0"/>
          </a:p>
        </p:txBody>
      </p:sp>
    </p:spTree>
    <p:extLst>
      <p:ext uri="{BB962C8B-B14F-4D97-AF65-F5344CB8AC3E}">
        <p14:creationId xmlns:p14="http://schemas.microsoft.com/office/powerpoint/2010/main" val="1701559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Прямая соединительная линия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hangingPunct="1">
              <a:defRPr/>
            </a:pPr>
            <a:endParaRPr lang="en-US"/>
          </a:p>
        </p:txBody>
      </p:sp>
      <p:sp>
        <p:nvSpPr>
          <p:cNvPr id="11" name="Прямая соединительная линия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hangingPunct="1">
              <a:defRPr/>
            </a:pPr>
            <a:endParaRPr lang="en-US"/>
          </a:p>
        </p:txBody>
      </p:sp>
      <p:sp>
        <p:nvSpPr>
          <p:cNvPr id="12" name="Прямая соединительная линия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3" name="Прямая соединительная линия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hangingPunct="1">
              <a:defRPr/>
            </a:pPr>
            <a:endParaRPr lang="en-US"/>
          </a:p>
        </p:txBody>
      </p:sp>
      <p:sp>
        <p:nvSpPr>
          <p:cNvPr id="14" name="Прямая соединительная линия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5" name="Прямая соединительная линия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6" name="Прямоугольник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Овал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Овал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Овал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0" name="Овал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1" name="Овал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endParaRPr lang="es-ES"/>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es-ES"/>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831A4CC3-CD67-4DB0-885F-23EEF391D074}" type="slidenum">
              <a:rPr lang="es-ES" altLang="ru-RU"/>
              <a:pPr>
                <a:defRPr/>
              </a:pPr>
              <a:t>‹#›</a:t>
            </a:fld>
            <a:endParaRPr lang="es-ES" altLang="ru-RU"/>
          </a:p>
        </p:txBody>
      </p:sp>
    </p:spTree>
    <p:extLst>
      <p:ext uri="{BB962C8B-B14F-4D97-AF65-F5344CB8AC3E}">
        <p14:creationId xmlns:p14="http://schemas.microsoft.com/office/powerpoint/2010/main" val="322946868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es-ES"/>
          </a:p>
        </p:txBody>
      </p:sp>
      <p:sp>
        <p:nvSpPr>
          <p:cNvPr id="5" name="Нижний колонтитул 2"/>
          <p:cNvSpPr>
            <a:spLocks noGrp="1"/>
          </p:cNvSpPr>
          <p:nvPr>
            <p:ph type="ftr" sz="quarter" idx="11"/>
          </p:nvPr>
        </p:nvSpPr>
        <p:spPr/>
        <p:txBody>
          <a:bodyPr/>
          <a:lstStyle>
            <a:lvl1pPr>
              <a:defRPr/>
            </a:lvl1pPr>
          </a:lstStyle>
          <a:p>
            <a:pPr>
              <a:defRPr/>
            </a:pPr>
            <a:endParaRPr lang="es-ES"/>
          </a:p>
        </p:txBody>
      </p:sp>
      <p:sp>
        <p:nvSpPr>
          <p:cNvPr id="6" name="Номер слайда 22"/>
          <p:cNvSpPr>
            <a:spLocks noGrp="1"/>
          </p:cNvSpPr>
          <p:nvPr>
            <p:ph type="sldNum" sz="quarter" idx="12"/>
          </p:nvPr>
        </p:nvSpPr>
        <p:spPr/>
        <p:txBody>
          <a:bodyPr/>
          <a:lstStyle>
            <a:lvl1pPr>
              <a:defRPr/>
            </a:lvl1pPr>
          </a:lstStyle>
          <a:p>
            <a:pPr>
              <a:defRPr/>
            </a:pPr>
            <a:fld id="{50848D87-08F7-44CA-9BCC-944E1871B0FB}" type="slidenum">
              <a:rPr lang="es-ES" altLang="ru-RU"/>
              <a:pPr>
                <a:defRPr/>
              </a:pPr>
              <a:t>‹#›</a:t>
            </a:fld>
            <a:endParaRPr lang="es-ES" altLang="ru-RU"/>
          </a:p>
        </p:txBody>
      </p:sp>
    </p:spTree>
    <p:extLst>
      <p:ext uri="{BB962C8B-B14F-4D97-AF65-F5344CB8AC3E}">
        <p14:creationId xmlns:p14="http://schemas.microsoft.com/office/powerpoint/2010/main" val="3134853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es-ES"/>
          </a:p>
        </p:txBody>
      </p:sp>
      <p:sp>
        <p:nvSpPr>
          <p:cNvPr id="5" name="Нижний колонтитул 2"/>
          <p:cNvSpPr>
            <a:spLocks noGrp="1"/>
          </p:cNvSpPr>
          <p:nvPr>
            <p:ph type="ftr" sz="quarter" idx="11"/>
          </p:nvPr>
        </p:nvSpPr>
        <p:spPr/>
        <p:txBody>
          <a:bodyPr/>
          <a:lstStyle>
            <a:lvl1pPr>
              <a:defRPr/>
            </a:lvl1pPr>
          </a:lstStyle>
          <a:p>
            <a:pPr>
              <a:defRPr/>
            </a:pPr>
            <a:endParaRPr lang="es-ES"/>
          </a:p>
        </p:txBody>
      </p:sp>
      <p:sp>
        <p:nvSpPr>
          <p:cNvPr id="6" name="Номер слайда 22"/>
          <p:cNvSpPr>
            <a:spLocks noGrp="1"/>
          </p:cNvSpPr>
          <p:nvPr>
            <p:ph type="sldNum" sz="quarter" idx="12"/>
          </p:nvPr>
        </p:nvSpPr>
        <p:spPr/>
        <p:txBody>
          <a:bodyPr/>
          <a:lstStyle>
            <a:lvl1pPr>
              <a:defRPr/>
            </a:lvl1pPr>
          </a:lstStyle>
          <a:p>
            <a:pPr>
              <a:defRPr/>
            </a:pPr>
            <a:fld id="{5715B2AE-CC4C-48E7-B257-AA191077CB25}" type="slidenum">
              <a:rPr lang="es-ES" altLang="ru-RU"/>
              <a:pPr>
                <a:defRPr/>
              </a:pPr>
              <a:t>‹#›</a:t>
            </a:fld>
            <a:endParaRPr lang="es-ES" altLang="ru-RU"/>
          </a:p>
        </p:txBody>
      </p:sp>
    </p:spTree>
    <p:extLst>
      <p:ext uri="{BB962C8B-B14F-4D97-AF65-F5344CB8AC3E}">
        <p14:creationId xmlns:p14="http://schemas.microsoft.com/office/powerpoint/2010/main" val="2828127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endParaRPr lang="es-ES"/>
          </a:p>
        </p:txBody>
      </p:sp>
      <p:sp>
        <p:nvSpPr>
          <p:cNvPr id="5" name="Номер слайда 8"/>
          <p:cNvSpPr>
            <a:spLocks noGrp="1"/>
          </p:cNvSpPr>
          <p:nvPr>
            <p:ph type="sldNum" sz="quarter" idx="11"/>
          </p:nvPr>
        </p:nvSpPr>
        <p:spPr/>
        <p:txBody>
          <a:bodyPr/>
          <a:lstStyle>
            <a:lvl1pPr>
              <a:defRPr/>
            </a:lvl1pPr>
          </a:lstStyle>
          <a:p>
            <a:pPr>
              <a:defRPr/>
            </a:pPr>
            <a:fld id="{A514B3A4-9855-4217-A099-254180A850F2}" type="slidenum">
              <a:rPr lang="es-ES" altLang="ru-RU"/>
              <a:pPr>
                <a:defRPr/>
              </a:pPr>
              <a:t>‹#›</a:t>
            </a:fld>
            <a:endParaRPr lang="es-ES" alt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es-ES"/>
          </a:p>
        </p:txBody>
      </p:sp>
    </p:spTree>
    <p:extLst>
      <p:ext uri="{BB962C8B-B14F-4D97-AF65-F5344CB8AC3E}">
        <p14:creationId xmlns:p14="http://schemas.microsoft.com/office/powerpoint/2010/main" val="228902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Прямая соединительная линия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hangingPunct="1">
              <a:defRPr/>
            </a:pPr>
            <a:endParaRPr lang="en-US"/>
          </a:p>
        </p:txBody>
      </p:sp>
      <p:sp>
        <p:nvSpPr>
          <p:cNvPr id="9" name="Прямая соединительная линия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hangingPunct="1">
              <a:defRPr/>
            </a:pPr>
            <a:endParaRPr lang="en-US"/>
          </a:p>
        </p:txBody>
      </p:sp>
      <p:sp>
        <p:nvSpPr>
          <p:cNvPr id="10" name="Прямая соединительная линия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1" name="Прямая соединительная линия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hangingPunct="1">
              <a:defRPr/>
            </a:pPr>
            <a:endParaRPr lang="en-US"/>
          </a:p>
        </p:txBody>
      </p:sp>
      <p:sp>
        <p:nvSpPr>
          <p:cNvPr id="12" name="Прямая соединительная линия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3" name="Прямоугольник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4" name="Овал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5" name="Овал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6" name="Овал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7" name="Овал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8" name="Овал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19" name="Прямая соединительная линия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endParaRPr lang="es-ES"/>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es-ES"/>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40FE7A25-1D74-44C1-A52B-B9620C3E4556}" type="slidenum">
              <a:rPr lang="es-ES" altLang="ru-RU"/>
              <a:pPr>
                <a:defRPr/>
              </a:pPr>
              <a:t>‹#›</a:t>
            </a:fld>
            <a:endParaRPr lang="es-ES" altLang="ru-RU"/>
          </a:p>
        </p:txBody>
      </p:sp>
    </p:spTree>
    <p:extLst>
      <p:ext uri="{BB962C8B-B14F-4D97-AF65-F5344CB8AC3E}">
        <p14:creationId xmlns:p14="http://schemas.microsoft.com/office/powerpoint/2010/main" val="145518150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endParaRPr lang="es-ES"/>
          </a:p>
        </p:txBody>
      </p:sp>
      <p:sp>
        <p:nvSpPr>
          <p:cNvPr id="6" name="Нижний колонтитул 2"/>
          <p:cNvSpPr>
            <a:spLocks noGrp="1"/>
          </p:cNvSpPr>
          <p:nvPr>
            <p:ph type="ftr" sz="quarter" idx="11"/>
          </p:nvPr>
        </p:nvSpPr>
        <p:spPr/>
        <p:txBody>
          <a:bodyPr/>
          <a:lstStyle>
            <a:lvl1pPr>
              <a:defRPr/>
            </a:lvl1pPr>
          </a:lstStyle>
          <a:p>
            <a:pPr>
              <a:defRPr/>
            </a:pPr>
            <a:endParaRPr lang="es-ES"/>
          </a:p>
        </p:txBody>
      </p:sp>
      <p:sp>
        <p:nvSpPr>
          <p:cNvPr id="7" name="Номер слайда 22"/>
          <p:cNvSpPr>
            <a:spLocks noGrp="1"/>
          </p:cNvSpPr>
          <p:nvPr>
            <p:ph type="sldNum" sz="quarter" idx="12"/>
          </p:nvPr>
        </p:nvSpPr>
        <p:spPr/>
        <p:txBody>
          <a:bodyPr/>
          <a:lstStyle>
            <a:lvl1pPr>
              <a:defRPr/>
            </a:lvl1pPr>
          </a:lstStyle>
          <a:p>
            <a:pPr>
              <a:defRPr/>
            </a:pPr>
            <a:fld id="{9DB8F48D-3A0F-4739-B7CD-B3A030483F28}" type="slidenum">
              <a:rPr lang="es-ES" altLang="ru-RU"/>
              <a:pPr>
                <a:defRPr/>
              </a:pPr>
              <a:t>‹#›</a:t>
            </a:fld>
            <a:endParaRPr lang="es-ES" altLang="ru-RU"/>
          </a:p>
        </p:txBody>
      </p:sp>
    </p:spTree>
    <p:extLst>
      <p:ext uri="{BB962C8B-B14F-4D97-AF65-F5344CB8AC3E}">
        <p14:creationId xmlns:p14="http://schemas.microsoft.com/office/powerpoint/2010/main" val="415578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endParaRPr lang="es-ES"/>
          </a:p>
        </p:txBody>
      </p:sp>
      <p:sp>
        <p:nvSpPr>
          <p:cNvPr id="8" name="Нижний колонтитул 2"/>
          <p:cNvSpPr>
            <a:spLocks noGrp="1"/>
          </p:cNvSpPr>
          <p:nvPr>
            <p:ph type="ftr" sz="quarter" idx="11"/>
          </p:nvPr>
        </p:nvSpPr>
        <p:spPr/>
        <p:txBody>
          <a:bodyPr/>
          <a:lstStyle>
            <a:lvl1pPr>
              <a:defRPr/>
            </a:lvl1pPr>
          </a:lstStyle>
          <a:p>
            <a:pPr>
              <a:defRPr/>
            </a:pPr>
            <a:endParaRPr lang="es-ES"/>
          </a:p>
        </p:txBody>
      </p:sp>
      <p:sp>
        <p:nvSpPr>
          <p:cNvPr id="9" name="Номер слайда 22"/>
          <p:cNvSpPr>
            <a:spLocks noGrp="1"/>
          </p:cNvSpPr>
          <p:nvPr>
            <p:ph type="sldNum" sz="quarter" idx="12"/>
          </p:nvPr>
        </p:nvSpPr>
        <p:spPr/>
        <p:txBody>
          <a:bodyPr/>
          <a:lstStyle>
            <a:lvl1pPr>
              <a:defRPr/>
            </a:lvl1pPr>
          </a:lstStyle>
          <a:p>
            <a:pPr>
              <a:defRPr/>
            </a:pPr>
            <a:fld id="{C8709CC0-5363-42EF-ACC6-CE09E460823E}" type="slidenum">
              <a:rPr lang="es-ES" altLang="ru-RU"/>
              <a:pPr>
                <a:defRPr/>
              </a:pPr>
              <a:t>‹#›</a:t>
            </a:fld>
            <a:endParaRPr lang="es-ES" altLang="ru-RU"/>
          </a:p>
        </p:txBody>
      </p:sp>
    </p:spTree>
    <p:extLst>
      <p:ext uri="{BB962C8B-B14F-4D97-AF65-F5344CB8AC3E}">
        <p14:creationId xmlns:p14="http://schemas.microsoft.com/office/powerpoint/2010/main" val="425352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endParaRPr lang="es-ES"/>
          </a:p>
        </p:txBody>
      </p:sp>
      <p:sp>
        <p:nvSpPr>
          <p:cNvPr id="4" name="Номер слайда 6"/>
          <p:cNvSpPr>
            <a:spLocks noGrp="1"/>
          </p:cNvSpPr>
          <p:nvPr>
            <p:ph type="sldNum" sz="quarter" idx="11"/>
          </p:nvPr>
        </p:nvSpPr>
        <p:spPr/>
        <p:txBody>
          <a:bodyPr/>
          <a:lstStyle>
            <a:lvl1pPr>
              <a:defRPr/>
            </a:lvl1pPr>
          </a:lstStyle>
          <a:p>
            <a:pPr>
              <a:defRPr/>
            </a:pPr>
            <a:fld id="{1011C8C4-A51A-4D77-A1A0-D7D9D5E68F1E}" type="slidenum">
              <a:rPr lang="es-ES" altLang="ru-RU"/>
              <a:pPr>
                <a:defRPr/>
              </a:pPr>
              <a:t>‹#›</a:t>
            </a:fld>
            <a:endParaRPr lang="es-ES" alt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es-ES"/>
          </a:p>
        </p:txBody>
      </p:sp>
    </p:spTree>
    <p:extLst>
      <p:ext uri="{BB962C8B-B14F-4D97-AF65-F5344CB8AC3E}">
        <p14:creationId xmlns:p14="http://schemas.microsoft.com/office/powerpoint/2010/main" val="3104453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endParaRPr lang="es-ES"/>
          </a:p>
        </p:txBody>
      </p:sp>
      <p:sp>
        <p:nvSpPr>
          <p:cNvPr id="3" name="Нижний колонтитул 2"/>
          <p:cNvSpPr>
            <a:spLocks noGrp="1"/>
          </p:cNvSpPr>
          <p:nvPr>
            <p:ph type="ftr" sz="quarter" idx="11"/>
          </p:nvPr>
        </p:nvSpPr>
        <p:spPr/>
        <p:txBody>
          <a:bodyPr/>
          <a:lstStyle>
            <a:lvl1pPr>
              <a:defRPr/>
            </a:lvl1pPr>
          </a:lstStyle>
          <a:p>
            <a:pPr>
              <a:defRPr/>
            </a:pPr>
            <a:endParaRPr lang="es-ES"/>
          </a:p>
        </p:txBody>
      </p:sp>
      <p:sp>
        <p:nvSpPr>
          <p:cNvPr id="4" name="Номер слайда 22"/>
          <p:cNvSpPr>
            <a:spLocks noGrp="1"/>
          </p:cNvSpPr>
          <p:nvPr>
            <p:ph type="sldNum" sz="quarter" idx="12"/>
          </p:nvPr>
        </p:nvSpPr>
        <p:spPr/>
        <p:txBody>
          <a:bodyPr/>
          <a:lstStyle>
            <a:lvl1pPr>
              <a:defRPr/>
            </a:lvl1pPr>
          </a:lstStyle>
          <a:p>
            <a:pPr>
              <a:defRPr/>
            </a:pPr>
            <a:fld id="{4AA237E1-0B66-4060-A5E1-2195CB760CAA}" type="slidenum">
              <a:rPr lang="es-ES" altLang="ru-RU"/>
              <a:pPr>
                <a:defRPr/>
              </a:pPr>
              <a:t>‹#›</a:t>
            </a:fld>
            <a:endParaRPr lang="es-ES" altLang="ru-RU"/>
          </a:p>
        </p:txBody>
      </p:sp>
    </p:spTree>
    <p:extLst>
      <p:ext uri="{BB962C8B-B14F-4D97-AF65-F5344CB8AC3E}">
        <p14:creationId xmlns:p14="http://schemas.microsoft.com/office/powerpoint/2010/main" val="2735081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hangingPunct="1">
              <a:defRPr/>
            </a:pPr>
            <a:endParaRPr lang="en-US" dirty="0"/>
          </a:p>
        </p:txBody>
      </p:sp>
      <p:sp>
        <p:nvSpPr>
          <p:cNvPr id="6" name="Прямая соединительная линия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dirty="0"/>
          </a:p>
        </p:txBody>
      </p:sp>
      <p:sp>
        <p:nvSpPr>
          <p:cNvPr id="7" name="Прямая соединительная линия 16"/>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8" name="Прямая соединительная линия 17"/>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9" name="Прямоугольник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Прямая соединительная линия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1" name="Овал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endParaRPr lang="es-ES"/>
          </a:p>
        </p:txBody>
      </p:sp>
      <p:sp>
        <p:nvSpPr>
          <p:cNvPr id="13" name="Номер слайда 21"/>
          <p:cNvSpPr>
            <a:spLocks noGrp="1"/>
          </p:cNvSpPr>
          <p:nvPr>
            <p:ph type="sldNum" sz="quarter" idx="11"/>
          </p:nvPr>
        </p:nvSpPr>
        <p:spPr/>
        <p:txBody>
          <a:bodyPr/>
          <a:lstStyle>
            <a:lvl1pPr>
              <a:defRPr/>
            </a:lvl1pPr>
          </a:lstStyle>
          <a:p>
            <a:pPr>
              <a:defRPr/>
            </a:pPr>
            <a:fld id="{2D945DB3-DE2D-487E-9014-E61200CCDA48}" type="slidenum">
              <a:rPr lang="es-ES" altLang="ru-RU"/>
              <a:pPr>
                <a:defRPr/>
              </a:pPr>
              <a:t>‹#›</a:t>
            </a:fld>
            <a:endParaRPr lang="es-ES" alt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es-ES"/>
          </a:p>
        </p:txBody>
      </p:sp>
    </p:spTree>
    <p:extLst>
      <p:ext uri="{BB962C8B-B14F-4D97-AF65-F5344CB8AC3E}">
        <p14:creationId xmlns:p14="http://schemas.microsoft.com/office/powerpoint/2010/main" val="132340585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6" name="Овал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7" name="Прямая соединительная линия 16"/>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8" name="Прямоугольник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Прямая соединительная линия 18"/>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 name="Прямая соединительная линия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lang="en-US" dirty="0"/>
          </a:p>
        </p:txBody>
      </p:sp>
      <p:sp>
        <p:nvSpPr>
          <p:cNvPr id="11" name="Прямая соединительная линия 20"/>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endParaRPr lang="es-ES"/>
          </a:p>
        </p:txBody>
      </p:sp>
      <p:sp>
        <p:nvSpPr>
          <p:cNvPr id="13" name="Номер слайда 17"/>
          <p:cNvSpPr>
            <a:spLocks noGrp="1"/>
          </p:cNvSpPr>
          <p:nvPr>
            <p:ph type="sldNum" sz="quarter" idx="11"/>
          </p:nvPr>
        </p:nvSpPr>
        <p:spPr/>
        <p:txBody>
          <a:bodyPr/>
          <a:lstStyle>
            <a:lvl1pPr>
              <a:defRPr/>
            </a:lvl1pPr>
          </a:lstStyle>
          <a:p>
            <a:pPr>
              <a:defRPr/>
            </a:pPr>
            <a:fld id="{569DE7B2-1AF8-4036-B2A5-CE93A844FAFD}" type="slidenum">
              <a:rPr lang="es-ES" altLang="ru-RU"/>
              <a:pPr>
                <a:defRPr/>
              </a:pPr>
              <a:t>‹#›</a:t>
            </a:fld>
            <a:endParaRPr lang="es-ES" alt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es-ES"/>
          </a:p>
        </p:txBody>
      </p:sp>
    </p:spTree>
    <p:extLst>
      <p:ext uri="{BB962C8B-B14F-4D97-AF65-F5344CB8AC3E}">
        <p14:creationId xmlns:p14="http://schemas.microsoft.com/office/powerpoint/2010/main" val="1943252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hangingPunct="1">
              <a:defRPr/>
            </a:pPr>
            <a:endParaRPr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latin typeface="Arial" pitchFamily="34" charset="0"/>
                <a:cs typeface="Arial" pitchFamily="34" charset="0"/>
              </a:defRPr>
            </a:lvl1pPr>
          </a:lstStyle>
          <a:p>
            <a:pPr>
              <a:defRPr/>
            </a:pPr>
            <a:endParaRPr lang="es-ES"/>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latin typeface="Arial" pitchFamily="34" charset="0"/>
                <a:cs typeface="Arial" pitchFamily="34" charset="0"/>
              </a:defRPr>
            </a:lvl1pPr>
          </a:lstStyle>
          <a:p>
            <a:pPr>
              <a:defRPr/>
            </a:pPr>
            <a:endParaRPr lang="es-ES"/>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lang="en-US"/>
          </a:p>
        </p:txBody>
      </p:sp>
      <p:sp>
        <p:nvSpPr>
          <p:cNvPr id="1032" name="Прямая соединительная линия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34" name="Прямая соединительная линия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400" b="1">
                <a:solidFill>
                  <a:srgbClr val="FFFFFF"/>
                </a:solidFill>
              </a:defRPr>
            </a:lvl1pPr>
          </a:lstStyle>
          <a:p>
            <a:pPr>
              <a:defRPr/>
            </a:pPr>
            <a:fld id="{9E39C16C-BD7C-49C6-9AEA-1E668A9FD84A}" type="slidenum">
              <a:rPr lang="es-ES" altLang="ru-RU"/>
              <a:pPr>
                <a:defRPr/>
              </a:pPr>
              <a:t>‹#›</a:t>
            </a:fld>
            <a:endParaRPr lang="es-ES" altLang="ru-RU"/>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1" r:id="rId4"/>
    <p:sldLayoutId id="2147483902" r:id="rId5"/>
    <p:sldLayoutId id="2147483909" r:id="rId6"/>
    <p:sldLayoutId id="2147483903" r:id="rId7"/>
    <p:sldLayoutId id="2147483910" r:id="rId8"/>
    <p:sldLayoutId id="2147483911" r:id="rId9"/>
    <p:sldLayoutId id="2147483904" r:id="rId10"/>
    <p:sldLayoutId id="2147483905"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anose="05000000000000000000"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anose="05000000000000000000"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jpeg"/><Relationship Id="rId18" Type="http://schemas.openxmlformats.org/officeDocument/2006/relationships/image" Target="../media/image27.jpeg"/><Relationship Id="rId26" Type="http://schemas.openxmlformats.org/officeDocument/2006/relationships/image" Target="../media/image35.jpeg"/><Relationship Id="rId3" Type="http://schemas.openxmlformats.org/officeDocument/2006/relationships/image" Target="../media/image12.jpeg"/><Relationship Id="rId21" Type="http://schemas.openxmlformats.org/officeDocument/2006/relationships/image" Target="../media/image30.jpeg"/><Relationship Id="rId7" Type="http://schemas.openxmlformats.org/officeDocument/2006/relationships/image" Target="../media/image16.jpeg"/><Relationship Id="rId12" Type="http://schemas.openxmlformats.org/officeDocument/2006/relationships/image" Target="../media/image21.jpeg"/><Relationship Id="rId17" Type="http://schemas.openxmlformats.org/officeDocument/2006/relationships/image" Target="../media/image26.jpeg"/><Relationship Id="rId25" Type="http://schemas.openxmlformats.org/officeDocument/2006/relationships/image" Target="../media/image34.jpeg"/><Relationship Id="rId2" Type="http://schemas.openxmlformats.org/officeDocument/2006/relationships/image" Target="../media/image11.jpeg"/><Relationship Id="rId16" Type="http://schemas.openxmlformats.org/officeDocument/2006/relationships/image" Target="../media/image25.jpeg"/><Relationship Id="rId20" Type="http://schemas.openxmlformats.org/officeDocument/2006/relationships/image" Target="../media/image29.jpeg"/><Relationship Id="rId1" Type="http://schemas.openxmlformats.org/officeDocument/2006/relationships/slideLayout" Target="../slideLayouts/slideLayout5.xml"/><Relationship Id="rId6" Type="http://schemas.openxmlformats.org/officeDocument/2006/relationships/image" Target="../media/image15.jpeg"/><Relationship Id="rId11" Type="http://schemas.openxmlformats.org/officeDocument/2006/relationships/image" Target="../media/image20.jpeg"/><Relationship Id="rId24" Type="http://schemas.openxmlformats.org/officeDocument/2006/relationships/image" Target="../media/image33.jpeg"/><Relationship Id="rId5" Type="http://schemas.openxmlformats.org/officeDocument/2006/relationships/image" Target="../media/image14.jpeg"/><Relationship Id="rId15" Type="http://schemas.openxmlformats.org/officeDocument/2006/relationships/image" Target="../media/image24.jpeg"/><Relationship Id="rId23" Type="http://schemas.openxmlformats.org/officeDocument/2006/relationships/image" Target="../media/image32.jpeg"/><Relationship Id="rId10" Type="http://schemas.openxmlformats.org/officeDocument/2006/relationships/image" Target="../media/image19.jpeg"/><Relationship Id="rId19" Type="http://schemas.openxmlformats.org/officeDocument/2006/relationships/image" Target="../media/image28.jpeg"/><Relationship Id="rId4" Type="http://schemas.openxmlformats.org/officeDocument/2006/relationships/image" Target="../media/image13.jpeg"/><Relationship Id="rId9" Type="http://schemas.openxmlformats.org/officeDocument/2006/relationships/image" Target="../media/image18.jpeg"/><Relationship Id="rId14" Type="http://schemas.openxmlformats.org/officeDocument/2006/relationships/image" Target="../media/image23.jpeg"/><Relationship Id="rId22"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9"/>
          <p:cNvSpPr>
            <a:spLocks noChangeArrowheads="1"/>
          </p:cNvSpPr>
          <p:nvPr/>
        </p:nvSpPr>
        <p:spPr bwMode="auto">
          <a:xfrm>
            <a:off x="857250" y="285750"/>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ru-RU" altLang="ru-RU" sz="4400"/>
          </a:p>
        </p:txBody>
      </p:sp>
      <p:sp>
        <p:nvSpPr>
          <p:cNvPr id="9219" name="Rectangle 20"/>
          <p:cNvSpPr>
            <a:spLocks noChangeArrowheads="1"/>
          </p:cNvSpPr>
          <p:nvPr/>
        </p:nvSpPr>
        <p:spPr bwMode="auto">
          <a:xfrm>
            <a:off x="1403350" y="2276475"/>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pPr>
            <a:endParaRPr lang="ru-RU" altLang="ru-RU" sz="3200"/>
          </a:p>
        </p:txBody>
      </p:sp>
      <p:sp>
        <p:nvSpPr>
          <p:cNvPr id="8196" name="Заголовок 6"/>
          <p:cNvSpPr>
            <a:spLocks noGrp="1"/>
          </p:cNvSpPr>
          <p:nvPr>
            <p:ph type="ctrTitle"/>
          </p:nvPr>
        </p:nvSpPr>
        <p:spPr bwMode="auto">
          <a:xfrm>
            <a:off x="684213" y="285750"/>
            <a:ext cx="7773987" cy="1703388"/>
          </a:xfrm>
        </p:spPr>
        <p:txBody>
          <a:bodyPr wrap="square" lIns="91440" tIns="45720" rIns="91440" bIns="45720" numCol="1" anchorCtr="0" compatLnSpc="1">
            <a:prstTxWarp prst="textNoShape">
              <a:avLst/>
            </a:prstTxWarp>
            <a:normAutofit fontScale="90000"/>
          </a:bodyPr>
          <a:lstStyle/>
          <a:p>
            <a:pPr eaLnBrk="1" hangingPunct="1">
              <a:defRPr/>
            </a:pPr>
            <a:r>
              <a:rPr lang="ru-RU" altLang="ru-RU" sz="2400" cap="none" dirty="0" smtClean="0">
                <a:latin typeface="Times New Roman" panose="02020603050405020304" pitchFamily="18" charset="0"/>
                <a:cs typeface="Times New Roman" panose="02020603050405020304" pitchFamily="18" charset="0"/>
              </a:rPr>
              <a:t>«</a:t>
            </a:r>
            <a:r>
              <a:rPr lang="ru-RU" altLang="ru-RU" sz="2400" u="sng" cap="none" dirty="0" smtClean="0">
                <a:latin typeface="Times New Roman" panose="02020603050405020304" pitchFamily="18" charset="0"/>
                <a:cs typeface="Times New Roman" panose="02020603050405020304" pitchFamily="18" charset="0"/>
              </a:rPr>
              <a:t>ЛЕКСИЧЕСКИЕ ИГРЫ КАК СРЕДСТВО ПОВЫШЕНИЯ МОТИВАЦИИ УЧАЩИХСЯ В ИЗУЧЕНИИ НЕМЕЦКОГО ЯЗЫКА, НА ПРИМЕРЕ ТЕМЫ «ОДЕЖДА»»</a:t>
            </a:r>
            <a:r>
              <a:rPr lang="ru-RU" altLang="ru-RU" sz="2400" cap="none" dirty="0" smtClean="0">
                <a:solidFill>
                  <a:schemeClr val="tx1"/>
                </a:solidFill>
              </a:rPr>
              <a:t/>
            </a:r>
            <a:br>
              <a:rPr lang="ru-RU" altLang="ru-RU" sz="2400" cap="none" dirty="0" smtClean="0">
                <a:solidFill>
                  <a:schemeClr val="tx1"/>
                </a:solidFill>
              </a:rPr>
            </a:br>
            <a:endParaRPr lang="ru-RU" altLang="ru-RU" sz="2400" cap="none" dirty="0" smtClean="0">
              <a:solidFill>
                <a:schemeClr val="tx1"/>
              </a:solidFill>
            </a:endParaRPr>
          </a:p>
        </p:txBody>
      </p:sp>
      <p:sp>
        <p:nvSpPr>
          <p:cNvPr id="8" name="Подзаголовок 7"/>
          <p:cNvSpPr>
            <a:spLocks noGrp="1"/>
          </p:cNvSpPr>
          <p:nvPr>
            <p:ph type="subTitle" idx="1"/>
          </p:nvPr>
        </p:nvSpPr>
        <p:spPr>
          <a:xfrm>
            <a:off x="2643188" y="1989138"/>
            <a:ext cx="6176962" cy="4511675"/>
          </a:xfrm>
        </p:spPr>
        <p:txBody>
          <a:bodyPr>
            <a:normAutofit/>
          </a:bodyPr>
          <a:lstStyle/>
          <a:p>
            <a:pPr eaLnBrk="1" fontAlgn="auto" hangingPunct="1">
              <a:spcAft>
                <a:spcPts val="0"/>
              </a:spcAft>
              <a:buFont typeface="Wingdings"/>
              <a:buNone/>
              <a:defRPr/>
            </a:pPr>
            <a:r>
              <a:rPr lang="ru-RU" sz="2400" dirty="0" smtClean="0">
                <a:solidFill>
                  <a:srgbClr val="4D4D4D"/>
                </a:solidFill>
              </a:rPr>
              <a:t> </a:t>
            </a:r>
            <a:r>
              <a:rPr lang="ru-RU" dirty="0" smtClean="0">
                <a:solidFill>
                  <a:srgbClr val="4D4D4D"/>
                </a:solidFill>
              </a:rPr>
              <a:t>Автор: Белоусова Ирина                                                                 ученица 10 «к» класса</a:t>
            </a:r>
          </a:p>
          <a:p>
            <a:pPr eaLnBrk="1" fontAlgn="auto" hangingPunct="1">
              <a:spcAft>
                <a:spcPts val="0"/>
              </a:spcAft>
              <a:buFont typeface="Wingdings"/>
              <a:buNone/>
              <a:defRPr/>
            </a:pPr>
            <a:endParaRPr lang="ru-RU" dirty="0" smtClean="0">
              <a:solidFill>
                <a:srgbClr val="4D4D4D"/>
              </a:solidFill>
            </a:endParaRPr>
          </a:p>
          <a:p>
            <a:pPr eaLnBrk="1" fontAlgn="auto" hangingPunct="1">
              <a:spcAft>
                <a:spcPts val="0"/>
              </a:spcAft>
              <a:buFont typeface="Wingdings"/>
              <a:buNone/>
              <a:defRPr/>
            </a:pPr>
            <a:r>
              <a:rPr lang="ru-RU" dirty="0" smtClean="0">
                <a:solidFill>
                  <a:srgbClr val="4D4D4D"/>
                </a:solidFill>
              </a:rPr>
              <a:t>Руководитель проекта: </a:t>
            </a:r>
          </a:p>
          <a:p>
            <a:pPr eaLnBrk="1" fontAlgn="auto" hangingPunct="1">
              <a:spcAft>
                <a:spcPts val="0"/>
              </a:spcAft>
              <a:buFont typeface="Wingdings"/>
              <a:buNone/>
              <a:defRPr/>
            </a:pPr>
            <a:r>
              <a:rPr lang="ru-RU" dirty="0" err="1" smtClean="0">
                <a:solidFill>
                  <a:srgbClr val="4D4D4D"/>
                </a:solidFill>
              </a:rPr>
              <a:t>Старыш</a:t>
            </a:r>
            <a:r>
              <a:rPr lang="ru-RU" dirty="0" smtClean="0">
                <a:solidFill>
                  <a:srgbClr val="4D4D4D"/>
                </a:solidFill>
              </a:rPr>
              <a:t> Людмила Николаевна</a:t>
            </a:r>
          </a:p>
          <a:p>
            <a:pPr eaLnBrk="1" fontAlgn="auto" hangingPunct="1">
              <a:spcAft>
                <a:spcPts val="0"/>
              </a:spcAft>
              <a:buFont typeface="Wingdings"/>
              <a:buNone/>
              <a:defRPr/>
            </a:pPr>
            <a:r>
              <a:rPr lang="ru-RU" dirty="0" smtClean="0">
                <a:solidFill>
                  <a:srgbClr val="4D4D4D"/>
                </a:solidFill>
              </a:rPr>
              <a:t>учитель немецкого языка высшей                                                    квалификационной  категории</a:t>
            </a:r>
          </a:p>
          <a:p>
            <a:pPr eaLnBrk="1" fontAlgn="auto" hangingPunct="1">
              <a:spcAft>
                <a:spcPts val="0"/>
              </a:spcAft>
              <a:buFont typeface="Wingdings"/>
              <a:buNone/>
              <a:defRPr/>
            </a:pPr>
            <a:endParaRPr lang="ru-R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7467600" cy="777875"/>
          </a:xfrm>
        </p:spPr>
        <p:txBody>
          <a:bodyPr>
            <a:normAutofit fontScale="90000"/>
          </a:bodyPr>
          <a:lstStyle/>
          <a:p>
            <a:pPr algn="ctr">
              <a:defRPr/>
            </a:pPr>
            <a:r>
              <a:rPr lang="ru-RU" dirty="0" smtClean="0"/>
              <a:t>     </a:t>
            </a:r>
            <a:r>
              <a:rPr lang="ru-RU" sz="4800" b="1" dirty="0" err="1" smtClean="0">
                <a:solidFill>
                  <a:srgbClr val="FF0000"/>
                </a:solidFill>
              </a:rPr>
              <a:t>Мемори</a:t>
            </a:r>
            <a:endParaRPr lang="ru-RU" sz="4800" b="1" dirty="0">
              <a:solidFill>
                <a:srgbClr val="FF0000"/>
              </a:solidFill>
            </a:endParaRPr>
          </a:p>
        </p:txBody>
      </p:sp>
      <p:pic>
        <p:nvPicPr>
          <p:cNvPr id="18435" name="Рисунок 7"/>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1392238"/>
            <a:ext cx="8688388"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4400" b="1" dirty="0" smtClean="0"/>
              <a:t>Кукла</a:t>
            </a:r>
            <a:endParaRPr lang="ru-RU" sz="4400" b="1" dirty="0"/>
          </a:p>
        </p:txBody>
      </p:sp>
      <p:pic>
        <p:nvPicPr>
          <p:cNvPr id="1945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1428750"/>
            <a:ext cx="3500438" cy="494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10"/>
          <p:cNvPicPr>
            <a:picLocks noGrp="1" noChangeAspect="1" noChangeArrowheads="1"/>
          </p:cNvPicPr>
          <p:nvPr>
            <p:ph sz="quarter" idx="1"/>
          </p:nvPr>
        </p:nvPicPr>
        <p:blipFill>
          <a:blip r:embed="rId3" cstate="email">
            <a:extLst>
              <a:ext uri="{28A0092B-C50C-407E-A947-70E740481C1C}">
                <a14:useLocalDpi xmlns:a14="http://schemas.microsoft.com/office/drawing/2010/main"/>
              </a:ext>
            </a:extLst>
          </a:blip>
          <a:srcRect/>
          <a:stretch>
            <a:fillRect/>
          </a:stretch>
        </p:blipFill>
        <p:spPr>
          <a:xfrm>
            <a:off x="684213" y="1484313"/>
            <a:ext cx="3235325" cy="4892675"/>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7088" y="-104775"/>
            <a:ext cx="7848600"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17512"/>
          </a:xfrm>
        </p:spPr>
        <p:txBody>
          <a:bodyPr>
            <a:normAutofit fontScale="90000"/>
          </a:bodyPr>
          <a:lstStyle/>
          <a:p>
            <a:pPr eaLnBrk="1" fontAlgn="auto" hangingPunct="1">
              <a:spcAft>
                <a:spcPts val="0"/>
              </a:spcAft>
              <a:defRPr/>
            </a:pPr>
            <a:r>
              <a:rPr lang="ru-RU" b="1" dirty="0"/>
              <a:t>Правила игры </a:t>
            </a:r>
            <a:endParaRPr lang="ru-RU" dirty="0"/>
          </a:p>
        </p:txBody>
      </p:sp>
      <p:sp>
        <p:nvSpPr>
          <p:cNvPr id="3" name="Содержимое 2"/>
          <p:cNvSpPr>
            <a:spLocks noGrp="1"/>
          </p:cNvSpPr>
          <p:nvPr>
            <p:ph sz="quarter" idx="1"/>
          </p:nvPr>
        </p:nvSpPr>
        <p:spPr>
          <a:xfrm>
            <a:off x="457200" y="620713"/>
            <a:ext cx="8002588" cy="6121400"/>
          </a:xfrm>
        </p:spPr>
        <p:txBody>
          <a:bodyPr>
            <a:normAutofit lnSpcReduction="10000"/>
          </a:bodyPr>
          <a:lstStyle/>
          <a:p>
            <a:pPr marL="274320" indent="-274320" eaLnBrk="1" fontAlgn="auto" hangingPunct="1">
              <a:spcAft>
                <a:spcPts val="0"/>
              </a:spcAft>
              <a:buFont typeface="Wingdings"/>
              <a:buChar char=""/>
              <a:defRPr/>
            </a:pPr>
            <a:r>
              <a:rPr lang="ru-RU" sz="1800" dirty="0"/>
              <a:t>Учащиеся рассаживаются группами (по 5 человек: 4 участника, 1 ведущий).</a:t>
            </a:r>
          </a:p>
          <a:p>
            <a:pPr marL="274320" indent="-274320" eaLnBrk="1" fontAlgn="auto" hangingPunct="1">
              <a:spcAft>
                <a:spcPts val="0"/>
              </a:spcAft>
              <a:buFont typeface="Wingdings"/>
              <a:buChar char=""/>
              <a:defRPr/>
            </a:pPr>
            <a:r>
              <a:rPr lang="ru-RU" sz="1800" dirty="0"/>
              <a:t>У каждой команды комплект карточек, игровые карты, фишки, кукла, комплект одежды для куклы, карточка ведущего, карточки с указанием ситуации, как нужно одеть куклу.</a:t>
            </a:r>
          </a:p>
          <a:p>
            <a:pPr marL="274320" indent="-274320" eaLnBrk="1" fontAlgn="auto" hangingPunct="1">
              <a:spcAft>
                <a:spcPts val="0"/>
              </a:spcAft>
              <a:buFont typeface="Wingdings"/>
              <a:buChar char=""/>
              <a:defRPr/>
            </a:pPr>
            <a:r>
              <a:rPr lang="ru-RU" sz="1800" dirty="0"/>
              <a:t>Ведущий объявляет правила игры. Игра состоит из двух фаз. Первая: ведущий называет предмет одежды по-немецки, тот у кого он есть на карточке, должен закрыть его фишкой и проговорить фразу по-немецки: «У меня есть ...».  Плюс </a:t>
            </a:r>
            <a:r>
              <a:rPr lang="ru-RU" sz="1800" dirty="0" smtClean="0"/>
              <a:t>игры в том, что учащиеся </a:t>
            </a:r>
            <a:r>
              <a:rPr lang="ru-RU" sz="1800" dirty="0"/>
              <a:t>не только запоминают слова, но и тренируют грамматическую структуру «глагол </a:t>
            </a:r>
            <a:r>
              <a:rPr lang="de-DE" sz="1800" dirty="0"/>
              <a:t>haben</a:t>
            </a:r>
            <a:r>
              <a:rPr lang="ru-RU" sz="1800" dirty="0"/>
              <a:t> + винительный падеж». Правильность ответа контролирует ведущий.  Тот, кто быстрее всех закончит заполнение карточки и правильно будет называть в течении игры все слова – выигрывает.</a:t>
            </a:r>
          </a:p>
          <a:p>
            <a:pPr marL="274320" indent="-274320" eaLnBrk="1" fontAlgn="auto" hangingPunct="1">
              <a:spcAft>
                <a:spcPts val="0"/>
              </a:spcAft>
              <a:buFont typeface="Wingdings"/>
              <a:buChar char=""/>
              <a:defRPr/>
            </a:pPr>
            <a:r>
              <a:rPr lang="ru-RU" sz="1800" dirty="0"/>
              <a:t>Выигравший имеет право выбрать для своей команды карточку с ситуацией, куда «пойдет» кукла. (Например, в театр, на стадион, </a:t>
            </a:r>
            <a:r>
              <a:rPr lang="ru-RU" sz="1800" dirty="0" smtClean="0"/>
              <a:t>в парк, музей, школу, офис, день рождения, на пикник.)</a:t>
            </a:r>
          </a:p>
          <a:p>
            <a:pPr marL="274320" indent="-274320" eaLnBrk="1" fontAlgn="auto" hangingPunct="1">
              <a:spcAft>
                <a:spcPts val="0"/>
              </a:spcAft>
              <a:buFont typeface="Wingdings"/>
              <a:buChar char=""/>
              <a:defRPr/>
            </a:pPr>
            <a:r>
              <a:rPr lang="ru-RU" sz="1800" dirty="0" smtClean="0"/>
              <a:t>Получив карточку, команда в течении 2 минут должна подобрать комплект одежды соответственно ситуации и рассказать об этом . Если команда затрудняется, она может воспользоваться подсказкой. В подсказке находится информация о характеристике определенных стилей одежды.</a:t>
            </a:r>
          </a:p>
          <a:p>
            <a:pPr marL="274320" indent="-274320" eaLnBrk="1" fontAlgn="auto" hangingPunct="1">
              <a:spcAft>
                <a:spcPts val="0"/>
              </a:spcAft>
              <a:buFont typeface="Wingdings"/>
              <a:buChar char=""/>
              <a:defRPr/>
            </a:pP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201612"/>
          </a:xfrm>
        </p:spPr>
        <p:txBody>
          <a:bodyPr>
            <a:normAutofit fontScale="90000"/>
          </a:bodyPr>
          <a:lstStyle/>
          <a:p>
            <a:pPr>
              <a:defRPr/>
            </a:pPr>
            <a:endParaRPr lang="ru-RU" dirty="0"/>
          </a:p>
        </p:txBody>
      </p:sp>
      <p:sp>
        <p:nvSpPr>
          <p:cNvPr id="22531" name="Rectangle 1"/>
          <p:cNvSpPr>
            <a:spLocks noChangeArrowheads="1"/>
          </p:cNvSpPr>
          <p:nvPr/>
        </p:nvSpPr>
        <p:spPr bwMode="auto">
          <a:xfrm>
            <a:off x="657225" y="217488"/>
            <a:ext cx="7829550" cy="4000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ru-RU" altLang="ru-RU" sz="2000" b="1">
                <a:solidFill>
                  <a:srgbClr val="FF0000"/>
                </a:solidFill>
                <a:cs typeface="Times New Roman" panose="02020603050405020304" pitchFamily="18" charset="0"/>
              </a:rPr>
              <a:t>Тест для проверки усвоения лексики после проведения игр</a:t>
            </a:r>
            <a:endParaRPr lang="ru-RU" altLang="ru-RU" sz="2000">
              <a:solidFill>
                <a:srgbClr val="FF0000"/>
              </a:solidFill>
            </a:endParaRPr>
          </a:p>
        </p:txBody>
      </p:sp>
      <p:graphicFrame>
        <p:nvGraphicFramePr>
          <p:cNvPr id="4" name="Объект 3"/>
          <p:cNvGraphicFramePr>
            <a:graphicFrameLocks noGrp="1"/>
          </p:cNvGraphicFramePr>
          <p:nvPr>
            <p:ph sz="quarter" idx="1"/>
          </p:nvPr>
        </p:nvGraphicFramePr>
        <p:xfrm>
          <a:off x="1425575" y="617538"/>
          <a:ext cx="5530850" cy="5872162"/>
        </p:xfrm>
        <a:graphic>
          <a:graphicData uri="http://schemas.openxmlformats.org/drawingml/2006/table">
            <a:tbl>
              <a:tblPr/>
              <a:tblGrid>
                <a:gridCol w="538163">
                  <a:extLst>
                    <a:ext uri="{9D8B030D-6E8A-4147-A177-3AD203B41FA5}">
                      <a16:colId xmlns:a16="http://schemas.microsoft.com/office/drawing/2014/main" xmlns="" val="3781392090"/>
                    </a:ext>
                  </a:extLst>
                </a:gridCol>
                <a:gridCol w="1590675">
                  <a:extLst>
                    <a:ext uri="{9D8B030D-6E8A-4147-A177-3AD203B41FA5}">
                      <a16:colId xmlns:a16="http://schemas.microsoft.com/office/drawing/2014/main" xmlns="" val="1568744464"/>
                    </a:ext>
                  </a:extLst>
                </a:gridCol>
                <a:gridCol w="319087">
                  <a:extLst>
                    <a:ext uri="{9D8B030D-6E8A-4147-A177-3AD203B41FA5}">
                      <a16:colId xmlns:a16="http://schemas.microsoft.com/office/drawing/2014/main" xmlns="" val="2573344990"/>
                    </a:ext>
                  </a:extLst>
                </a:gridCol>
                <a:gridCol w="3082925">
                  <a:extLst>
                    <a:ext uri="{9D8B030D-6E8A-4147-A177-3AD203B41FA5}">
                      <a16:colId xmlns:a16="http://schemas.microsoft.com/office/drawing/2014/main" xmlns="" val="280055880"/>
                    </a:ext>
                  </a:extLst>
                </a:gridCol>
              </a:tblGrid>
              <a:tr h="217487">
                <a:tc>
                  <a:txBody>
                    <a:bodyPr/>
                    <a:lstStyle>
                      <a:lvl1pPr marL="342900" indent="-342900">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342900" marR="0" lvl="0" indent="-342900" algn="ctr" defTabSz="914400" rtl="0" eaLnBrk="1" fontAlgn="base" latinLnBrk="0" hangingPunct="1">
                        <a:lnSpc>
                          <a:spcPct val="115000"/>
                        </a:lnSpc>
                        <a:spcBef>
                          <a:spcPct val="0"/>
                        </a:spcBef>
                        <a:spcAft>
                          <a:spcPct val="0"/>
                        </a:spcAft>
                        <a:buClrTx/>
                        <a:buSzTx/>
                        <a:buFont typeface="Century Schoolbook" panose="02040604050505020304" pitchFamily="18" charset="0"/>
                        <a:buAutoNum type="arabicPeriod"/>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Schal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пальто</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7977467"/>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Damenhut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Б</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юбка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751330220"/>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3.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Das T</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a:t>
                      </a: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shirt</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В</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очки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649282641"/>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4.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Das Hemd</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Г</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кроссовки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446520113"/>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5.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Das Kleid</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Д</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резиновые сапоги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10828954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6.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Baskenmütze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Е</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сарафан</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574376008"/>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7.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Hose                                                 </a:t>
                      </a: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Ë</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шарф</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7281"/>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8.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Shorts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Ж</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комбинезон</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40398493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9.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Jacke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З</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зонтик</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384756867"/>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10.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Pullover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варежки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686007333"/>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11.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Mütze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Й</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куртка с капюшоном</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66465100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12.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Sportschuhe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К</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жилет</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413731150"/>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13.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Weste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Л</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рубашка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540416637"/>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14.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Windjacke                                        </a:t>
                      </a: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М</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футболка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79991533"/>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15.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Pantoffeln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Н</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джинсы</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4003793628"/>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16.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Brille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О</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ветровка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546584118"/>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17.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Regenschirm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П</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куртка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446754486"/>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18.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Latzhose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Р</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шорты</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15554002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19.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Mantel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С</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брюки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472984657"/>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20.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Handschuhe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Т</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свитер</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38811475"/>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21.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Schuhe                                              </a:t>
                      </a: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У</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ботинки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425506660"/>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22.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Kurzarmpullover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Ф</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пуловер с короткими рукавами</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96569664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23.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Anorak                                              </a:t>
                      </a: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Х</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шапка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12819231"/>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24.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Gummistiefel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Ц</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платье</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678180714"/>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25.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Die Jeans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Ч</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шлепанцы</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829962560"/>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26.    </a:t>
                      </a: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ts val="75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Der Rock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Ш</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ts val="75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дамская шляпа</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803130139"/>
                  </a:ext>
                </a:extLst>
              </a:tr>
              <a:tr h="217487">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ctr" defTabSz="914400" rtl="0" eaLnBrk="1" fontAlgn="base" latinLnBrk="0" hangingPunct="1">
                        <a:lnSpc>
                          <a:spcPct val="115000"/>
                        </a:lnSpc>
                        <a:spcBef>
                          <a:spcPct val="0"/>
                        </a:spcBef>
                        <a:spcAft>
                          <a:spcPct val="0"/>
                        </a:spcAft>
                        <a:buClrTx/>
                        <a:buSzTx/>
                        <a:buFont typeface="+mj-lt"/>
                        <a:buNone/>
                        <a:tabLst/>
                      </a:pPr>
                      <a:r>
                        <a:rPr kumimoji="0" lang="en-US"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27.    </a:t>
                      </a:r>
                      <a:endParaRPr kumimoji="0" lang="ru-RU" altLang="ru-RU" sz="1000" b="0" i="0" u="none" strike="noStrike" cap="none" normalizeH="0" baseline="0" smtClean="0">
                        <a:ln>
                          <a:noFill/>
                        </a:ln>
                        <a:solidFill>
                          <a:schemeClr val="tx1"/>
                        </a:solidFill>
                        <a:effectLst/>
                        <a:latin typeface="Calibri" panose="020F0502020204030204" pitchFamily="34"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Das </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Som</a:t>
                      </a:r>
                      <a:r>
                        <a:rPr kumimoji="0" lang="en-US"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me</a:t>
                      </a:r>
                      <a:r>
                        <a:rPr kumimoji="0" lang="ru-RU" altLang="ru-RU" sz="1200" b="0"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rkleid                                              </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Щ</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90513">
                        <a:spcBef>
                          <a:spcPts val="600"/>
                        </a:spcBef>
                        <a:buClr>
                          <a:schemeClr val="accent1"/>
                        </a:buClr>
                        <a:buSzPct val="70000"/>
                        <a:buFont typeface="Wingdings" panose="05000000000000000000" pitchFamily="2" charset="2"/>
                        <a:defRPr sz="2000">
                          <a:solidFill>
                            <a:schemeClr val="tx1"/>
                          </a:solidFill>
                          <a:latin typeface="Century Schoolbook" panose="02040604050505020304" pitchFamily="18" charset="0"/>
                        </a:defRPr>
                      </a:lvl1pPr>
                      <a:lvl2pPr marL="742950" indent="-285750">
                        <a:spcBef>
                          <a:spcPct val="20000"/>
                        </a:spcBef>
                        <a:buClr>
                          <a:schemeClr val="accent1"/>
                        </a:buClr>
                        <a:buSzPct val="80000"/>
                        <a:buFont typeface="Wingdings 2" panose="05020102010507070707" pitchFamily="18" charset="2"/>
                        <a:defRPr sz="1900">
                          <a:solidFill>
                            <a:schemeClr val="tx1"/>
                          </a:solidFill>
                          <a:latin typeface="Century Schoolbook" panose="02040604050505020304" pitchFamily="18" charset="0"/>
                        </a:defRPr>
                      </a:lvl2pPr>
                      <a:lvl3pPr marL="1143000" indent="-228600">
                        <a:spcBef>
                          <a:spcPct val="20000"/>
                        </a:spcBef>
                        <a:buClr>
                          <a:srgbClr val="E0752F"/>
                        </a:buClr>
                        <a:buSzPct val="60000"/>
                        <a:buFont typeface="Wingdings" panose="05000000000000000000" pitchFamily="2" charset="2"/>
                        <a:defRPr sz="2000">
                          <a:solidFill>
                            <a:schemeClr val="tx1"/>
                          </a:solidFill>
                          <a:latin typeface="Century Schoolbook" panose="02040604050505020304" pitchFamily="18" charset="0"/>
                        </a:defRPr>
                      </a:lvl3pPr>
                      <a:lvl4pPr marL="1600200" indent="-228600">
                        <a:spcBef>
                          <a:spcPct val="20000"/>
                        </a:spcBef>
                        <a:buClr>
                          <a:srgbClr val="FEC3AE"/>
                        </a:buClr>
                        <a:buSzPct val="60000"/>
                        <a:buFont typeface="Wingdings" panose="05000000000000000000" pitchFamily="2" charset="2"/>
                        <a:defRPr>
                          <a:solidFill>
                            <a:schemeClr val="tx1"/>
                          </a:solidFill>
                          <a:latin typeface="Century Schoolbook" panose="02040604050505020304" pitchFamily="18" charset="0"/>
                        </a:defRPr>
                      </a:lvl4pPr>
                      <a:lvl5pPr marL="2057400" indent="-228600">
                        <a:spcBef>
                          <a:spcPct val="20000"/>
                        </a:spcBef>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defRPr sz="1400">
                          <a:solidFill>
                            <a:schemeClr val="tx1"/>
                          </a:solidFill>
                          <a:latin typeface="Century Schoolbook" panose="02040604050505020304" pitchFamily="18" charset="0"/>
                        </a:defRPr>
                      </a:lvl9pPr>
                    </a:lstStyle>
                    <a:p>
                      <a:pPr marL="290513" marR="0" lvl="0" indent="0" algn="l"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берет</a:t>
                      </a:r>
                      <a:endParaRPr kumimoji="0" lang="ru-RU" altLang="ru-RU" sz="11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a:txBody>
                  <a:tcPr marL="60624" marR="6062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360347978"/>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981075"/>
          </a:xfrm>
        </p:spPr>
        <p:txBody>
          <a:bodyPr>
            <a:normAutofit fontScale="90000"/>
          </a:bodyPr>
          <a:lstStyle/>
          <a:p>
            <a:pPr>
              <a:defRPr/>
            </a:pPr>
            <a:r>
              <a:rPr lang="ru-RU" b="1" dirty="0"/>
              <a:t>«Собери </a:t>
            </a:r>
            <a:r>
              <a:rPr lang="ru-RU" b="1" dirty="0" smtClean="0"/>
              <a:t>чемоданчик».</a:t>
            </a:r>
            <a:r>
              <a:rPr lang="ru-RU" dirty="0"/>
              <a:t/>
            </a:r>
            <a:br>
              <a:rPr lang="ru-RU" dirty="0"/>
            </a:br>
            <a:endParaRPr lang="ru-RU" dirty="0"/>
          </a:p>
        </p:txBody>
      </p:sp>
      <p:pic>
        <p:nvPicPr>
          <p:cNvPr id="23555"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1150" y="803275"/>
            <a:ext cx="2341563" cy="22987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2355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32113" y="800100"/>
            <a:ext cx="2341562" cy="225583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23557"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850" y="4324350"/>
            <a:ext cx="2438400" cy="220027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23558" name="Picture 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52750" y="4335463"/>
            <a:ext cx="2335213" cy="218916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23559"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64163" y="122238"/>
            <a:ext cx="5256212" cy="6402387"/>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23560" name="Рисунок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7669213" y="2703513"/>
            <a:ext cx="158432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Рисунок 4"/>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2332038" y="2859088"/>
            <a:ext cx="9366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pic>
        <p:nvPicPr>
          <p:cNvPr id="24579" name="Рисунок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Рисунок 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24750" y="5589588"/>
            <a:ext cx="13684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Рисунок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43438" y="5138738"/>
            <a:ext cx="2487612" cy="15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Рисунок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825" y="0"/>
            <a:ext cx="74390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Прямоугольник 3"/>
          <p:cNvSpPr>
            <a:spLocks noChangeArrowheads="1"/>
          </p:cNvSpPr>
          <p:nvPr/>
        </p:nvSpPr>
        <p:spPr bwMode="auto">
          <a:xfrm>
            <a:off x="250825" y="601663"/>
            <a:ext cx="8281988" cy="640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lnSpc>
                <a:spcPct val="150000"/>
              </a:lnSpc>
              <a:buFont typeface="Arial" panose="020B0604020202020204" pitchFamily="34" charset="0"/>
              <a:buChar char="•"/>
            </a:pPr>
            <a:r>
              <a:rPr lang="ru-RU" altLang="ru-RU" sz="2000" b="1">
                <a:latin typeface="Times New Roman" panose="02020603050405020304" pitchFamily="18" charset="0"/>
                <a:cs typeface="Times New Roman" panose="02020603050405020304" pitchFamily="18" charset="0"/>
              </a:rPr>
              <a:t>Количество участников:</a:t>
            </a:r>
            <a:r>
              <a:rPr lang="ru-RU" altLang="ru-RU" sz="2000">
                <a:latin typeface="Times New Roman" panose="02020603050405020304" pitchFamily="18" charset="0"/>
                <a:cs typeface="Times New Roman" panose="02020603050405020304" pitchFamily="18" charset="0"/>
              </a:rPr>
              <a:t> 4 участника.</a:t>
            </a:r>
          </a:p>
          <a:p>
            <a:pPr algn="just">
              <a:buFont typeface="Arial" panose="020B0604020202020204" pitchFamily="34" charset="0"/>
              <a:buChar char="•"/>
            </a:pPr>
            <a:r>
              <a:rPr lang="ru-RU" altLang="ru-RU" sz="2000" b="1">
                <a:latin typeface="Times New Roman" panose="02020603050405020304" pitchFamily="18" charset="0"/>
                <a:cs typeface="Times New Roman" panose="02020603050405020304" pitchFamily="18" charset="0"/>
              </a:rPr>
              <a:t>Оборудование:</a:t>
            </a:r>
            <a:r>
              <a:rPr lang="ru-RU" altLang="ru-RU" sz="2000">
                <a:latin typeface="Times New Roman" panose="02020603050405020304" pitchFamily="18" charset="0"/>
                <a:cs typeface="Times New Roman" panose="02020603050405020304" pitchFamily="18" charset="0"/>
              </a:rPr>
              <a:t> 4 игровые карточки с указанием страны, куда должен отправиться участник, карточка с правилами игры, 4 «чемодана»(листы бумаги).</a:t>
            </a:r>
          </a:p>
          <a:p>
            <a:pPr algn="just">
              <a:buFont typeface="Arial" panose="020B0604020202020204" pitchFamily="34" charset="0"/>
              <a:buChar char="•"/>
            </a:pPr>
            <a:r>
              <a:rPr lang="ru-RU" altLang="ru-RU" sz="2000" b="1">
                <a:latin typeface="Times New Roman" panose="02020603050405020304" pitchFamily="18" charset="0"/>
                <a:cs typeface="Times New Roman" panose="02020603050405020304" pitchFamily="18" charset="0"/>
              </a:rPr>
              <a:t>Правила игры.</a:t>
            </a:r>
            <a:endParaRPr lang="ru-RU" altLang="ru-RU" sz="2000">
              <a:latin typeface="Times New Roman" panose="02020603050405020304" pitchFamily="18" charset="0"/>
              <a:cs typeface="Times New Roman" panose="02020603050405020304" pitchFamily="18" charset="0"/>
            </a:endParaRPr>
          </a:p>
          <a:p>
            <a:pPr algn="just"/>
            <a:r>
              <a:rPr lang="ru-RU" altLang="ru-RU" sz="2000">
                <a:solidFill>
                  <a:srgbClr val="000000"/>
                </a:solidFill>
                <a:latin typeface="Times New Roman" panose="02020603050405020304" pitchFamily="18" charset="0"/>
                <a:cs typeface="Times New Roman" panose="02020603050405020304" pitchFamily="18" charset="0"/>
              </a:rPr>
              <a:t>Участники выбирают страну (4 карточки), куда они должны отправиться. Лучше взять страны, где в это время года будет очень холодно или очень тепло, для того чтобы была необходимость подбирать разные комплекты одежды. Получают «чемодан» (лист бумаги). Один из участников зачитывает правила игры. Каждый участник должен записать в свой «чемодан» предметы одежды, обуви, аксессуаров, соответствующих выбранной карточке. Количество предметов прописывается прописью. Побеждает тот, у кого будет больше правильно записанных и соответствующих задаче предметов. Можно дополнительно поменять «чемоданы», озвучить их содержимое новым владельцам, с целью нахождения истинных обладателей.</a:t>
            </a:r>
            <a:endParaRPr lang="ru-RU" altLang="ru-RU" sz="2000">
              <a:latin typeface="Times New Roman" panose="02020603050405020304" pitchFamily="18" charset="0"/>
              <a:cs typeface="Times New Roman" panose="02020603050405020304" pitchFamily="18" charset="0"/>
            </a:endParaRPr>
          </a:p>
          <a:p>
            <a:pPr algn="just"/>
            <a:r>
              <a:rPr lang="ru-RU" altLang="ru-RU" sz="2000" b="1">
                <a:latin typeface="Times New Roman" panose="02020603050405020304" pitchFamily="18" charset="0"/>
                <a:cs typeface="Times New Roman" panose="02020603050405020304" pitchFamily="18" charset="0"/>
              </a:rPr>
              <a:t>Цель игры:</a:t>
            </a:r>
            <a:r>
              <a:rPr lang="ru-RU" altLang="ru-RU" sz="2000">
                <a:latin typeface="Times New Roman" panose="02020603050405020304" pitchFamily="18" charset="0"/>
                <a:cs typeface="Times New Roman" panose="02020603050405020304" pitchFamily="18" charset="0"/>
              </a:rPr>
              <a:t> выучить лексику по теме, тренировать орфографические навыки при написании нужной лексики и количественных числительных.</a:t>
            </a:r>
          </a:p>
          <a:p>
            <a:pPr algn="just"/>
            <a:r>
              <a:rPr lang="ru-RU" altLang="ru-RU" sz="2000" b="1">
                <a:latin typeface="Times New Roman" panose="02020603050405020304" pitchFamily="18" charset="0"/>
                <a:cs typeface="Times New Roman" panose="02020603050405020304" pitchFamily="18" charset="0"/>
              </a:rPr>
              <a:t>Результат:</a:t>
            </a:r>
            <a:r>
              <a:rPr lang="ru-RU" altLang="ru-RU" sz="2000">
                <a:latin typeface="Times New Roman" panose="02020603050405020304" pitchFamily="18" charset="0"/>
                <a:cs typeface="Times New Roman" panose="02020603050405020304" pitchFamily="18" charset="0"/>
              </a:rPr>
              <a:t> тренируется лексика, орфография, логика, </a:t>
            </a:r>
            <a:r>
              <a:rPr lang="ru-RU" altLang="ru-RU" sz="2000">
                <a:solidFill>
                  <a:srgbClr val="000000"/>
                </a:solidFill>
                <a:latin typeface="Times New Roman" panose="02020603050405020304" pitchFamily="18" charset="0"/>
                <a:cs typeface="Times New Roman" panose="02020603050405020304" pitchFamily="18" charset="0"/>
              </a:rPr>
              <a:t>усидчивость, внимание</a:t>
            </a:r>
            <a:endParaRPr lang="ru-RU" altLang="ru-RU" sz="2000"/>
          </a:p>
        </p:txBody>
      </p:sp>
      <p:pic>
        <p:nvPicPr>
          <p:cNvPr id="26628" name="Рисунок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89900" y="0"/>
            <a:ext cx="10541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0"/>
            <a:ext cx="9144000" cy="3500438"/>
          </a:xfrm>
        </p:spPr>
        <p:txBody>
          <a:bodyPr/>
          <a:lstStyle/>
          <a:p>
            <a:pPr algn="ctr" eaLnBrk="1" fontAlgn="auto" hangingPunct="1">
              <a:spcAft>
                <a:spcPts val="0"/>
              </a:spcAft>
              <a:defRPr/>
            </a:pPr>
            <a:r>
              <a:rPr lang="ru-RU" sz="4400" b="1" dirty="0" smtClean="0"/>
              <a:t>Спасибо за внимание!!!</a:t>
            </a:r>
            <a:endParaRPr lang="ru-RU" sz="44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7467600" cy="58737"/>
          </a:xfrm>
        </p:spPr>
        <p:txBody>
          <a:bodyPr>
            <a:normAutofit fontScale="90000"/>
          </a:bodyPr>
          <a:lstStyle/>
          <a:p>
            <a:pPr>
              <a:defRPr/>
            </a:pPr>
            <a:endParaRPr lang="ru-RU" dirty="0"/>
          </a:p>
        </p:txBody>
      </p:sp>
      <p:sp>
        <p:nvSpPr>
          <p:cNvPr id="10243" name="Прямоугольник 4"/>
          <p:cNvSpPr>
            <a:spLocks noChangeArrowheads="1"/>
          </p:cNvSpPr>
          <p:nvPr/>
        </p:nvSpPr>
        <p:spPr bwMode="auto">
          <a:xfrm>
            <a:off x="250825" y="333375"/>
            <a:ext cx="8569325" cy="717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pPr>
            <a:r>
              <a:rPr lang="ru-RU" altLang="ru-RU" sz="2000"/>
              <a:t>«Без игры нет и не может быть полноценного умственного развития. Игра—  это огромное светлое окно, через которое в духовный мир ребёнка вливается живительный поток представлений, понятий. Игра – это искра, зажигающая огонёк пытливости и любознательности».</a:t>
            </a:r>
          </a:p>
          <a:p>
            <a:pPr>
              <a:lnSpc>
                <a:spcPct val="150000"/>
              </a:lnSpc>
            </a:pPr>
            <a:r>
              <a:rPr lang="ru-RU" altLang="ru-RU" sz="2000"/>
              <a:t>                                                                             </a:t>
            </a:r>
          </a:p>
          <a:p>
            <a:r>
              <a:rPr lang="ru-RU" altLang="ru-RU" sz="2000"/>
              <a:t>                                                                                   (А.В. Сухомлинский). </a:t>
            </a:r>
          </a:p>
          <a:p>
            <a:endParaRPr lang="ru-RU" altLang="ru-RU" sz="2000"/>
          </a:p>
          <a:p>
            <a:pPr>
              <a:lnSpc>
                <a:spcPct val="150000"/>
              </a:lnSpc>
            </a:pPr>
            <a:r>
              <a:rPr lang="ru-RU" altLang="ru-RU" sz="2000"/>
              <a:t>“Игра - путь детей к познанию мира, в котором они живут и который призваны изменить”.</a:t>
            </a:r>
          </a:p>
          <a:p>
            <a:r>
              <a:rPr lang="ru-RU" altLang="ru-RU" sz="2000"/>
              <a:t>                                                                                    М. Горький.</a:t>
            </a:r>
          </a:p>
          <a:p>
            <a:endParaRPr lang="ru-RU" altLang="ru-RU" sz="2000"/>
          </a:p>
          <a:p>
            <a:pPr>
              <a:lnSpc>
                <a:spcPct val="150000"/>
              </a:lnSpc>
            </a:pPr>
            <a:r>
              <a:rPr lang="ru-RU" altLang="ru-RU" sz="2000"/>
              <a:t>….“хорошая игра похожа на хорошую работу, их объединяет усилие мысли и рабочее усилие, радость творчества, чувство ответственности”..</a:t>
            </a:r>
          </a:p>
          <a:p>
            <a:r>
              <a:rPr lang="ru-RU" altLang="ru-RU" sz="2000"/>
              <a:t>                                                                                     А.С. Макаренко</a:t>
            </a:r>
          </a:p>
          <a:p>
            <a:endParaRPr lang="ru-RU" altLang="ru-RU" sz="2000"/>
          </a:p>
          <a:p>
            <a:endParaRPr lang="ru-RU" altLang="ru-RU" sz="2000"/>
          </a:p>
          <a:p>
            <a:r>
              <a:rPr lang="ru-RU" altLang="ru-RU" sz="200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476250"/>
          </a:xfrm>
        </p:spPr>
        <p:txBody>
          <a:bodyPr/>
          <a:lstStyle/>
          <a:p>
            <a:pPr eaLnBrk="1" fontAlgn="auto" hangingPunct="1">
              <a:spcAft>
                <a:spcPts val="0"/>
              </a:spcAft>
              <a:defRPr/>
            </a:pPr>
            <a:r>
              <a:rPr lang="ru-RU" sz="2400" b="1" dirty="0" smtClean="0"/>
              <a:t>   </a:t>
            </a:r>
            <a:r>
              <a:rPr lang="ru-RU" sz="2400" b="1" dirty="0" smtClean="0">
                <a:solidFill>
                  <a:srgbClr val="FF0000"/>
                </a:solidFill>
              </a:rPr>
              <a:t>Цель </a:t>
            </a:r>
            <a:r>
              <a:rPr lang="ru-RU" sz="2400" b="1" dirty="0">
                <a:solidFill>
                  <a:srgbClr val="FF0000"/>
                </a:solidFill>
              </a:rPr>
              <a:t>проекта:</a:t>
            </a:r>
          </a:p>
        </p:txBody>
      </p:sp>
      <p:sp>
        <p:nvSpPr>
          <p:cNvPr id="11267" name="Содержимое 2"/>
          <p:cNvSpPr>
            <a:spLocks noGrp="1"/>
          </p:cNvSpPr>
          <p:nvPr>
            <p:ph sz="quarter" idx="1"/>
          </p:nvPr>
        </p:nvSpPr>
        <p:spPr>
          <a:xfrm>
            <a:off x="457200" y="1916113"/>
            <a:ext cx="8002588" cy="4557712"/>
          </a:xfrm>
        </p:spPr>
        <p:txBody>
          <a:bodyPr/>
          <a:lstStyle/>
          <a:p>
            <a:pPr eaLnBrk="1" hangingPunct="1">
              <a:buFont typeface="Wingdings" panose="05000000000000000000" pitchFamily="2" charset="2"/>
              <a:buChar char="Ø"/>
            </a:pPr>
            <a:r>
              <a:rPr lang="ru-RU" altLang="ru-RU" smtClean="0"/>
              <a:t>•</a:t>
            </a:r>
            <a:r>
              <a:rPr lang="ru-RU" altLang="ru-RU" i="1" smtClean="0"/>
              <a:t>Раскрыть роль игровой деятельности в усвоении иностранного языка;</a:t>
            </a:r>
          </a:p>
          <a:p>
            <a:pPr eaLnBrk="1" hangingPunct="1">
              <a:buFont typeface="Wingdings" panose="05000000000000000000" pitchFamily="2" charset="2"/>
              <a:buChar char="Ø"/>
            </a:pPr>
            <a:r>
              <a:rPr lang="ru-RU" altLang="ru-RU" i="1" smtClean="0"/>
              <a:t>•выявить наиболее подходящие по форме и содержанию лексические игры   и разработать специальный игровой комплекс для изучения лексики по теме «Одежда». </a:t>
            </a: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0825" y="4292600"/>
            <a:ext cx="2100263" cy="25654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51088" y="4292600"/>
            <a:ext cx="1366837" cy="25654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1270"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86200" y="4292600"/>
            <a:ext cx="1944688" cy="25654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1271"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51575" y="4292600"/>
            <a:ext cx="2393950" cy="25654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Прямоугольник 2"/>
          <p:cNvSpPr/>
          <p:nvPr/>
        </p:nvSpPr>
        <p:spPr>
          <a:xfrm>
            <a:off x="457200" y="1531938"/>
            <a:ext cx="3260725" cy="461962"/>
          </a:xfrm>
          <a:prstGeom prst="rect">
            <a:avLst/>
          </a:prstGeom>
        </p:spPr>
        <p:txBody>
          <a:bodyPr>
            <a:spAutoFit/>
          </a:bodyPr>
          <a:lstStyle/>
          <a:p>
            <a:pPr algn="ctr">
              <a:defRPr/>
            </a:pPr>
            <a:r>
              <a:rPr lang="ru-RU" sz="2400" b="1" dirty="0">
                <a:solidFill>
                  <a:srgbClr val="FF0000"/>
                </a:solidFill>
                <a:latin typeface="+mj-lt"/>
              </a:rPr>
              <a:t>Задачи проекта:</a:t>
            </a:r>
          </a:p>
        </p:txBody>
      </p:sp>
      <p:sp>
        <p:nvSpPr>
          <p:cNvPr id="5" name="Прямоугольник 4"/>
          <p:cNvSpPr/>
          <p:nvPr/>
        </p:nvSpPr>
        <p:spPr>
          <a:xfrm>
            <a:off x="457200" y="377825"/>
            <a:ext cx="8188325" cy="1201738"/>
          </a:xfrm>
          <a:prstGeom prst="rect">
            <a:avLst/>
          </a:prstGeom>
        </p:spPr>
        <p:txBody>
          <a:bodyPr>
            <a:spAutoFit/>
          </a:bodyPr>
          <a:lstStyle/>
          <a:p>
            <a:pPr marL="273050" indent="-273050" eaLnBrk="1" hangingPunct="1">
              <a:spcBef>
                <a:spcPts val="600"/>
              </a:spcBef>
              <a:buClr>
                <a:srgbClr val="FE8637"/>
              </a:buClr>
              <a:buSzPct val="70000"/>
              <a:buFont typeface="Wingdings" panose="05000000000000000000" pitchFamily="2" charset="2"/>
              <a:buChar char="Ø"/>
              <a:defRPr/>
            </a:pPr>
            <a:r>
              <a:rPr lang="ru-RU" altLang="ru-RU" sz="2400" i="1" dirty="0">
                <a:solidFill>
                  <a:prstClr val="black"/>
                </a:solidFill>
                <a:latin typeface="Century Schoolbook"/>
                <a:cs typeface="+mn-cs"/>
              </a:rPr>
              <a:t>создать комплекс лексических игр, способствующих усвоению и закреплению лексического материала по обозначенной теме. </a:t>
            </a:r>
            <a:endParaRPr lang="es-ES" altLang="ru-RU" sz="2400" i="1" dirty="0">
              <a:solidFill>
                <a:prstClr val="black"/>
              </a:solidFill>
              <a:latin typeface="Century Schoolbook"/>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b="1" dirty="0" smtClean="0"/>
              <a:t>Гипотеза:</a:t>
            </a:r>
            <a:endParaRPr lang="ru-RU" b="1" dirty="0"/>
          </a:p>
        </p:txBody>
      </p:sp>
      <p:sp>
        <p:nvSpPr>
          <p:cNvPr id="12291" name="Содержимое 2"/>
          <p:cNvSpPr>
            <a:spLocks noGrp="1"/>
          </p:cNvSpPr>
          <p:nvPr>
            <p:ph sz="quarter" idx="1"/>
          </p:nvPr>
        </p:nvSpPr>
        <p:spPr>
          <a:xfrm>
            <a:off x="457200" y="1600200"/>
            <a:ext cx="7467600" cy="1757363"/>
          </a:xfrm>
        </p:spPr>
        <p:txBody>
          <a:bodyPr/>
          <a:lstStyle/>
          <a:p>
            <a:pPr eaLnBrk="1" hangingPunct="1"/>
            <a:r>
              <a:rPr lang="ru-RU" altLang="ru-RU" sz="2000" b="1" smtClean="0"/>
              <a:t> </a:t>
            </a:r>
            <a:r>
              <a:rPr lang="ru-RU" altLang="ru-RU" sz="2800" b="1" smtClean="0"/>
              <a:t>если объемный языковой материал представить в виде занимательной игры, то уменьшится время на его изучение и увеличится интерес к изучаемой теме, также усвоение материала будет более успешным, а результат долговременным.</a:t>
            </a:r>
            <a:endParaRPr lang="ru-RU" altLang="ru-RU" sz="2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endParaRPr lang="ru-RU"/>
          </a:p>
        </p:txBody>
      </p:sp>
      <p:sp>
        <p:nvSpPr>
          <p:cNvPr id="13315" name="Объект 2"/>
          <p:cNvSpPr>
            <a:spLocks noGrp="1"/>
          </p:cNvSpPr>
          <p:nvPr>
            <p:ph sz="quarter" idx="1"/>
          </p:nvPr>
        </p:nvSpPr>
        <p:spPr>
          <a:xfrm>
            <a:off x="457200" y="333375"/>
            <a:ext cx="7467600" cy="6140450"/>
          </a:xfrm>
        </p:spPr>
        <p:txBody>
          <a:bodyPr/>
          <a:lstStyle/>
          <a:p>
            <a:pPr indent="450850" algn="just">
              <a:lnSpc>
                <a:spcPct val="150000"/>
              </a:lnSpc>
            </a:pPr>
            <a:r>
              <a:rPr lang="ru-RU" altLang="ru-RU" b="1" smtClean="0">
                <a:latin typeface="Times New Roman" panose="02020603050405020304" pitchFamily="18" charset="0"/>
                <a:cs typeface="Times New Roman" panose="02020603050405020304" pitchFamily="18" charset="0"/>
              </a:rPr>
              <a:t>Объек</a:t>
            </a:r>
            <a:r>
              <a:rPr lang="ru-RU" altLang="ru-RU" smtClean="0">
                <a:latin typeface="Times New Roman" panose="02020603050405020304" pitchFamily="18" charset="0"/>
                <a:cs typeface="Times New Roman" panose="02020603050405020304" pitchFamily="18" charset="0"/>
              </a:rPr>
              <a:t>т: игровая деятельность в изучении немецкого языка.</a:t>
            </a:r>
          </a:p>
          <a:p>
            <a:pPr indent="450850" algn="just">
              <a:lnSpc>
                <a:spcPct val="150000"/>
              </a:lnSpc>
            </a:pPr>
            <a:r>
              <a:rPr lang="ru-RU" altLang="ru-RU" b="1" smtClean="0">
                <a:latin typeface="Times New Roman" panose="02020603050405020304" pitchFamily="18" charset="0"/>
                <a:cs typeface="Times New Roman" panose="02020603050405020304" pitchFamily="18" charset="0"/>
              </a:rPr>
              <a:t>Предмет: </a:t>
            </a:r>
            <a:r>
              <a:rPr lang="ru-RU" altLang="ru-RU" smtClean="0">
                <a:latin typeface="Times New Roman" panose="02020603050405020304" pitchFamily="18" charset="0"/>
                <a:cs typeface="Times New Roman" panose="02020603050405020304" pitchFamily="18" charset="0"/>
              </a:rPr>
              <a:t>лексические игры в усвоении лексического материала при изучении немецкого языка. </a:t>
            </a:r>
          </a:p>
          <a:p>
            <a:pPr indent="450850">
              <a:lnSpc>
                <a:spcPct val="150000"/>
              </a:lnSpc>
              <a:spcAft>
                <a:spcPts val="750"/>
              </a:spcAft>
              <a:buFont typeface="Wingdings" panose="05000000000000000000" pitchFamily="2" charset="2"/>
              <a:buNone/>
            </a:pPr>
            <a:r>
              <a:rPr lang="ru-RU" altLang="ru-RU" sz="2000" b="1" smtClean="0">
                <a:latin typeface="Times New Roman" panose="02020603050405020304" pitchFamily="18" charset="0"/>
                <a:cs typeface="Times New Roman" panose="02020603050405020304" pitchFamily="18" charset="0"/>
              </a:rPr>
              <a:t>«И в пир, и в мир, и в добрые люди»</a:t>
            </a:r>
            <a:r>
              <a:rPr lang="ru-RU" altLang="ru-RU" b="1" smtClean="0">
                <a:latin typeface="Times New Roman" panose="02020603050405020304" pitchFamily="18" charset="0"/>
                <a:cs typeface="Times New Roman" panose="02020603050405020304" pitchFamily="18" charset="0"/>
              </a:rPr>
              <a:t>.</a:t>
            </a:r>
            <a:endParaRPr lang="ru-RU" altLang="ru-RU" sz="1800" smtClean="0">
              <a:latin typeface="Calibri" panose="020F0502020204030204" pitchFamily="34" charset="0"/>
              <a:cs typeface="Times New Roman" panose="02020603050405020304" pitchFamily="18" charset="0"/>
            </a:endParaRPr>
          </a:p>
          <a:p>
            <a:pPr indent="450850"/>
            <a:endParaRPr lang="ru-RU" altLang="ru-RU" smtClean="0"/>
          </a:p>
        </p:txBody>
      </p:sp>
      <p:pic>
        <p:nvPicPr>
          <p:cNvPr id="1331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43663" y="3817938"/>
            <a:ext cx="2259012" cy="285115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331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2750" y="3789363"/>
            <a:ext cx="1487488" cy="719137"/>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331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2750" y="4638675"/>
            <a:ext cx="1487488" cy="80645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3319"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2750" y="5546725"/>
            <a:ext cx="1519238" cy="93503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3320" name="Picture 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32138" y="3817938"/>
            <a:ext cx="2663825" cy="26638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13321" name="TextBox 3"/>
          <p:cNvSpPr txBox="1">
            <a:spLocks noChangeArrowheads="1"/>
          </p:cNvSpPr>
          <p:nvPr/>
        </p:nvSpPr>
        <p:spPr bwMode="auto">
          <a:xfrm>
            <a:off x="2555875" y="6381750"/>
            <a:ext cx="3311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000" b="1"/>
              <a:t>«Собери чемоданчик»</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7875"/>
          </a:xfrm>
        </p:spPr>
        <p:txBody>
          <a:bodyPr/>
          <a:lstStyle/>
          <a:p>
            <a:pPr>
              <a:defRPr/>
            </a:pPr>
            <a:r>
              <a:rPr lang="ru-RU" sz="4000" b="1" dirty="0" smtClean="0"/>
              <a:t>Используемые методы</a:t>
            </a:r>
            <a:endParaRPr lang="ru-RU" sz="4000" b="1" dirty="0"/>
          </a:p>
        </p:txBody>
      </p:sp>
      <p:sp>
        <p:nvSpPr>
          <p:cNvPr id="14339" name="Прямоугольник 2"/>
          <p:cNvSpPr>
            <a:spLocks noChangeArrowheads="1"/>
          </p:cNvSpPr>
          <p:nvPr/>
        </p:nvSpPr>
        <p:spPr bwMode="auto">
          <a:xfrm>
            <a:off x="395288" y="1858963"/>
            <a:ext cx="8497887"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2800" b="1"/>
              <a:t>теоретические методы: </a:t>
            </a:r>
            <a:r>
              <a:rPr lang="ru-RU" altLang="ru-RU" sz="2800"/>
              <a:t>изучение информационных источников, их анализ и систематизация полученной информации; </a:t>
            </a:r>
          </a:p>
          <a:p>
            <a:r>
              <a:rPr lang="ru-RU" altLang="ru-RU" sz="2800"/>
              <a:t> </a:t>
            </a:r>
          </a:p>
          <a:p>
            <a:r>
              <a:rPr lang="ru-RU" altLang="ru-RU" sz="2800" b="1"/>
              <a:t>практические методы: </a:t>
            </a:r>
            <a:r>
              <a:rPr lang="ru-RU" altLang="ru-RU" sz="2800"/>
              <a:t>сбор фактических данных, создание игр и разработка правил к ним, изготовление игровых карточек, создание буклета и презентации проекта, в которых будет представлен систематизированный материал по проведенной работе.</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3412"/>
          </a:xfrm>
        </p:spPr>
        <p:txBody>
          <a:bodyPr/>
          <a:lstStyle/>
          <a:p>
            <a:pPr eaLnBrk="1" fontAlgn="auto" hangingPunct="1">
              <a:spcAft>
                <a:spcPts val="0"/>
              </a:spcAft>
              <a:defRPr/>
            </a:pPr>
            <a:r>
              <a:rPr lang="ru-RU" b="1" dirty="0" smtClean="0"/>
              <a:t>Этапы исследования:</a:t>
            </a:r>
            <a:endParaRPr lang="ru-RU" b="1" dirty="0"/>
          </a:p>
        </p:txBody>
      </p:sp>
      <p:sp>
        <p:nvSpPr>
          <p:cNvPr id="12291" name="Содержимое 2"/>
          <p:cNvSpPr>
            <a:spLocks noGrp="1"/>
          </p:cNvSpPr>
          <p:nvPr>
            <p:ph sz="quarter" idx="1"/>
          </p:nvPr>
        </p:nvSpPr>
        <p:spPr>
          <a:xfrm>
            <a:off x="457200" y="1125538"/>
            <a:ext cx="7931150" cy="5348287"/>
          </a:xfrm>
        </p:spPr>
        <p:txBody>
          <a:bodyPr/>
          <a:lstStyle/>
          <a:p>
            <a:pPr eaLnBrk="1" hangingPunct="1">
              <a:defRPr/>
            </a:pPr>
            <a:r>
              <a:rPr lang="ru-RU" sz="2000" b="1" dirty="0" smtClean="0"/>
              <a:t>1) </a:t>
            </a:r>
            <a:r>
              <a:rPr lang="ru-RU" b="1" dirty="0" smtClean="0"/>
              <a:t>Начальный (аналитико-организационный)</a:t>
            </a:r>
          </a:p>
          <a:p>
            <a:pPr marL="0" indent="0" eaLnBrk="1" hangingPunct="1">
              <a:buFont typeface="Wingdings" panose="05000000000000000000" pitchFamily="2" charset="2"/>
              <a:buNone/>
              <a:defRPr/>
            </a:pPr>
            <a:r>
              <a:rPr lang="ru-RU" b="1" dirty="0"/>
              <a:t> </a:t>
            </a:r>
            <a:r>
              <a:rPr lang="ru-RU" b="1" dirty="0" smtClean="0"/>
              <a:t>     этап.</a:t>
            </a:r>
          </a:p>
          <a:p>
            <a:pPr eaLnBrk="1" hangingPunct="1">
              <a:defRPr/>
            </a:pPr>
            <a:r>
              <a:rPr lang="ru-RU" b="1" dirty="0" smtClean="0"/>
              <a:t>2)Практический этап.</a:t>
            </a:r>
            <a:endParaRPr lang="en-US" b="1" dirty="0" smtClean="0"/>
          </a:p>
          <a:p>
            <a:pPr marL="457200" indent="-457200" eaLnBrk="1" hangingPunct="1">
              <a:buFont typeface="+mj-lt"/>
              <a:buAutoNum type="arabicPeriod"/>
              <a:defRPr/>
            </a:pPr>
            <a:r>
              <a:rPr lang="ru-RU" u="sng" dirty="0" smtClean="0"/>
              <a:t>Методы сбора информации</a:t>
            </a:r>
            <a:r>
              <a:rPr lang="ru-RU" dirty="0" smtClean="0"/>
              <a:t>: поиск, отбор информации.</a:t>
            </a:r>
          </a:p>
          <a:p>
            <a:pPr marL="457200" indent="-457200" eaLnBrk="1" hangingPunct="1">
              <a:buFont typeface="+mj-lt"/>
              <a:buAutoNum type="arabicPeriod"/>
              <a:defRPr/>
            </a:pPr>
            <a:r>
              <a:rPr lang="ru-RU" u="sng" dirty="0" smtClean="0"/>
              <a:t>Методы обработки и анализ данных</a:t>
            </a:r>
            <a:r>
              <a:rPr lang="ru-RU" dirty="0" smtClean="0"/>
              <a:t>: сравнение, анализ, систематизация. </a:t>
            </a:r>
          </a:p>
          <a:p>
            <a:pPr marL="457200" indent="-457200" eaLnBrk="1" hangingPunct="1">
              <a:buFont typeface="+mj-lt"/>
              <a:buAutoNum type="arabicPeriod"/>
              <a:defRPr/>
            </a:pPr>
            <a:r>
              <a:rPr lang="ru-RU" u="sng" dirty="0" smtClean="0"/>
              <a:t>Практический метод</a:t>
            </a:r>
            <a:r>
              <a:rPr lang="ru-RU" dirty="0" smtClean="0"/>
              <a:t>: создание презентации, создание игры и разработка правил к ней, изготовление игровых карточек, памятка ведущего, </a:t>
            </a:r>
            <a:r>
              <a:rPr lang="ru-RU" dirty="0" err="1" smtClean="0"/>
              <a:t>ламинироваие</a:t>
            </a:r>
            <a:r>
              <a:rPr lang="ru-RU" dirty="0" smtClean="0"/>
              <a:t> изготовленных материалов.</a:t>
            </a:r>
          </a:p>
          <a:p>
            <a:pPr eaLnBrk="1" hangingPunct="1">
              <a:defRPr/>
            </a:pPr>
            <a:r>
              <a:rPr lang="ru-RU" b="1" dirty="0" smtClean="0"/>
              <a:t>3)Практико-обобщающий этап. </a:t>
            </a:r>
            <a:endParaRPr lang="ru-RU" dirty="0" smtClean="0"/>
          </a:p>
          <a:p>
            <a:pPr eaLnBrk="1" hangingPunct="1">
              <a:defRPr/>
            </a:pPr>
            <a:endParaRPr lang="ru-RU"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513" cy="490537"/>
          </a:xfrm>
        </p:spPr>
        <p:txBody>
          <a:bodyPr>
            <a:normAutofit fontScale="90000"/>
          </a:bodyPr>
          <a:lstStyle/>
          <a:p>
            <a:pPr>
              <a:defRPr/>
            </a:pPr>
            <a:r>
              <a:rPr lang="ru-RU" b="1" dirty="0"/>
              <a:t>Список используемой литературы</a:t>
            </a:r>
          </a:p>
        </p:txBody>
      </p:sp>
      <p:sp>
        <p:nvSpPr>
          <p:cNvPr id="16387" name="Прямоугольник 2"/>
          <p:cNvSpPr>
            <a:spLocks noChangeArrowheads="1"/>
          </p:cNvSpPr>
          <p:nvPr/>
        </p:nvSpPr>
        <p:spPr bwMode="auto">
          <a:xfrm>
            <a:off x="250825" y="1052513"/>
            <a:ext cx="8424863"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Aft>
                <a:spcPts val="750"/>
              </a:spcAft>
            </a:pPr>
            <a:r>
              <a:rPr lang="ru-RU" altLang="ru-RU" sz="2000">
                <a:solidFill>
                  <a:srgbClr val="000000"/>
                </a:solidFill>
                <a:latin typeface="Times New Roman" panose="02020603050405020304" pitchFamily="18" charset="0"/>
                <a:cs typeface="Times New Roman" panose="02020603050405020304" pitchFamily="18" charset="0"/>
              </a:rPr>
              <a:t>1. Аникеева Н. П. Воспитание игрой: Книга для учителя. - М.: Просвещение, 1987.     - Психологическая наука - школе.</a:t>
            </a:r>
            <a:endParaRPr lang="ru-RU" altLang="ru-RU" sz="2000">
              <a:latin typeface="Times New Roman" panose="02020603050405020304" pitchFamily="18" charset="0"/>
              <a:cs typeface="Times New Roman" panose="02020603050405020304" pitchFamily="18" charset="0"/>
            </a:endParaRPr>
          </a:p>
          <a:p>
            <a:pPr algn="just">
              <a:spcAft>
                <a:spcPts val="750"/>
              </a:spcAft>
            </a:pPr>
            <a:r>
              <a:rPr lang="ru-RU" altLang="ru-RU" sz="2000">
                <a:solidFill>
                  <a:srgbClr val="000000"/>
                </a:solidFill>
                <a:latin typeface="Times New Roman" panose="02020603050405020304" pitchFamily="18" charset="0"/>
                <a:cs typeface="Times New Roman" panose="02020603050405020304" pitchFamily="18" charset="0"/>
              </a:rPr>
              <a:t>2. Виноградова М.Д., Первин И.Б. Коллективная деятельность и воспитание     школьников. -      М.: Просвещение, 1977</a:t>
            </a:r>
            <a:endParaRPr lang="ru-RU" altLang="ru-RU" sz="2000">
              <a:latin typeface="Times New Roman" panose="02020603050405020304" pitchFamily="18" charset="0"/>
              <a:cs typeface="Times New Roman" panose="02020603050405020304" pitchFamily="18" charset="0"/>
            </a:endParaRPr>
          </a:p>
          <a:p>
            <a:pPr algn="just">
              <a:spcAft>
                <a:spcPts val="750"/>
              </a:spcAft>
            </a:pPr>
            <a:r>
              <a:rPr lang="ru-RU" altLang="ru-RU" sz="2000">
                <a:solidFill>
                  <a:srgbClr val="000000"/>
                </a:solidFill>
                <a:latin typeface="Times New Roman" panose="02020603050405020304" pitchFamily="18" charset="0"/>
                <a:cs typeface="Times New Roman" panose="02020603050405020304" pitchFamily="18" charset="0"/>
              </a:rPr>
              <a:t>3. Горький А. М. О молодёжи. – М.: 1949г стр. 244</a:t>
            </a:r>
            <a:endParaRPr lang="ru-RU" altLang="ru-RU" sz="2000">
              <a:latin typeface="Times New Roman" panose="02020603050405020304" pitchFamily="18" charset="0"/>
              <a:cs typeface="Times New Roman" panose="02020603050405020304" pitchFamily="18" charset="0"/>
            </a:endParaRPr>
          </a:p>
          <a:p>
            <a:pPr algn="just"/>
            <a:r>
              <a:rPr lang="ru-RU" altLang="ru-RU" sz="2000">
                <a:solidFill>
                  <a:srgbClr val="000000"/>
                </a:solidFill>
                <a:latin typeface="Times New Roman" panose="02020603050405020304" pitchFamily="18" charset="0"/>
                <a:cs typeface="Times New Roman" panose="02020603050405020304" pitchFamily="18" charset="0"/>
              </a:rPr>
              <a:t>4. Конышева, А. В. Игровой метод в обучении иностранным языкам - СПб.: Каро,  Мн.: Издательство «Четыре четверти», 2008. </a:t>
            </a:r>
            <a:endParaRPr lang="ru-RU" altLang="ru-RU" sz="2000">
              <a:latin typeface="Times New Roman" panose="02020603050405020304" pitchFamily="18" charset="0"/>
              <a:cs typeface="Times New Roman" panose="02020603050405020304" pitchFamily="18" charset="0"/>
            </a:endParaRPr>
          </a:p>
          <a:p>
            <a:pPr algn="just"/>
            <a:r>
              <a:rPr lang="ru-RU" altLang="ru-RU" sz="2000">
                <a:solidFill>
                  <a:srgbClr val="000000"/>
                </a:solidFill>
                <a:latin typeface="Times New Roman" panose="02020603050405020304" pitchFamily="18" charset="0"/>
                <a:cs typeface="Times New Roman" panose="02020603050405020304" pitchFamily="18" charset="0"/>
              </a:rPr>
              <a:t>5. Петричук, И. И. Еще раз об игре. Педагогика. — 2007. — №7. </a:t>
            </a:r>
            <a:endParaRPr lang="ru-RU" altLang="ru-RU" sz="2000">
              <a:latin typeface="Times New Roman" panose="02020603050405020304" pitchFamily="18" charset="0"/>
              <a:cs typeface="Times New Roman" panose="02020603050405020304" pitchFamily="18" charset="0"/>
            </a:endParaRPr>
          </a:p>
          <a:p>
            <a:pPr algn="just"/>
            <a:r>
              <a:rPr lang="ru-RU" altLang="ru-RU" sz="2000">
                <a:latin typeface="Times New Roman" panose="02020603050405020304" pitchFamily="18" charset="0"/>
                <a:cs typeface="Times New Roman" panose="02020603050405020304" pitchFamily="18" charset="0"/>
              </a:rPr>
              <a:t>6.Пидкасистый П.И.  Технология игры в обучении и развитии : Учеб. пособие / Пидкасистый П. И., Хайдаров Ж. С.; Моск. пед. ун- т. - М. : Рос. пед. агентство, 1996. </a:t>
            </a:r>
          </a:p>
          <a:p>
            <a:r>
              <a:rPr lang="ru-RU" altLang="ru-RU" sz="2000">
                <a:latin typeface="Times New Roman" panose="02020603050405020304" pitchFamily="18" charset="0"/>
                <a:cs typeface="Times New Roman" panose="02020603050405020304" pitchFamily="18" charset="0"/>
              </a:rPr>
              <a:t>7.</a:t>
            </a:r>
            <a:r>
              <a:rPr lang="ru-RU" altLang="ru-RU" sz="2000">
                <a:latin typeface="Times New Roman" panose="02020603050405020304" pitchFamily="18" charset="0"/>
              </a:rPr>
              <a:t>Стронин, М.Ф. Обучающие игры на уроке английского языка.- М.: Просвещение, 2004.</a:t>
            </a:r>
            <a:endParaRPr lang="ru-RU" altLang="ru-RU" sz="2000">
              <a:latin typeface="Times New Roman" panose="02020603050405020304" pitchFamily="18" charset="0"/>
              <a:cs typeface="Times New Roman" panose="02020603050405020304" pitchFamily="18" charset="0"/>
            </a:endParaRPr>
          </a:p>
          <a:p>
            <a:pPr algn="just"/>
            <a:r>
              <a:rPr lang="ru-RU" altLang="ru-RU" sz="2000">
                <a:latin typeface="Times New Roman" panose="02020603050405020304" pitchFamily="18" charset="0"/>
              </a:rPr>
              <a:t>8.</a:t>
            </a:r>
            <a:r>
              <a:rPr lang="ru-RU" altLang="ru-RU" sz="2000">
                <a:latin typeface="Times New Roman" panose="02020603050405020304" pitchFamily="18" charset="0"/>
                <a:cs typeface="Times New Roman" panose="02020603050405020304" pitchFamily="18" charset="0"/>
              </a:rPr>
              <a:t> Шмаков С.А. Игры учащихся – феномен культуры. – М.: Новая школа, 1994.</a:t>
            </a:r>
          </a:p>
          <a:p>
            <a:pPr algn="just"/>
            <a:r>
              <a:rPr lang="ru-RU" altLang="ru-RU" sz="2000">
                <a:latin typeface="Times New Roman" panose="02020603050405020304" pitchFamily="18" charset="0"/>
              </a:rPr>
              <a:t>9. </a:t>
            </a:r>
            <a:r>
              <a:rPr lang="ru-RU" altLang="ru-RU" sz="2000">
                <a:solidFill>
                  <a:srgbClr val="000000"/>
                </a:solidFill>
                <a:latin typeface="Times New Roman" panose="02020603050405020304" pitchFamily="18" charset="0"/>
                <a:cs typeface="Times New Roman" panose="02020603050405020304" pitchFamily="18" charset="0"/>
              </a:rPr>
              <a:t>Эльконин Д.Б. Психология игры. М.: Педагогика. 1978</a:t>
            </a:r>
            <a:endParaRPr lang="ru-RU" altLang="ru-RU" sz="2000">
              <a:latin typeface="Times New Roman" panose="02020603050405020304" pitchFamily="18" charset="0"/>
              <a:cs typeface="Times New Roman" panose="02020603050405020304" pitchFamily="18" charset="0"/>
            </a:endParaRPr>
          </a:p>
          <a:p>
            <a:pPr algn="just"/>
            <a:r>
              <a:rPr lang="ru-RU" altLang="ru-RU" sz="2000">
                <a:latin typeface="Times New Roman" panose="02020603050405020304" pitchFamily="18" charset="0"/>
                <a:cs typeface="Times New Roman" panose="02020603050405020304" pitchFamily="18" charset="0"/>
              </a:rPr>
              <a:t> </a:t>
            </a:r>
          </a:p>
          <a:p>
            <a:r>
              <a:rPr lang="ru-RU" altLang="ru-RU" sz="2000" b="1">
                <a:solidFill>
                  <a:srgbClr val="000000"/>
                </a:solidFill>
                <a:latin typeface="Times New Roman" panose="02020603050405020304" pitchFamily="18" charset="0"/>
                <a:cs typeface="Times New Roman" panose="02020603050405020304" pitchFamily="18" charset="0"/>
              </a:rPr>
              <a:t> </a:t>
            </a:r>
            <a:endParaRPr lang="ru-RU" altLang="ru-RU" sz="200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7" descr="http://morezolota.ru/goods/images/20378b.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5750" y="4929188"/>
            <a:ext cx="7143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107" descr="http://2beman.ru/upload/iblock/3ed/3ed3f264db0647004cf87e4d5806f33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43000" y="4071938"/>
            <a:ext cx="7143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102" descr="http://lookbags.ru/589431-thickbox_default/trendy-bags.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14625" y="3929063"/>
            <a:ext cx="7143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Рисунок 90" descr="http://static.ngs.ru/news/preview/00005538c1bebd88ef388efcb3833e7e03d94352_60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43188" y="5786438"/>
            <a:ext cx="857250"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Рисунок 16" descr="http://www.c-ttt.ru/published/publicdata/YUDG1CTTT/attachments/SC/products_pictures/IMG_7926_enl.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786063" y="4929188"/>
            <a:ext cx="7143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97" descr="http://georgii56.ru/proekt/uvelir/images/images274-Braslet.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85750" y="5857875"/>
            <a:ext cx="714375"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96" descr="http://4dealer.ru/art_images/47/50/62e44fbfa46d8637db563af1ef353317.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071563" y="5000625"/>
            <a:ext cx="735012"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Рисунок 55" descr="https://daybag.ru/media/product_images/147/260/e7e1392e-de44-4b01-94b5-e28a781ad1c1.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000250" y="5000625"/>
            <a:ext cx="6429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Рисунок 37" descr="http://static8.depositphotos.com/1211410/806/i/170/depositphotos_8062720-Real-fur-coat-isolated-on.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85750" y="2357438"/>
            <a:ext cx="5715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93" descr="http://www.bemad.ru/upload/iblock/a6f/2%20(1).jp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857375" y="5786438"/>
            <a:ext cx="92868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Рисунок 111" descr="http://2.bp.blogspot.com/-b4P_JUnCTxM/VAbTylF90kI/AAAAAAAAdak/-7mK-HxCEgI/s1600/VAN_CLEEF_ARPELS_Zanzibar_necklace_Les_Voyag.jp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500438" y="5857875"/>
            <a:ext cx="785812"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1" name="Рисунок 28" descr="http://cdn01.ru/files/users/images/6d/a3/6da3861a2d26824505b98059d40a9f5c.jp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3571875" y="4000500"/>
            <a:ext cx="7143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Рисунок 43" descr="http://www.clublibanais.ch/images/fyci/Christian/certainement-fantastique-160mm-royal-daffodil-pumps-christian-louboutin-bleu-christianda24.jp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1928813" y="4071938"/>
            <a:ext cx="7143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Рисунок 40" descr="http://modna.ua/images/resource/odezhda/149/5/atlantic-kss-029-67379.jpg"/>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071563" y="5715000"/>
            <a:ext cx="785812"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Рисунок 61" descr="http://podium-74.ru/upload/iblock/30f/30ff11d24058eb0041114bbf20a18fdc.jpg"/>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571875" y="4929188"/>
            <a:ext cx="785813"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5" name="Рисунок 46" descr="http://fis.ru/popup_imgs/30127976.jpg"/>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3571875" y="3143250"/>
            <a:ext cx="785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6" name="Рисунок 22" descr="http://womans-shoping.ru/wp-content/uploads/2016/12/1392041374_1271020310_1z71qmq-768x1340.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3500438" y="2214563"/>
            <a:ext cx="857250"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7" name="Рисунок 31" descr="https://otvet.imgsmail.ru/download/1781c7d03dbf5071728476641ca7c7f7_s-19.jpg"/>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2714625" y="3071813"/>
            <a:ext cx="85725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Рисунок 93" descr="http://www.maximumstyle.ru/images/catalog/big/productvar_76147.jpg"/>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1071563" y="3143250"/>
            <a:ext cx="7143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Рисунок 10" descr="http://gozdekumas.com.ua/files/interesno/kashemir-ochistka.jpg"/>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142875" y="3000375"/>
            <a:ext cx="928688"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Picture 105" descr="http://for-kinder.ru/content/files/catalog1/41/big/57e2a345d003b.jpg"/>
          <p:cNvPicPr>
            <a:picLocks noChangeAspect="1" noChangeArrowheads="1"/>
          </p:cNvPicPr>
          <p:nvPr/>
        </p:nvPicPr>
        <p:blipFill>
          <a:blip r:embed="rId22" cstate="email">
            <a:extLst>
              <a:ext uri="{28A0092B-C50C-407E-A947-70E740481C1C}">
                <a14:useLocalDpi xmlns:a14="http://schemas.microsoft.com/office/drawing/2010/main"/>
              </a:ext>
            </a:extLst>
          </a:blip>
          <a:srcRect l="-148"/>
          <a:stretch>
            <a:fillRect/>
          </a:stretch>
        </p:blipFill>
        <p:spPr bwMode="auto">
          <a:xfrm>
            <a:off x="142875" y="3929063"/>
            <a:ext cx="85725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1" name="Рисунок 25" descr="http://static.dochkisinochki.ru/upload/_catalog/74/1c/d1/static-busiki-kolechki-ru-104814_orig_0010.jpg"/>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1071563" y="2286000"/>
            <a:ext cx="7143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2" name="Рисунок 34" descr="http://images.wisegeek.com/red-mittens.jpg"/>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1857375" y="3143250"/>
            <a:ext cx="80327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3" name="Рисунок 52" descr="http://storage4.vsemayki.ru/images/0/0/817/817564/previews/people_10_snapback_front_blue_500.jpg"/>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1857375" y="2286000"/>
            <a:ext cx="7858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4" name="Рисунок 49" descr="http://klever-store.ru/upload/iblock/226/226ef358fa1634bc7013d06ea5055e0e.jpg"/>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2786063" y="2286000"/>
            <a:ext cx="642937"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457200" y="273050"/>
            <a:ext cx="7543800" cy="655638"/>
          </a:xfrm>
        </p:spPr>
        <p:txBody>
          <a:bodyPr>
            <a:noAutofit/>
          </a:bodyPr>
          <a:lstStyle/>
          <a:p>
            <a:pPr algn="ctr" eaLnBrk="1" fontAlgn="auto" hangingPunct="1">
              <a:spcAft>
                <a:spcPts val="0"/>
              </a:spcAft>
              <a:defRPr/>
            </a:pPr>
            <a:r>
              <a:rPr lang="ru-RU" sz="4400" b="1" dirty="0" smtClean="0"/>
              <a:t>Лото</a:t>
            </a:r>
            <a:endParaRPr lang="ru-RU" sz="4400" b="1" dirty="0"/>
          </a:p>
        </p:txBody>
      </p:sp>
      <p:graphicFrame>
        <p:nvGraphicFramePr>
          <p:cNvPr id="31" name="Содержимое 30"/>
          <p:cNvGraphicFramePr>
            <a:graphicFrameLocks noGrp="1"/>
          </p:cNvGraphicFramePr>
          <p:nvPr>
            <p:ph sz="quarter" idx="2"/>
          </p:nvPr>
        </p:nvGraphicFramePr>
        <p:xfrm>
          <a:off x="285750" y="2286000"/>
          <a:ext cx="4071938" cy="4286250"/>
        </p:xfrm>
        <a:graphic>
          <a:graphicData uri="http://schemas.openxmlformats.org/drawingml/2006/table">
            <a:tbl>
              <a:tblPr/>
              <a:tblGrid>
                <a:gridCol w="814307">
                  <a:extLst>
                    <a:ext uri="{9D8B030D-6E8A-4147-A177-3AD203B41FA5}">
                      <a16:colId xmlns:a16="http://schemas.microsoft.com/office/drawing/2014/main" xmlns="" val="20000"/>
                    </a:ext>
                  </a:extLst>
                </a:gridCol>
                <a:gridCol w="814307">
                  <a:extLst>
                    <a:ext uri="{9D8B030D-6E8A-4147-A177-3AD203B41FA5}">
                      <a16:colId xmlns:a16="http://schemas.microsoft.com/office/drawing/2014/main" xmlns="" val="20001"/>
                    </a:ext>
                  </a:extLst>
                </a:gridCol>
                <a:gridCol w="814307">
                  <a:extLst>
                    <a:ext uri="{9D8B030D-6E8A-4147-A177-3AD203B41FA5}">
                      <a16:colId xmlns:a16="http://schemas.microsoft.com/office/drawing/2014/main" xmlns="" val="20002"/>
                    </a:ext>
                  </a:extLst>
                </a:gridCol>
                <a:gridCol w="814307">
                  <a:extLst>
                    <a:ext uri="{9D8B030D-6E8A-4147-A177-3AD203B41FA5}">
                      <a16:colId xmlns:a16="http://schemas.microsoft.com/office/drawing/2014/main" xmlns="" val="20003"/>
                    </a:ext>
                  </a:extLst>
                </a:gridCol>
                <a:gridCol w="814711">
                  <a:extLst>
                    <a:ext uri="{9D8B030D-6E8A-4147-A177-3AD203B41FA5}">
                      <a16:colId xmlns:a16="http://schemas.microsoft.com/office/drawing/2014/main" xmlns="" val="20004"/>
                    </a:ext>
                  </a:extLst>
                </a:gridCol>
              </a:tblGrid>
              <a:tr h="820593">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820433">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87246">
                <a:tc>
                  <a:txBody>
                    <a:bodyPr/>
                    <a:lstStyle/>
                    <a:p>
                      <a:pP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870731">
                <a:tc>
                  <a:txBody>
                    <a:bodyPr/>
                    <a:lstStyle/>
                    <a:p>
                      <a:pPr algn="ct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887246">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800" dirty="0">
                        <a:latin typeface="Calibri"/>
                        <a:ea typeface="Times New Roman"/>
                        <a:cs typeface="Times New Roman"/>
                      </a:endParaRPr>
                    </a:p>
                  </a:txBody>
                  <a:tcPr marL="41618" marR="416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17474" name="Текст 118"/>
          <p:cNvSpPr>
            <a:spLocks noGrp="1"/>
          </p:cNvSpPr>
          <p:nvPr>
            <p:ph type="body" sz="quarter" idx="1"/>
          </p:nvPr>
        </p:nvSpPr>
        <p:spPr>
          <a:xfrm>
            <a:off x="315913" y="1300163"/>
            <a:ext cx="3657600" cy="658812"/>
          </a:xfrm>
        </p:spPr>
        <p:txBody>
          <a:bodyPr/>
          <a:lstStyle/>
          <a:p>
            <a:pPr eaLnBrk="1" hangingPunct="1"/>
            <a:r>
              <a:rPr lang="ru-RU" altLang="ru-RU" smtClean="0"/>
              <a:t>Поле</a:t>
            </a:r>
          </a:p>
        </p:txBody>
      </p:sp>
      <p:sp>
        <p:nvSpPr>
          <p:cNvPr id="17475" name="Текст 119"/>
          <p:cNvSpPr>
            <a:spLocks noGrp="1"/>
          </p:cNvSpPr>
          <p:nvPr>
            <p:ph type="body" sz="quarter" idx="3"/>
          </p:nvPr>
        </p:nvSpPr>
        <p:spPr>
          <a:xfrm>
            <a:off x="4556125" y="1300163"/>
            <a:ext cx="4371975" cy="658812"/>
          </a:xfrm>
        </p:spPr>
        <p:txBody>
          <a:bodyPr/>
          <a:lstStyle/>
          <a:p>
            <a:pPr eaLnBrk="1" hangingPunct="1"/>
            <a:r>
              <a:rPr lang="ru-RU" altLang="ru-RU" smtClean="0"/>
              <a:t>Карточки ведущего </a:t>
            </a:r>
          </a:p>
        </p:txBody>
      </p:sp>
      <p:graphicFrame>
        <p:nvGraphicFramePr>
          <p:cNvPr id="118" name="Содержимое 30"/>
          <p:cNvGraphicFramePr>
            <a:graphicFrameLocks/>
          </p:cNvGraphicFramePr>
          <p:nvPr/>
        </p:nvGraphicFramePr>
        <p:xfrm>
          <a:off x="4572000" y="2286000"/>
          <a:ext cx="4143375" cy="4429125"/>
        </p:xfrm>
        <a:graphic>
          <a:graphicData uri="http://schemas.openxmlformats.org/drawingml/2006/table">
            <a:tbl>
              <a:tblPr/>
              <a:tblGrid>
                <a:gridCol w="828593">
                  <a:extLst>
                    <a:ext uri="{9D8B030D-6E8A-4147-A177-3AD203B41FA5}">
                      <a16:colId xmlns:a16="http://schemas.microsoft.com/office/drawing/2014/main" xmlns="" val="20000"/>
                    </a:ext>
                  </a:extLst>
                </a:gridCol>
                <a:gridCol w="828593">
                  <a:extLst>
                    <a:ext uri="{9D8B030D-6E8A-4147-A177-3AD203B41FA5}">
                      <a16:colId xmlns:a16="http://schemas.microsoft.com/office/drawing/2014/main" xmlns="" val="20001"/>
                    </a:ext>
                  </a:extLst>
                </a:gridCol>
                <a:gridCol w="828593">
                  <a:extLst>
                    <a:ext uri="{9D8B030D-6E8A-4147-A177-3AD203B41FA5}">
                      <a16:colId xmlns:a16="http://schemas.microsoft.com/office/drawing/2014/main" xmlns="" val="20002"/>
                    </a:ext>
                  </a:extLst>
                </a:gridCol>
                <a:gridCol w="828593">
                  <a:extLst>
                    <a:ext uri="{9D8B030D-6E8A-4147-A177-3AD203B41FA5}">
                      <a16:colId xmlns:a16="http://schemas.microsoft.com/office/drawing/2014/main" xmlns="" val="20003"/>
                    </a:ext>
                  </a:extLst>
                </a:gridCol>
                <a:gridCol w="829004">
                  <a:extLst>
                    <a:ext uri="{9D8B030D-6E8A-4147-A177-3AD203B41FA5}">
                      <a16:colId xmlns:a16="http://schemas.microsoft.com/office/drawing/2014/main" xmlns="" val="20004"/>
                    </a:ext>
                  </a:extLst>
                </a:gridCol>
              </a:tblGrid>
              <a:tr h="847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8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8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0" lang="de-DE" sz="8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de-DE" sz="800" b="1" kern="1200" dirty="0" smtClean="0">
                          <a:solidFill>
                            <a:schemeClr val="tx1"/>
                          </a:solidFill>
                          <a:latin typeface="+mn-lt"/>
                          <a:ea typeface="+mn-ea"/>
                          <a:cs typeface="+mn-cs"/>
                        </a:rPr>
                        <a:t>Der Mantel</a:t>
                      </a:r>
                      <a:endParaRPr kumimoji="0" lang="ru-RU" sz="800" b="1" kern="1200" dirty="0" smtClean="0">
                        <a:solidFill>
                          <a:schemeClr val="tx1"/>
                        </a:solidFill>
                        <a:latin typeface="+mn-lt"/>
                        <a:ea typeface="+mn-ea"/>
                        <a:cs typeface="+mn-cs"/>
                      </a:endParaRPr>
                    </a:p>
                    <a:p>
                      <a:endParaRPr lang="ru-RU" sz="800" b="1" dirty="0"/>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kumimoji="0" lang="en-US" sz="800" b="1" kern="1200" dirty="0" smtClean="0">
                        <a:solidFill>
                          <a:schemeClr val="tx1"/>
                        </a:solidFill>
                        <a:latin typeface="+mn-lt"/>
                        <a:ea typeface="+mn-ea"/>
                        <a:cs typeface="+mn-cs"/>
                      </a:endParaRPr>
                    </a:p>
                    <a:p>
                      <a:endParaRPr kumimoji="0" lang="en-US" sz="800" b="1" kern="1200" dirty="0" smtClean="0">
                        <a:solidFill>
                          <a:schemeClr val="tx1"/>
                        </a:solidFill>
                        <a:latin typeface="+mn-lt"/>
                        <a:ea typeface="+mn-ea"/>
                        <a:cs typeface="+mn-cs"/>
                      </a:endParaRPr>
                    </a:p>
                    <a:p>
                      <a:endParaRPr kumimoji="0" lang="en-US" sz="800" b="1" kern="1200" dirty="0" smtClean="0">
                        <a:solidFill>
                          <a:schemeClr val="tx1"/>
                        </a:solidFill>
                        <a:latin typeface="+mn-lt"/>
                        <a:ea typeface="+mn-ea"/>
                        <a:cs typeface="+mn-cs"/>
                      </a:endParaRPr>
                    </a:p>
                    <a:p>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Jackett</a:t>
                      </a:r>
                      <a:endParaRPr lang="ru-RU" sz="800" b="1" dirty="0" smtClean="0"/>
                    </a:p>
                    <a:p>
                      <a:endParaRPr lang="ru-RU" sz="800" b="1" dirty="0"/>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kumimoji="0" lang="en-US" sz="800" b="1" kern="1200" dirty="0" smtClean="0">
                        <a:solidFill>
                          <a:schemeClr val="tx1"/>
                        </a:solidFill>
                        <a:latin typeface="+mn-lt"/>
                        <a:ea typeface="+mn-ea"/>
                        <a:cs typeface="+mn-cs"/>
                      </a:endParaRPr>
                    </a:p>
                    <a:p>
                      <a:endParaRPr kumimoji="0" lang="en-US" sz="800" b="1" kern="1200" dirty="0" smtClean="0">
                        <a:solidFill>
                          <a:schemeClr val="tx1"/>
                        </a:solidFill>
                        <a:latin typeface="+mn-lt"/>
                        <a:ea typeface="+mn-ea"/>
                        <a:cs typeface="+mn-cs"/>
                      </a:endParaRPr>
                    </a:p>
                    <a:p>
                      <a:endParaRPr kumimoji="0" lang="en-US" sz="800" b="1" kern="1200" dirty="0" smtClean="0">
                        <a:solidFill>
                          <a:schemeClr val="tx1"/>
                        </a:solidFill>
                        <a:latin typeface="+mn-lt"/>
                        <a:ea typeface="+mn-ea"/>
                        <a:cs typeface="+mn-cs"/>
                      </a:endParaRPr>
                    </a:p>
                    <a:p>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Kleid</a:t>
                      </a:r>
                      <a:endParaRPr lang="ru-RU" sz="800" b="1" dirty="0"/>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Kopftuch</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Korset</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847781">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Maxi</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Das</a:t>
                      </a:r>
                      <a:r>
                        <a:rPr kumimoji="0" lang="en-US" sz="800" b="1" kern="1200" dirty="0" smtClean="0">
                          <a:solidFill>
                            <a:schemeClr val="tx1"/>
                          </a:solidFill>
                          <a:latin typeface="+mn-lt"/>
                          <a:ea typeface="+mn-ea"/>
                          <a:cs typeface="+mn-cs"/>
                        </a:rPr>
                        <a:t> </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Sakko</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Tuch</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Anorak</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Das</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Mini</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916821">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Ärmel</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Badeanzug</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Bikini</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Damenhu</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Gurt</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899756">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Gürtel</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Helm</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Hut</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Kragen</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Overall</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916821">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Pelz</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Pyjama</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Schal</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endParaRPr kumimoji="0" lang="en-US" sz="800" b="1" kern="1200" dirty="0" smtClean="0">
                        <a:solidFill>
                          <a:schemeClr val="tx1"/>
                        </a:solidFill>
                        <a:latin typeface="+mn-lt"/>
                        <a:ea typeface="+mn-ea"/>
                        <a:cs typeface="+mn-cs"/>
                      </a:endParaRPr>
                    </a:p>
                    <a:p>
                      <a:pPr algn="ct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Schleier</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endParaRPr kumimoji="0" lang="en-US" sz="800" b="1" kern="1200" dirty="0" smtClean="0">
                        <a:solidFill>
                          <a:schemeClr val="tx1"/>
                        </a:solidFill>
                        <a:latin typeface="+mn-lt"/>
                        <a:ea typeface="+mn-ea"/>
                        <a:cs typeface="+mn-cs"/>
                      </a:endParaRPr>
                    </a:p>
                    <a:p>
                      <a:pPr>
                        <a:lnSpc>
                          <a:spcPct val="115000"/>
                        </a:lnSpc>
                        <a:spcAft>
                          <a:spcPts val="0"/>
                        </a:spcAft>
                      </a:pPr>
                      <a:r>
                        <a:rPr kumimoji="0" lang="ru-RU" sz="800" b="1" kern="1200" dirty="0" err="1" smtClean="0">
                          <a:solidFill>
                            <a:schemeClr val="tx1"/>
                          </a:solidFill>
                          <a:latin typeface="+mn-lt"/>
                          <a:ea typeface="+mn-ea"/>
                          <a:cs typeface="+mn-cs"/>
                        </a:rPr>
                        <a:t>Der</a:t>
                      </a:r>
                      <a:r>
                        <a:rPr kumimoji="0" lang="ru-RU" sz="800" b="1" kern="1200" dirty="0" smtClean="0">
                          <a:solidFill>
                            <a:schemeClr val="tx1"/>
                          </a:solidFill>
                          <a:latin typeface="+mn-lt"/>
                          <a:ea typeface="+mn-ea"/>
                          <a:cs typeface="+mn-cs"/>
                        </a:rPr>
                        <a:t> </a:t>
                      </a:r>
                      <a:r>
                        <a:rPr kumimoji="0" lang="ru-RU" sz="800" b="1" kern="1200" dirty="0" err="1" smtClean="0">
                          <a:solidFill>
                            <a:schemeClr val="tx1"/>
                          </a:solidFill>
                          <a:latin typeface="+mn-lt"/>
                          <a:ea typeface="+mn-ea"/>
                          <a:cs typeface="+mn-cs"/>
                        </a:rPr>
                        <a:t>Schuh</a:t>
                      </a:r>
                      <a:endParaRPr lang="ru-RU" sz="800" b="1" dirty="0">
                        <a:latin typeface="Calibri"/>
                        <a:ea typeface="Times New Roman"/>
                        <a:cs typeface="Times New Roman"/>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1547</TotalTime>
  <Words>1102</Words>
  <Application>Microsoft Office PowerPoint</Application>
  <PresentationFormat>Экран (4:3)</PresentationFormat>
  <Paragraphs>281</Paragraphs>
  <Slides>18</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Arial</vt:lpstr>
      <vt:lpstr>Century Schoolbook</vt:lpstr>
      <vt:lpstr>Wingdings</vt:lpstr>
      <vt:lpstr>Wingdings 2</vt:lpstr>
      <vt:lpstr>Calibri</vt:lpstr>
      <vt:lpstr>Times New Roman</vt:lpstr>
      <vt:lpstr>+mj-lt</vt:lpstr>
      <vt:lpstr>Эркер</vt:lpstr>
      <vt:lpstr>«ЛЕКСИЧЕСКИЕ ИГРЫ КАК СРЕДСТВО ПОВЫШЕНИЯ МОТИВАЦИИ УЧАЩИХСЯ В ИЗУЧЕНИИ НЕМЕЦКОГО ЯЗЫКА, НА ПРИМЕРЕ ТЕМЫ «ОДЕЖДА»» </vt:lpstr>
      <vt:lpstr>Презентация PowerPoint</vt:lpstr>
      <vt:lpstr>   Цель проекта:</vt:lpstr>
      <vt:lpstr>Гипотеза:</vt:lpstr>
      <vt:lpstr>Презентация PowerPoint</vt:lpstr>
      <vt:lpstr>Используемые методы</vt:lpstr>
      <vt:lpstr>Этапы исследования:</vt:lpstr>
      <vt:lpstr>Список используемой литературы</vt:lpstr>
      <vt:lpstr>Лото</vt:lpstr>
      <vt:lpstr>     Мемори</vt:lpstr>
      <vt:lpstr>Кукла</vt:lpstr>
      <vt:lpstr>Презентация PowerPoint</vt:lpstr>
      <vt:lpstr>Правила игры </vt:lpstr>
      <vt:lpstr>Презентация PowerPoint</vt:lpstr>
      <vt:lpstr>«Собери чемоданчик». </vt:lpstr>
      <vt:lpstr>Презентация PowerPoint</vt:lpstr>
      <vt:lpstr>Презентация PowerPoint</vt:lpstr>
      <vt:lpstr>Спасибо за внимание!!!</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Рубцова</cp:lastModifiedBy>
  <cp:revision>105</cp:revision>
  <dcterms:created xsi:type="dcterms:W3CDTF">2010-05-23T14:28:12Z</dcterms:created>
  <dcterms:modified xsi:type="dcterms:W3CDTF">2019-10-08T08:51:03Z</dcterms:modified>
</cp:coreProperties>
</file>