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84" r:id="rId6"/>
    <p:sldId id="285" r:id="rId7"/>
    <p:sldId id="286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8" r:id="rId21"/>
    <p:sldId id="273" r:id="rId22"/>
    <p:sldId id="279" r:id="rId23"/>
    <p:sldId id="280" r:id="rId24"/>
    <p:sldId id="274" r:id="rId25"/>
    <p:sldId id="275" r:id="rId26"/>
    <p:sldId id="276" r:id="rId27"/>
    <p:sldId id="281" r:id="rId28"/>
    <p:sldId id="282" r:id="rId29"/>
    <p:sldId id="28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2382" autoAdjust="0"/>
    <p:restoredTop sz="94660"/>
  </p:normalViewPr>
  <p:slideViewPr>
    <p:cSldViewPr>
      <p:cViewPr varScale="1">
        <p:scale>
          <a:sx n="68" d="100"/>
          <a:sy n="68" d="100"/>
        </p:scale>
        <p:origin x="-120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cover dir="r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836712"/>
            <a:ext cx="7851648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00B050"/>
                </a:solidFill>
                <a:latin typeface="+mn-lt"/>
              </a:rPr>
              <a:t>Презентация к родительскому собранию по теме : «Психологические особенности старшеклассников».</a:t>
            </a:r>
            <a:endParaRPr lang="ru-RU" sz="32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572140"/>
            <a:ext cx="4542656" cy="864096"/>
          </a:xfrm>
        </p:spPr>
        <p:txBody>
          <a:bodyPr>
            <a:normAutofit/>
          </a:bodyPr>
          <a:lstStyle/>
          <a:p>
            <a:pPr algn="ctr"/>
            <a:endParaRPr lang="ru-RU" b="1" i="1" dirty="0">
              <a:solidFill>
                <a:srgbClr val="FFFF00"/>
              </a:solidFill>
            </a:endParaRPr>
          </a:p>
        </p:txBody>
      </p:sp>
      <p:pic>
        <p:nvPicPr>
          <p:cNvPr id="37890" name="Picture 2" descr="http://www.hv-life.ru/Media/files/images/files_3/1210757931_wiif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212976"/>
            <a:ext cx="3312368" cy="2145748"/>
          </a:xfrm>
          <a:prstGeom prst="rect">
            <a:avLst/>
          </a:prstGeom>
          <a:noFill/>
        </p:spPr>
      </p:pic>
      <p:pic>
        <p:nvPicPr>
          <p:cNvPr id="37892" name="Picture 4" descr="http://3.bp.blogspot.com/-feD0rVS9KTg/TtufjcaYOJI/AAAAAAAAAKI/HCqPla_kL-M/s1600/4646443-family-cycling-through-a-pa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16832"/>
            <a:ext cx="3168352" cy="2114875"/>
          </a:xfrm>
          <a:prstGeom prst="rect">
            <a:avLst/>
          </a:prstGeom>
          <a:noFill/>
        </p:spPr>
      </p:pic>
      <p:pic>
        <p:nvPicPr>
          <p:cNvPr id="37894" name="Picture 6" descr="http://images1.afamily.channelvn.net/Images/Uploaded/Share/2010/09/01/mecon010910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1208" y="4581128"/>
            <a:ext cx="3572792" cy="213285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851648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i="1" u="sng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400" i="1" u="sng" dirty="0" smtClean="0">
                <a:solidFill>
                  <a:srgbClr val="FFFF00"/>
                </a:solidFill>
                <a:latin typeface="+mn-lt"/>
              </a:rPr>
            </a:br>
            <a:r>
              <a:rPr lang="ru-RU" sz="2400" i="1" u="sng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400" i="1" u="sng" dirty="0" smtClean="0">
                <a:solidFill>
                  <a:srgbClr val="FFFF00"/>
                </a:solidFill>
                <a:latin typeface="+mn-lt"/>
              </a:rPr>
            </a:br>
            <a:r>
              <a:rPr lang="ru-RU" sz="2400" i="1" u="sng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400" i="1" u="sng" dirty="0" smtClean="0">
                <a:solidFill>
                  <a:srgbClr val="FFFF00"/>
                </a:solidFill>
                <a:latin typeface="+mn-lt"/>
              </a:rPr>
            </a:br>
            <a:r>
              <a:rPr lang="ru-RU" sz="2400" i="1" u="sng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400" i="1" u="sng" dirty="0" smtClean="0">
                <a:solidFill>
                  <a:srgbClr val="FFFF00"/>
                </a:solidFill>
                <a:latin typeface="+mn-lt"/>
              </a:rPr>
            </a:br>
            <a:r>
              <a:rPr lang="ru-RU" sz="2400" i="1" u="sng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400" i="1" u="sng" dirty="0" smtClean="0">
                <a:solidFill>
                  <a:srgbClr val="FFFF00"/>
                </a:solidFill>
                <a:latin typeface="+mn-lt"/>
              </a:rPr>
            </a:br>
            <a:r>
              <a:rPr lang="ru-RU" sz="2400" i="1" u="sng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400" i="1" u="sng" dirty="0" smtClean="0">
                <a:solidFill>
                  <a:srgbClr val="FFFF00"/>
                </a:solidFill>
                <a:latin typeface="+mn-lt"/>
              </a:rPr>
            </a:br>
            <a:r>
              <a:rPr lang="ru-RU" sz="2400" i="1" u="sng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400" i="1" u="sng" dirty="0" smtClean="0">
                <a:solidFill>
                  <a:srgbClr val="FFFF00"/>
                </a:solidFill>
                <a:latin typeface="+mn-lt"/>
              </a:rPr>
            </a:br>
            <a:r>
              <a:rPr lang="ru-RU" sz="2400" i="1" u="sng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400" i="1" u="sng" dirty="0" smtClean="0">
                <a:solidFill>
                  <a:srgbClr val="FFFF00"/>
                </a:solidFill>
                <a:latin typeface="+mn-lt"/>
              </a:rPr>
            </a:br>
            <a:r>
              <a:rPr lang="ru-RU" sz="3100" i="1" dirty="0" smtClean="0">
                <a:solidFill>
                  <a:srgbClr val="00B050"/>
                </a:solidFill>
                <a:effectLst/>
                <a:latin typeface="+mn-lt"/>
              </a:rPr>
              <a:t/>
            </a:r>
            <a:br>
              <a:rPr lang="ru-RU" sz="3100" i="1" dirty="0" smtClean="0">
                <a:solidFill>
                  <a:srgbClr val="00B050"/>
                </a:solidFill>
                <a:effectLst/>
                <a:latin typeface="+mn-lt"/>
              </a:rPr>
            </a:br>
            <a:r>
              <a:rPr lang="ru-RU" sz="2400" i="1" dirty="0" smtClean="0">
                <a:latin typeface="+mn-lt"/>
              </a:rPr>
              <a:t/>
            </a:r>
            <a:br>
              <a:rPr lang="ru-RU" sz="2400" i="1" dirty="0" smtClean="0">
                <a:latin typeface="+mn-lt"/>
              </a:rPr>
            </a:br>
            <a:r>
              <a:rPr lang="ru-RU" sz="2400" i="1" dirty="0" smtClean="0">
                <a:solidFill>
                  <a:srgbClr val="00B050"/>
                </a:solidFill>
                <a:effectLst/>
              </a:rPr>
              <a:t> </a:t>
            </a:r>
            <a:r>
              <a:rPr lang="ru-RU" sz="40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Психологические особенности ранней юности: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700808"/>
            <a:ext cx="7854696" cy="44644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Мы представляем армянскую культуру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714488"/>
            <a:ext cx="6858016" cy="5143512"/>
          </a:xfrm>
          <a:prstGeom prst="rect">
            <a:avLst/>
          </a:prstGeom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851648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i="1" dirty="0" smtClean="0">
                <a:solidFill>
                  <a:srgbClr val="00B050"/>
                </a:solidFill>
                <a:latin typeface="+mn-lt"/>
              </a:rPr>
              <a:t>Психологические особенности  ранней юности:</a:t>
            </a:r>
            <a:r>
              <a:rPr lang="ru-RU" sz="2800" i="1" dirty="0" smtClean="0">
                <a:solidFill>
                  <a:srgbClr val="FFFF00"/>
                </a:solidFill>
              </a:rPr>
              <a:t/>
            </a:r>
            <a:br>
              <a:rPr lang="ru-RU" sz="2800" i="1" dirty="0" smtClean="0">
                <a:solidFill>
                  <a:srgbClr val="FFFF00"/>
                </a:solidFill>
              </a:rPr>
            </a:br>
            <a:endParaRPr lang="ru-RU" sz="2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412776"/>
            <a:ext cx="7854696" cy="5184576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defRPr/>
            </a:pPr>
            <a:endParaRPr lang="ru-RU" sz="1800" b="1" i="1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FFFF00"/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18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1.Повышенное внимание к своей внешности, склонность находить у себя физические отклонения;</a:t>
            </a:r>
          </a:p>
          <a:p>
            <a:pPr algn="l">
              <a:spcBef>
                <a:spcPts val="0"/>
              </a:spcBef>
              <a:defRPr/>
            </a:pPr>
            <a:endParaRPr lang="ru-RU" sz="1800" b="1" i="1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FFFF00"/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18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2. Общее  эмоциональное состояние юношей и девушек в этом возрасте становится более ровным: нет резких аффективных вспышек, как у подростков;</a:t>
            </a:r>
          </a:p>
          <a:p>
            <a:pPr algn="l">
              <a:spcBef>
                <a:spcPts val="0"/>
              </a:spcBef>
              <a:defRPr/>
            </a:pPr>
            <a:endParaRPr lang="ru-RU" sz="1800" b="1" i="1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FFFF00"/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18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3. Главное психологическое приобретение ранней юности – открытие своего внутреннего мира. Формируется  представление о собственной уникальности, неповторимости, исключительности собственного «Я»;</a:t>
            </a:r>
          </a:p>
          <a:p>
            <a:pPr algn="l">
              <a:spcBef>
                <a:spcPts val="0"/>
              </a:spcBef>
              <a:defRPr/>
            </a:pPr>
            <a:endParaRPr lang="ru-RU" sz="1800" b="1" i="1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FFFF00"/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18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4. Центральным новообразованием ранней юности является самоопределение, как профессиональное, так и личностное;</a:t>
            </a:r>
          </a:p>
          <a:p>
            <a:pPr algn="l">
              <a:spcBef>
                <a:spcPts val="0"/>
              </a:spcBef>
              <a:defRPr/>
            </a:pPr>
            <a:endParaRPr lang="ru-RU" sz="1800" b="1" i="1" dirty="0" smtClean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FFFF00"/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18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5. Возникает  стремление к доверительности во взаимодействии со взрослыми и к «</a:t>
            </a:r>
            <a:r>
              <a:rPr lang="ru-RU" sz="1800" b="1" i="1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исповедальности</a:t>
            </a:r>
            <a:r>
              <a:rPr lang="ru-RU" sz="18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» - со сверстниками.</a:t>
            </a:r>
            <a:endParaRPr lang="ru-RU" sz="1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51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700808"/>
            <a:ext cx="7854696" cy="4896544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50000"/>
              </a:lnSpc>
            </a:pPr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ранней юности типична идеализация друзей и самой дружбы, поэтому друзей становится меньше, а количество приятелей растёт. </a:t>
            </a:r>
            <a:b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Эмоциональная напряженность дружбы снижается при появлении любви, в этот период может появиться настоящая влюбленность. Но юношеские мечты о любви отражают  прежде всего потребность в самораскрытии, понимании, душевной близости.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7851648" cy="11933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solidFill>
                  <a:srgbClr val="00B050"/>
                </a:solidFill>
                <a:latin typeface="+mn-lt"/>
              </a:rPr>
              <a:t>Как помочь своему ребёнку в становлении самосознания:</a:t>
            </a:r>
            <a:endParaRPr lang="ru-RU" sz="40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204864"/>
            <a:ext cx="7854696" cy="4248472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ru-RU" sz="2800" b="1" i="1" dirty="0" smtClean="0">
                <a:solidFill>
                  <a:srgbClr val="FFFF00"/>
                </a:solidFill>
              </a:rPr>
              <a:t>Поддерживать представление старшеклассников о собственной уникальности, но в то же время показывать, что каждый из них точно так же убеждён в своей уникальности, именно поэтому её нельзя считать проявлением собственного превосходства над другими. Уважая свою уникальность, нужно уважать и неповторимость других людей, чужое мнение, стремиться понять точку зрения другого, не навязывать свои взгляды окружающим.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sz="2800" b="1" i="1" dirty="0" smtClean="0">
                <a:solidFill>
                  <a:srgbClr val="FFFF00"/>
                </a:solidFill>
              </a:rPr>
              <a:t>Направлять внимание старшеклассников на изучение опыта старших, на уроки человечества, на историю  собственной жизни.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sz="2800" b="1" i="1" dirty="0" smtClean="0">
                <a:solidFill>
                  <a:srgbClr val="FFFF00"/>
                </a:solidFill>
              </a:rPr>
              <a:t>Раскрывать перспективу жизни старшеклассников, показывать варианты их будущего, тем более, что мечты о будущем занимают центральное место в их переживаниях.</a:t>
            </a:r>
          </a:p>
          <a:p>
            <a:pPr>
              <a:buFont typeface="Arial" pitchFamily="34" charset="0"/>
              <a:buChar char="•"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052736"/>
            <a:ext cx="7851648" cy="1224136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solidFill>
                  <a:srgbClr val="00B050"/>
                </a:solidFill>
                <a:latin typeface="+mn-lt"/>
              </a:rPr>
              <a:t>Важным вопросом является выстраивание взаимоотношений со взрослыми и сверстниками.</a:t>
            </a:r>
            <a:endParaRPr lang="ru-RU" sz="28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276872"/>
            <a:ext cx="8143056" cy="4176464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FFFF00"/>
                </a:solidFill>
              </a:rPr>
              <a:t>Отношения</a:t>
            </a:r>
          </a:p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 rot="2883315">
            <a:off x="3342796" y="2569765"/>
            <a:ext cx="305729" cy="10907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8806258">
            <a:off x="5529040" y="2556462"/>
            <a:ext cx="282157" cy="1170748"/>
          </a:xfrm>
          <a:prstGeom prst="downArrow">
            <a:avLst>
              <a:gd name="adj1" fmla="val 5213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3429000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с родителями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3429000"/>
            <a:ext cx="2264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со  сверстниками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91680" y="3789040"/>
            <a:ext cx="2020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противоречивы</a:t>
            </a:r>
            <a:endParaRPr lang="ru-RU" b="1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11960" y="37170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носят интимно – личностный                                                                   характер </a:t>
            </a:r>
            <a:endParaRPr lang="ru-RU" b="1" i="1" dirty="0"/>
          </a:p>
        </p:txBody>
      </p:sp>
      <p:pic>
        <p:nvPicPr>
          <p:cNvPr id="13" name="Рисунок 12" descr="родител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4393389"/>
            <a:ext cx="3071834" cy="2303876"/>
          </a:xfrm>
          <a:prstGeom prst="rect">
            <a:avLst/>
          </a:prstGeom>
        </p:spPr>
      </p:pic>
      <p:pic>
        <p:nvPicPr>
          <p:cNvPr id="15" name="Рисунок 14" descr="см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4357694"/>
            <a:ext cx="3393273" cy="2262182"/>
          </a:xfrm>
          <a:prstGeom prst="rect">
            <a:avLst/>
          </a:prstGeom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764704"/>
            <a:ext cx="8640960" cy="16253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i="1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3100" i="1" dirty="0" smtClean="0">
                <a:solidFill>
                  <a:srgbClr val="FFFF00"/>
                </a:solidFill>
                <a:latin typeface="+mn-lt"/>
              </a:rPr>
            </a:br>
            <a:r>
              <a:rPr lang="ru-RU" sz="3100" i="1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3100" i="1" dirty="0" smtClean="0">
                <a:solidFill>
                  <a:srgbClr val="FFFF00"/>
                </a:solidFill>
                <a:latin typeface="+mn-lt"/>
              </a:rPr>
            </a:br>
            <a:r>
              <a:rPr lang="ru-RU" sz="3100" i="1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3100" i="1" dirty="0" smtClean="0">
                <a:solidFill>
                  <a:srgbClr val="FFFF00"/>
                </a:solidFill>
                <a:latin typeface="+mn-lt"/>
              </a:rPr>
            </a:br>
            <a:r>
              <a:rPr lang="ru-RU" sz="3100" i="1" dirty="0" smtClean="0">
                <a:solidFill>
                  <a:srgbClr val="00B050"/>
                </a:solidFill>
                <a:latin typeface="+mn-lt"/>
              </a:rPr>
              <a:t>Формирование эмоционально-волевой сферы ребёнка – самый трудный этап становления. </a:t>
            </a:r>
            <a:br>
              <a:rPr lang="ru-RU" sz="3100" i="1" dirty="0" smtClean="0">
                <a:solidFill>
                  <a:srgbClr val="00B050"/>
                </a:solidFill>
                <a:latin typeface="+mn-lt"/>
              </a:rPr>
            </a:br>
            <a:r>
              <a:rPr lang="ru-RU" sz="3100" i="1" dirty="0" smtClean="0">
                <a:solidFill>
                  <a:srgbClr val="00B050"/>
                </a:solidFill>
                <a:latin typeface="+mn-lt"/>
              </a:rPr>
              <a:t>Важно:</a:t>
            </a:r>
            <a:r>
              <a:rPr lang="ru-RU" sz="2400" i="1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400" i="1" dirty="0" smtClean="0">
                <a:solidFill>
                  <a:srgbClr val="FFFF00"/>
                </a:solidFill>
                <a:latin typeface="+mn-lt"/>
              </a:rPr>
            </a:br>
            <a:endParaRPr lang="ru-RU" sz="2400" i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132856"/>
            <a:ext cx="8784976" cy="4320480"/>
          </a:xfrm>
        </p:spPr>
        <p:txBody>
          <a:bodyPr/>
          <a:lstStyle/>
          <a:p>
            <a:pPr algn="l">
              <a:buFont typeface="Arial" pitchFamily="34" charset="0"/>
              <a:buChar char="•"/>
              <a:defRPr/>
            </a:pPr>
            <a:r>
              <a:rPr lang="ru-RU" sz="2400" b="1" i="1" dirty="0" smtClean="0"/>
              <a:t> </a:t>
            </a:r>
            <a:r>
              <a:rPr lang="ru-RU" sz="2400" b="1" i="1" dirty="0" smtClean="0">
                <a:solidFill>
                  <a:srgbClr val="FFFF00"/>
                </a:solidFill>
              </a:rPr>
              <a:t>сохранять спокойствие;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ru-RU" sz="2400" b="1" i="1" dirty="0" smtClean="0">
                <a:solidFill>
                  <a:srgbClr val="FFFF00"/>
                </a:solidFill>
              </a:rPr>
              <a:t>уважительно относиться к проявлению в беседах с ребёнком его желания утвердиться в собственном мнении.</a:t>
            </a:r>
          </a:p>
          <a:p>
            <a:pPr algn="l">
              <a:defRPr/>
            </a:pPr>
            <a:r>
              <a:rPr lang="ru-RU" sz="2400" b="1" i="1" dirty="0" smtClean="0">
                <a:solidFill>
                  <a:srgbClr val="FFFF00"/>
                </a:solidFill>
              </a:rPr>
              <a:t>Возможно использовать схему обсуждения проблемы: «Ты ... Хочешь сделать, сказать, убедить меня в ....  Хорошо... Давай теперь попробуем предположить, что получится впоследствии... Как будут развиваться события, по-твоему,...  »</a:t>
            </a:r>
          </a:p>
          <a:p>
            <a:pPr algn="l"/>
            <a:endParaRPr lang="ru-RU" b="1" i="1" dirty="0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761256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>
                <a:solidFill>
                  <a:srgbClr val="00B050"/>
                </a:solidFill>
                <a:latin typeface="+mn-lt"/>
              </a:rPr>
              <a:t>Проблема десятиклассников.</a:t>
            </a:r>
            <a:endParaRPr lang="ru-RU" sz="44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492896"/>
            <a:ext cx="8496944" cy="3816424"/>
          </a:xfrm>
        </p:spPr>
        <p:txBody>
          <a:bodyPr/>
          <a:lstStyle/>
          <a:p>
            <a:pPr algn="l"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Ярко выраженное желание отдохнуть после напряженного девятого и перед выпускным одиннадцатым классом.</a:t>
            </a:r>
          </a:p>
          <a:p>
            <a:pPr algn="l"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Опасность  - можно, не желая того, позволить ребенку основательно «расслабиться» и потерять не только рабочий тонус, но и драгоценное время для подготовки к выпускным экзаменам.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980728"/>
            <a:ext cx="8496944" cy="1368152"/>
          </a:xfrm>
        </p:spPr>
        <p:txBody>
          <a:bodyPr>
            <a:noAutofit/>
          </a:bodyPr>
          <a:lstStyle/>
          <a:p>
            <a:pPr algn="ctr"/>
            <a:r>
              <a:rPr lang="ru-RU" sz="5400" i="1" dirty="0" smtClean="0">
                <a:solidFill>
                  <a:srgbClr val="00B050"/>
                </a:solidFill>
                <a:latin typeface="+mn-lt"/>
              </a:rPr>
              <a:t>Что происходит дальше:</a:t>
            </a:r>
            <a:endParaRPr lang="ru-RU" sz="54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988840"/>
            <a:ext cx="8352928" cy="4392488"/>
          </a:xfrm>
        </p:spPr>
        <p:txBody>
          <a:bodyPr/>
          <a:lstStyle/>
          <a:p>
            <a:pPr marL="514350" indent="-514350" algn="ctr">
              <a:buFont typeface="Wingdings" pitchFamily="2" charset="2"/>
              <a:buAutoNum type="arabicPeriod"/>
              <a:defRPr/>
            </a:pPr>
            <a:endParaRPr lang="ru-RU" b="1" i="1" dirty="0" smtClean="0"/>
          </a:p>
          <a:p>
            <a:pPr marL="514350" indent="-514350" algn="ctr">
              <a:buFont typeface="Wingdings" pitchFamily="2" charset="2"/>
              <a:buAutoNum type="arabicPeriod"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Родители «пилят» ребёнка;</a:t>
            </a:r>
          </a:p>
          <a:p>
            <a:pPr marL="514350" indent="-514350" algn="ctr">
              <a:buFont typeface="Wingdings" pitchFamily="2" charset="2"/>
              <a:buAutoNum type="arabicPeriod"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Ругают его;</a:t>
            </a:r>
          </a:p>
          <a:p>
            <a:pPr marL="514350" indent="-514350" algn="ctr">
              <a:buFont typeface="Wingdings" pitchFamily="2" charset="2"/>
              <a:buAutoNum type="arabicPeriod"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Игнорируют;</a:t>
            </a:r>
          </a:p>
          <a:p>
            <a:pPr marL="514350" indent="-514350" algn="ctr">
              <a:buFont typeface="Wingdings" pitchFamily="2" charset="2"/>
              <a:buAutoNum type="arabicPeriod"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Навязываю своё мнение: «мы же умнее», «мудрее», «жизнь прожили» и т.д.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07504" y="2276872"/>
            <a:ext cx="1944216" cy="1800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292080" y="4653136"/>
            <a:ext cx="1800200" cy="22048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80728"/>
            <a:ext cx="8352928" cy="792088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FFFF00"/>
                </a:solidFill>
                <a:latin typeface="+mn-lt"/>
              </a:rPr>
              <a:t>  </a:t>
            </a:r>
            <a:r>
              <a:rPr lang="ru-RU" sz="3200" i="1" dirty="0" smtClean="0">
                <a:solidFill>
                  <a:srgbClr val="00B050"/>
                </a:solidFill>
                <a:latin typeface="+mn-lt"/>
              </a:rPr>
              <a:t>Почему же родители это делают:</a:t>
            </a:r>
            <a:endParaRPr lang="ru-RU" sz="32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916832"/>
            <a:ext cx="8352928" cy="3064304"/>
          </a:xfrm>
        </p:spPr>
        <p:txBody>
          <a:bodyPr>
            <a:noAutofit/>
          </a:bodyPr>
          <a:lstStyle/>
          <a:p>
            <a:pPr algn="l">
              <a:lnSpc>
                <a:spcPct val="160000"/>
              </a:lnSpc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ru-RU" sz="2400" b="1" i="1" dirty="0" smtClean="0">
                <a:solidFill>
                  <a:srgbClr val="FFFF00"/>
                </a:solidFill>
              </a:rPr>
              <a:t>Несут ответственность  за своего ребёнка;</a:t>
            </a:r>
          </a:p>
          <a:p>
            <a:pPr algn="l">
              <a:lnSpc>
                <a:spcPct val="160000"/>
              </a:lnSpc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ru-RU" sz="2400" b="1" i="1" dirty="0" smtClean="0">
                <a:solidFill>
                  <a:srgbClr val="FFFF00"/>
                </a:solidFill>
              </a:rPr>
              <a:t>Мечтают  увидеть его успешным и счастливым в личной и в профессиональной жизни;</a:t>
            </a:r>
          </a:p>
          <a:p>
            <a:pPr algn="l">
              <a:lnSpc>
                <a:spcPct val="160000"/>
              </a:lnSpc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ru-RU" sz="2400" b="1" i="1" dirty="0" smtClean="0">
                <a:solidFill>
                  <a:srgbClr val="FFFF00"/>
                </a:solidFill>
              </a:rPr>
              <a:t>Пытаются  навязать ребенку свои представления о том, как правильно строить жизнь . Часто  забывая, что сами, будучи подростками, не всегда вели себя идеально (в том числе с точки зрения их собственных родителей).</a:t>
            </a:r>
          </a:p>
          <a:p>
            <a:pPr algn="l">
              <a:lnSpc>
                <a:spcPct val="160000"/>
              </a:lnSpc>
              <a:spcBef>
                <a:spcPts val="0"/>
              </a:spcBef>
              <a:buFont typeface="Arial" pitchFamily="34" charset="0"/>
              <a:buChar char="•"/>
            </a:pPr>
            <a:endParaRPr lang="ru-RU" sz="2400" dirty="0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851648" cy="833264"/>
          </a:xfrm>
        </p:spPr>
        <p:txBody>
          <a:bodyPr>
            <a:normAutofit/>
          </a:bodyPr>
          <a:lstStyle/>
          <a:p>
            <a:pPr algn="l"/>
            <a:r>
              <a:rPr lang="ru-RU" sz="4400" i="1" dirty="0" smtClean="0">
                <a:solidFill>
                  <a:srgbClr val="FFFF00"/>
                </a:solidFill>
                <a:latin typeface="+mn-lt"/>
              </a:rPr>
              <a:t>               </a:t>
            </a:r>
            <a:r>
              <a:rPr lang="ru-RU" sz="4400" i="1" dirty="0" smtClean="0">
                <a:solidFill>
                  <a:srgbClr val="00B050"/>
                </a:solidFill>
                <a:latin typeface="+mn-lt"/>
              </a:rPr>
              <a:t>Как быть:</a:t>
            </a:r>
            <a:endParaRPr lang="ru-RU" sz="44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276872"/>
            <a:ext cx="8352928" cy="4032448"/>
          </a:xfrm>
        </p:spPr>
        <p:txBody>
          <a:bodyPr/>
          <a:lstStyle/>
          <a:p>
            <a:pPr algn="l"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Донести  до него свои опасения в обычной беседе;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Объяснить , что именно в поведении ребенка заставляет вас беспокоиться;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Расскажите ребенку о том, что интересовало вас в его возрасте, о каких упущенных возможностях вы жалеете;</a:t>
            </a:r>
          </a:p>
          <a:p>
            <a:pPr algn="l"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Сделайте  это спокойно, не поучая и не раздражаясь.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444208" y="548680"/>
            <a:ext cx="2341153" cy="16561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i="1" spc="50" dirty="0" smtClean="0">
                <a:ln w="11430"/>
                <a:solidFill>
                  <a:srgbClr val="FFCC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300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Возрастные особенности старшеклассников</a:t>
            </a:r>
            <a:endParaRPr lang="ru-RU" sz="53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780928"/>
            <a:ext cx="8712968" cy="3593994"/>
          </a:xfrm>
        </p:spPr>
        <p:txBody>
          <a:bodyPr/>
          <a:lstStyle/>
          <a:p>
            <a:pPr algn="r">
              <a:defRPr/>
            </a:pPr>
            <a:endParaRPr lang="ru-RU" i="1" dirty="0" smtClean="0">
              <a:ln>
                <a:solidFill>
                  <a:srgbClr val="FF3300"/>
                </a:solidFill>
              </a:ln>
              <a:solidFill>
                <a:srgbClr val="FFFF00"/>
              </a:solidFill>
            </a:endParaRPr>
          </a:p>
          <a:p>
            <a:pPr algn="r">
              <a:defRPr/>
            </a:pPr>
            <a:endParaRPr lang="ru-RU" i="1" dirty="0" smtClean="0">
              <a:ln>
                <a:solidFill>
                  <a:srgbClr val="FF3300"/>
                </a:solidFill>
              </a:ln>
              <a:solidFill>
                <a:srgbClr val="FFFF00"/>
              </a:solidFill>
            </a:endParaRPr>
          </a:p>
          <a:p>
            <a:pPr algn="r">
              <a:spcBef>
                <a:spcPts val="0"/>
              </a:spcBef>
              <a:defRPr/>
            </a:pPr>
            <a:r>
              <a:rPr lang="ru-RU" b="1" i="1" dirty="0" smtClean="0">
                <a:ln>
                  <a:solidFill>
                    <a:srgbClr val="FF3300"/>
                  </a:solidFill>
                </a:ln>
                <a:solidFill>
                  <a:srgbClr val="FFFF00"/>
                </a:solidFill>
              </a:rPr>
              <a:t>      "Годы юности - самые трудные</a:t>
            </a:r>
          </a:p>
          <a:p>
            <a:pPr algn="r">
              <a:spcBef>
                <a:spcPts val="0"/>
              </a:spcBef>
              <a:defRPr/>
            </a:pPr>
            <a:r>
              <a:rPr lang="ru-RU" b="1" i="1" dirty="0" smtClean="0">
                <a:ln>
                  <a:solidFill>
                    <a:srgbClr val="FF3300"/>
                  </a:solidFill>
                </a:ln>
                <a:solidFill>
                  <a:srgbClr val="FFFF00"/>
                </a:solidFill>
              </a:rPr>
              <a:t> годы".</a:t>
            </a:r>
          </a:p>
          <a:p>
            <a:pPr algn="r">
              <a:spcBef>
                <a:spcPts val="0"/>
              </a:spcBef>
              <a:defRPr/>
            </a:pPr>
            <a:r>
              <a:rPr lang="ru-RU" b="1" i="1" dirty="0" err="1" smtClean="0">
                <a:ln>
                  <a:solidFill>
                    <a:srgbClr val="FF3300"/>
                  </a:solidFill>
                </a:ln>
                <a:solidFill>
                  <a:srgbClr val="FFFF00"/>
                </a:solidFill>
              </a:rPr>
              <a:t>Иммануил</a:t>
            </a:r>
            <a:r>
              <a:rPr lang="ru-RU" b="1" i="1" dirty="0" smtClean="0">
                <a:ln>
                  <a:solidFill>
                    <a:srgbClr val="FF3300"/>
                  </a:solidFill>
                </a:ln>
                <a:solidFill>
                  <a:srgbClr val="FFFF00"/>
                </a:solidFill>
              </a:rPr>
              <a:t> Кант </a:t>
            </a:r>
          </a:p>
          <a:p>
            <a:endParaRPr lang="ru-RU" dirty="0"/>
          </a:p>
        </p:txBody>
      </p:sp>
      <p:pic>
        <p:nvPicPr>
          <p:cNvPr id="36866" name="Picture 2" descr="http://media2.vlasta.cz/photos/2012/04/16/2177-pubertak-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2976"/>
            <a:ext cx="2749738" cy="1919217"/>
          </a:xfrm>
          <a:prstGeom prst="rect">
            <a:avLst/>
          </a:prstGeom>
          <a:noFill/>
        </p:spPr>
      </p:pic>
      <p:pic>
        <p:nvPicPr>
          <p:cNvPr id="36870" name="Picture 6" descr="http://www.ismama.ru/pictures/photoalbum/1488/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772496"/>
            <a:ext cx="2952328" cy="19414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412776"/>
            <a:ext cx="81208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268760"/>
            <a:ext cx="8280920" cy="4896544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Родители должны объяснить ребенку, что они волнуются за него, но ни в коем случае не выдвигать необоснованных требований.</a:t>
            </a:r>
          </a:p>
          <a:p>
            <a:pPr algn="ctr"/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Помните!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Любое требование должно быть </a:t>
            </a: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разумным и аргументированным.</a:t>
            </a:r>
            <a:endParaRPr lang="ru-RU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 flipV="1">
            <a:off x="8385047" y="3200399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268760"/>
            <a:ext cx="7854696" cy="4536504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Помните,</a:t>
            </a: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что каждый подросток          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несёт в себе огромную мудрость,    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постарайтесь познать эту  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мудрость и использовать её для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взаимного духовного роста!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92696"/>
            <a:ext cx="7851648" cy="1224136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ln w="1800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Заповеди для родителей, любящих своих детей.</a:t>
            </a:r>
            <a:endParaRPr lang="ru-RU" sz="40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8431088" cy="4320480"/>
          </a:xfrm>
        </p:spPr>
        <p:txBody>
          <a:bodyPr/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b="1" i="1" dirty="0" smtClean="0">
                <a:solidFill>
                  <a:srgbClr val="FFFF00"/>
                </a:solidFill>
              </a:rPr>
              <a:t>1. Будьте способны понять, принять, посочувствовать, оказать поддержку.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у вас не получается принять ребёнка таким, какой он есть, поддержать в сложной ситуации, то он перестанет быть с вами искренним, т.к. он нуждается не в критике, а в понимании и сочувствии.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607560" y="5085184"/>
            <a:ext cx="1536440" cy="17728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545232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ln w="1800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Заповеди для родителей, любящих своих детей.</a:t>
            </a:r>
            <a:endParaRPr lang="ru-RU" sz="40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8215064" cy="4176464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b="1" i="1" dirty="0" smtClean="0">
                <a:solidFill>
                  <a:srgbClr val="FFFF00"/>
                </a:solidFill>
              </a:rPr>
              <a:t>2.Учитесь правильно выражать свои эмоции, постарайтесь не устраивать сцен и скандалов по поводу неудачных действий ваших детей, не прибегайте к физической силе, показывая тем самым своё бессилие. 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endParaRPr lang="ru-RU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252548" y="4293096"/>
            <a:ext cx="3046825" cy="25649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851648" cy="1409328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ln w="1800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Заповеди для родителей, любящих своих детей.</a:t>
            </a:r>
            <a:endParaRPr lang="ru-RU" sz="40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8352928" cy="4248472"/>
          </a:xfrm>
        </p:spPr>
        <p:txBody>
          <a:bodyPr>
            <a:normAutofit fontScale="62500" lnSpcReduction="20000"/>
          </a:bodyPr>
          <a:lstStyle/>
          <a:p>
            <a:pPr algn="l">
              <a:lnSpc>
                <a:spcPct val="120000"/>
              </a:lnSpc>
              <a:defRPr/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3.Не предъявляйте к ребёнку завышенных требований.</a:t>
            </a:r>
          </a:p>
          <a:p>
            <a:pPr algn="l">
              <a:lnSpc>
                <a:spcPct val="120000"/>
              </a:lnSpc>
              <a:defRPr/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Не торопитесь искать виноватых. </a:t>
            </a:r>
          </a:p>
          <a:p>
            <a:pPr algn="l">
              <a:lnSpc>
                <a:spcPct val="120000"/>
              </a:lnSpc>
              <a:defRPr/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Не афишируйте свою беспомощность. </a:t>
            </a:r>
          </a:p>
          <a:p>
            <a:pPr algn="l">
              <a:lnSpc>
                <a:spcPct val="120000"/>
              </a:lnSpc>
              <a:defRPr/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Не торопитесь наказывать детей, иначе правда для ребёнка теряет всякий смысл, если с помощью молчания можно избежать наказания.</a:t>
            </a:r>
          </a:p>
          <a:p>
            <a:pPr algn="l">
              <a:lnSpc>
                <a:spcPct val="120000"/>
              </a:lnSpc>
              <a:defRPr/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7.Не будьте унылыми пессимистами. С печалями и тревогами обычно не ходят к пессимистам, т.к. пессимизм бывает очень заразительным, и тогда любая пустяковая проблема становятся неразрешимой.</a:t>
            </a:r>
          </a:p>
          <a:p>
            <a:pPr algn="l">
              <a:lnSpc>
                <a:spcPct val="120000"/>
              </a:lnSpc>
              <a:defRPr/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8.Учитесь радоваться чужим и своим победам и учите этому своего ребёнка.</a:t>
            </a:r>
          </a:p>
          <a:p>
            <a:pPr algn="l">
              <a:lnSpc>
                <a:spcPct val="120000"/>
              </a:lnSpc>
              <a:defRPr/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9.Старайтесь говорить правду своим детям, они очень чутко распознают ложь.</a:t>
            </a:r>
          </a:p>
          <a:p>
            <a:pPr algn="l">
              <a:defRPr/>
            </a:pPr>
            <a:endParaRPr lang="ru-RU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ru-RU" dirty="0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851648" cy="1296144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solidFill>
                  <a:srgbClr val="00B050"/>
                </a:solidFill>
                <a:latin typeface="+mn-lt"/>
              </a:rPr>
              <a:t>Уважаемые взрослые! </a:t>
            </a:r>
            <a:br>
              <a:rPr lang="ru-RU" sz="4000" i="1" dirty="0" smtClean="0">
                <a:solidFill>
                  <a:srgbClr val="00B050"/>
                </a:solidFill>
                <a:latin typeface="+mn-lt"/>
              </a:rPr>
            </a:br>
            <a:endParaRPr lang="ru-RU" sz="40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988840"/>
            <a:ext cx="8143056" cy="417646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2800" i="1" dirty="0" smtClean="0">
                <a:solidFill>
                  <a:srgbClr val="FFFF00"/>
                </a:solidFill>
              </a:rPr>
              <a:t>Взаимоотношения с девушками и юношами складываются лучше, если:   </a:t>
            </a:r>
            <a:br>
              <a:rPr lang="ru-RU" sz="2800" i="1" dirty="0" smtClean="0">
                <a:solidFill>
                  <a:srgbClr val="FFFF00"/>
                </a:solidFill>
              </a:rPr>
            </a:br>
            <a:r>
              <a:rPr lang="ru-RU" sz="2800" i="1" dirty="0" smtClean="0">
                <a:solidFill>
                  <a:srgbClr val="FFFF00"/>
                </a:solidFill>
              </a:rPr>
              <a:t>а) Вы никогда не забываете о существовании юношеского максимализма. </a:t>
            </a:r>
            <a:br>
              <a:rPr lang="ru-RU" sz="2800" i="1" dirty="0" smtClean="0">
                <a:solidFill>
                  <a:srgbClr val="FFFF00"/>
                </a:solidFill>
              </a:rPr>
            </a:br>
            <a:r>
              <a:rPr lang="ru-RU" sz="2800" i="1" dirty="0" smtClean="0">
                <a:solidFill>
                  <a:srgbClr val="FFFF00"/>
                </a:solidFill>
              </a:rPr>
              <a:t>б) Вы устанавливаете правила и твердо проводите их в жизнь, но не считаете себя непогрешимыми. </a:t>
            </a:r>
            <a:br>
              <a:rPr lang="ru-RU" sz="2800" i="1" dirty="0" smtClean="0">
                <a:solidFill>
                  <a:srgbClr val="FFFF00"/>
                </a:solidFill>
              </a:rPr>
            </a:br>
            <a:r>
              <a:rPr lang="ru-RU" sz="2800" i="1" dirty="0" smtClean="0">
                <a:solidFill>
                  <a:srgbClr val="FFFF00"/>
                </a:solidFill>
              </a:rPr>
              <a:t>г) Вы всегда объясняете мотивы своих требований и используете свою власть лишь в меру необходимости. </a:t>
            </a:r>
            <a:br>
              <a:rPr lang="ru-RU" sz="2800" i="1" dirty="0" smtClean="0">
                <a:solidFill>
                  <a:srgbClr val="FFFF00"/>
                </a:solidFill>
              </a:rPr>
            </a:br>
            <a:r>
              <a:rPr lang="ru-RU" sz="2800" i="1" dirty="0" err="1" smtClean="0">
                <a:solidFill>
                  <a:srgbClr val="FFFF00"/>
                </a:solidFill>
              </a:rPr>
              <a:t>д</a:t>
            </a:r>
            <a:r>
              <a:rPr lang="ru-RU" sz="2800" i="1" dirty="0" smtClean="0">
                <a:solidFill>
                  <a:srgbClr val="FFFF00"/>
                </a:solidFill>
              </a:rPr>
              <a:t>) Вы не критикуете ребёнка в присутствии других. </a:t>
            </a:r>
            <a:br>
              <a:rPr lang="ru-RU" sz="2800" i="1" dirty="0" smtClean="0">
                <a:solidFill>
                  <a:srgbClr val="FFFF00"/>
                </a:solidFill>
              </a:rPr>
            </a:br>
            <a:r>
              <a:rPr lang="ru-RU" sz="2800" i="1" dirty="0" smtClean="0">
                <a:solidFill>
                  <a:srgbClr val="FFFF00"/>
                </a:solidFill>
              </a:rPr>
              <a:t>е) Вы относитесь мудро к срывам в поведении юноши или девушки. </a:t>
            </a:r>
            <a:br>
              <a:rPr lang="ru-RU" sz="2800" i="1" dirty="0" smtClean="0">
                <a:solidFill>
                  <a:srgbClr val="FFFF00"/>
                </a:solidFill>
              </a:rPr>
            </a:br>
            <a:r>
              <a:rPr lang="ru-RU" sz="2800" i="1" dirty="0" smtClean="0">
                <a:solidFill>
                  <a:srgbClr val="FFFF00"/>
                </a:solidFill>
              </a:rPr>
              <a:t>ж) Вы не забываете основные возрастные особенности ранней юности. </a:t>
            </a:r>
            <a:r>
              <a:rPr lang="ru-RU" i="1" dirty="0" smtClean="0">
                <a:solidFill>
                  <a:srgbClr val="FFFF00"/>
                </a:solidFill>
              </a:rPr>
              <a:t/>
            </a:r>
            <a:br>
              <a:rPr lang="ru-RU" i="1" dirty="0" smtClean="0">
                <a:solidFill>
                  <a:srgbClr val="FFFF00"/>
                </a:solidFill>
              </a:rPr>
            </a:br>
            <a:endParaRPr lang="ru-RU" i="1" dirty="0" smtClean="0">
              <a:solidFill>
                <a:srgbClr val="FFFF00"/>
              </a:solidFill>
            </a:endParaRPr>
          </a:p>
          <a:p>
            <a:pPr algn="l"/>
            <a:endParaRPr lang="ru-RU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7851648" cy="113184"/>
          </a:xfrm>
        </p:spPr>
        <p:txBody>
          <a:bodyPr>
            <a:noAutofit/>
          </a:bodyPr>
          <a:lstStyle/>
          <a:p>
            <a:pPr algn="ctr"/>
            <a:endParaRPr lang="ru-RU" sz="40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412776"/>
            <a:ext cx="8359080" cy="504056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sz="2800" b="1" dirty="0" smtClean="0"/>
              <a:t>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з</a:t>
            </a:r>
            <a:r>
              <a:rPr lang="ru-RU" sz="2800" b="1" i="1" dirty="0" smtClean="0">
                <a:solidFill>
                  <a:srgbClr val="FFFF00"/>
                </a:solidFill>
              </a:rPr>
              <a:t>) Пытаетесь поставить себя на место ребёнка – это позволит избежать удара по его самоуважению. </a:t>
            </a:r>
            <a:br>
              <a:rPr lang="ru-RU" sz="2800" b="1" i="1" dirty="0" smtClean="0">
                <a:solidFill>
                  <a:srgbClr val="FFFF00"/>
                </a:solidFill>
              </a:rPr>
            </a:br>
            <a:r>
              <a:rPr lang="ru-RU" sz="2800" b="1" i="1" dirty="0" smtClean="0">
                <a:solidFill>
                  <a:srgbClr val="FFFF00"/>
                </a:solidFill>
              </a:rPr>
              <a:t>и) Вы помните, что даже в юношеском возрасте люди отличаются разными сроками созревания: кто-то «забегает» вперед, кто-то отстает. </a:t>
            </a:r>
            <a:br>
              <a:rPr lang="ru-RU" sz="2800" b="1" i="1" dirty="0" smtClean="0">
                <a:solidFill>
                  <a:srgbClr val="FFFF00"/>
                </a:solidFill>
              </a:rPr>
            </a:br>
            <a:r>
              <a:rPr lang="ru-RU" sz="2800" b="1" i="1" dirty="0" smtClean="0">
                <a:solidFill>
                  <a:srgbClr val="FFFF00"/>
                </a:solidFill>
              </a:rPr>
              <a:t>к) Вы подбираете моменты, подходящие для неформального общения (и дело даже не в их продолжительности, а в разумных временных рамках). </a:t>
            </a:r>
            <a:br>
              <a:rPr lang="ru-RU" sz="2800" b="1" i="1" dirty="0" smtClean="0">
                <a:solidFill>
                  <a:srgbClr val="FFFF00"/>
                </a:solidFill>
              </a:rPr>
            </a:br>
            <a:r>
              <a:rPr lang="ru-RU" sz="2800" b="1" i="1" dirty="0" smtClean="0">
                <a:solidFill>
                  <a:srgbClr val="FFFF00"/>
                </a:solidFill>
              </a:rPr>
              <a:t>л) Вы контроль преподносите как заботу, а иногда просите совета как у равного или старшего. </a:t>
            </a:r>
            <a:br>
              <a:rPr lang="ru-RU" sz="2800" b="1" i="1" dirty="0" smtClean="0">
                <a:solidFill>
                  <a:srgbClr val="FFFF00"/>
                </a:solidFill>
              </a:rPr>
            </a:br>
            <a:r>
              <a:rPr lang="ru-RU" sz="2800" b="1" i="1" dirty="0" smtClean="0">
                <a:solidFill>
                  <a:srgbClr val="FFFF00"/>
                </a:solidFill>
              </a:rPr>
              <a:t>м) Вы оцениваете в конфликте конкретный поступок, а не личность в целом («ты –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подлец</a:t>
            </a:r>
            <a:r>
              <a:rPr lang="ru-RU" sz="2800" b="1" i="1" dirty="0" smtClean="0">
                <a:solidFill>
                  <a:srgbClr val="FFFF00"/>
                </a:solidFill>
              </a:rPr>
              <a:t>!», «</a:t>
            </a:r>
            <a:r>
              <a:rPr lang="ru-RU" sz="2800" b="1" i="1" dirty="0" err="1" smtClean="0">
                <a:solidFill>
                  <a:srgbClr val="FFFF00"/>
                </a:solidFill>
              </a:rPr>
              <a:t>ты</a:t>
            </a:r>
            <a:r>
              <a:rPr lang="ru-RU" sz="2800" b="1" i="1" dirty="0" smtClean="0">
                <a:solidFill>
                  <a:srgbClr val="FFFF00"/>
                </a:solidFill>
              </a:rPr>
              <a:t> – лентяй»).</a:t>
            </a:r>
            <a:endParaRPr lang="ru-RU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7851648" cy="4320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628800"/>
            <a:ext cx="8215064" cy="4968552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ru-RU" sz="3200" b="1" i="1" dirty="0" smtClean="0">
                <a:solidFill>
                  <a:srgbClr val="00B050"/>
                </a:solidFill>
              </a:rPr>
              <a:t>Помните,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ru-RU" sz="3200" b="1" i="1" dirty="0" smtClean="0">
                <a:solidFill>
                  <a:srgbClr val="FFFF00"/>
                </a:solidFill>
              </a:rPr>
              <a:t>что какими бы ни были советы ученых, друзей, родственников о воспитании, применение их в каждом конкретном случае было и остается искусством каждого конкретного человека. </a:t>
            </a:r>
            <a:endParaRPr lang="ru-RU" sz="32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80728"/>
            <a:ext cx="8064896" cy="964704"/>
          </a:xfrm>
        </p:spPr>
        <p:txBody>
          <a:bodyPr/>
          <a:lstStyle/>
          <a:p>
            <a:pPr algn="ctr"/>
            <a:r>
              <a:rPr lang="ru-RU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Спасибо за внимание!</a:t>
            </a: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772816"/>
            <a:ext cx="7854696" cy="4464496"/>
          </a:xfrm>
        </p:spPr>
        <p:txBody>
          <a:bodyPr>
            <a:normAutofit/>
          </a:bodyPr>
          <a:lstStyle/>
          <a:p>
            <a:pPr algn="ctr"/>
            <a:r>
              <a:rPr lang="ru-RU" sz="5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  новой встречи!</a:t>
            </a:r>
            <a:endParaRPr lang="ru-RU" sz="5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555776" y="3356992"/>
            <a:ext cx="3128624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050" name="Picture 2" descr="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212976"/>
            <a:ext cx="2304255" cy="2304256"/>
          </a:xfrm>
          <a:prstGeom prst="rect">
            <a:avLst/>
          </a:prstGeom>
          <a:noFill/>
        </p:spPr>
      </p:pic>
      <p:pic>
        <p:nvPicPr>
          <p:cNvPr id="2052" name="Picture 4" descr="http://www.creativewomen.ru/wp-content/uploads/2013/04/%D0%9A%D0%B0%D0%BA-%D1%81%D0%B1%D0%BB%D0%B8%D0%B7%D0%B8%D1%82%D1%8C%D1%81%D1%8F-%D1%81-%D0%B4%D0%BE%D1%87%D0%B5%D1%80%D1%8C%D1%8E-%D0%BF%D0%BE%D0%B4%D1%80%D0%BE%D1%81%D1%82%D0%BA%D0%BE%D0%BC-1-550x3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789040"/>
            <a:ext cx="3024336" cy="233611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4560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196752"/>
            <a:ext cx="8496944" cy="5328592"/>
          </a:xfrm>
        </p:spPr>
        <p:txBody>
          <a:bodyPr>
            <a:noAutofit/>
          </a:bodyPr>
          <a:lstStyle/>
          <a:p>
            <a:pPr algn="ctr"/>
            <a:endParaRPr lang="ru-RU" sz="40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4000" b="1" i="1" dirty="0" smtClean="0">
                <a:solidFill>
                  <a:srgbClr val="00B050"/>
                </a:solidFill>
              </a:rPr>
              <a:t>В подготовке презентации использованы :</a:t>
            </a:r>
            <a:endParaRPr lang="ru-RU" sz="3200" b="1" i="1" dirty="0" smtClean="0">
              <a:solidFill>
                <a:srgbClr val="00B050"/>
              </a:solidFill>
            </a:endParaRPr>
          </a:p>
          <a:p>
            <a:r>
              <a:rPr lang="ru-RU" sz="3200" b="1" i="1" dirty="0" smtClean="0">
                <a:solidFill>
                  <a:srgbClr val="FFFF00"/>
                </a:solidFill>
              </a:rPr>
              <a:t>1.Кон И.С. Открытие своего «Я». М.: 1978.</a:t>
            </a:r>
            <a:br>
              <a:rPr lang="ru-RU" sz="3200" b="1" i="1" dirty="0" smtClean="0">
                <a:solidFill>
                  <a:srgbClr val="FFFF00"/>
                </a:solidFill>
              </a:rPr>
            </a:br>
            <a:r>
              <a:rPr lang="ru-RU" sz="3200" b="1" i="1" dirty="0" smtClean="0">
                <a:solidFill>
                  <a:srgbClr val="FFFF00"/>
                </a:solidFill>
              </a:rPr>
              <a:t>2.Кон И.С. Психология старшеклассника. М.: 1982.</a:t>
            </a:r>
            <a:br>
              <a:rPr lang="ru-RU" sz="3200" b="1" i="1" dirty="0" smtClean="0">
                <a:solidFill>
                  <a:srgbClr val="FFFF00"/>
                </a:solidFill>
              </a:rPr>
            </a:br>
            <a:r>
              <a:rPr lang="ru-RU" sz="3200" b="1" i="1" dirty="0" smtClean="0">
                <a:solidFill>
                  <a:srgbClr val="FFFF00"/>
                </a:solidFill>
              </a:rPr>
              <a:t>3.интернет-ресурсы.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851648" cy="4005064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>
                <a:solidFill>
                  <a:srgbClr val="FFFF00"/>
                </a:solidFill>
                <a:latin typeface="+mn-lt"/>
              </a:rPr>
              <a:t>«Не думайте, что вы воспитываете ребёнка только тогда, когда с ним разговариваете или поучаете его, или приказываете ему. </a:t>
            </a:r>
            <a:br>
              <a:rPr lang="ru-RU" sz="3200" i="1" dirty="0" smtClean="0">
                <a:solidFill>
                  <a:srgbClr val="FFFF00"/>
                </a:solidFill>
                <a:latin typeface="+mn-lt"/>
              </a:rPr>
            </a:br>
            <a:r>
              <a:rPr lang="ru-RU" sz="3200" i="1" dirty="0" smtClean="0">
                <a:solidFill>
                  <a:srgbClr val="FFFF00"/>
                </a:solidFill>
                <a:latin typeface="+mn-lt"/>
              </a:rPr>
              <a:t>Вы воспитываете его в каждый момент вашей жизни, даже тогда, когда вас нет дома».</a:t>
            </a:r>
            <a:br>
              <a:rPr lang="ru-RU" sz="3200" i="1" dirty="0" smtClean="0">
                <a:solidFill>
                  <a:srgbClr val="FFFF00"/>
                </a:solidFill>
                <a:latin typeface="+mn-lt"/>
              </a:rPr>
            </a:br>
            <a:r>
              <a:rPr lang="ru-RU" sz="3200" i="1" dirty="0" smtClean="0">
                <a:solidFill>
                  <a:srgbClr val="FFFF00"/>
                </a:solidFill>
                <a:latin typeface="+mn-lt"/>
              </a:rPr>
              <a:t>                                  А.С.Макаренко</a:t>
            </a:r>
            <a:endParaRPr lang="ru-RU" sz="3200" i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221088"/>
            <a:ext cx="7854696" cy="1840168"/>
          </a:xfrm>
        </p:spPr>
        <p:txBody>
          <a:bodyPr/>
          <a:lstStyle/>
          <a:p>
            <a:pPr algn="l"/>
            <a:endParaRPr lang="ru-RU" dirty="0"/>
          </a:p>
        </p:txBody>
      </p:sp>
      <p:pic>
        <p:nvPicPr>
          <p:cNvPr id="4" name="Picture 4" descr="цветок_распускающийс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437112"/>
            <a:ext cx="2119313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08720"/>
            <a:ext cx="7134944" cy="36004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021129">
            <a:off x="2060300" y="5016604"/>
            <a:ext cx="5289436" cy="1408120"/>
          </a:xfrm>
        </p:spPr>
        <p:txBody>
          <a:bodyPr>
            <a:normAutofit fontScale="77500" lnSpcReduction="20000"/>
          </a:bodyPr>
          <a:lstStyle/>
          <a:p>
            <a:pPr algn="l">
              <a:defRPr/>
            </a:pPr>
            <a:r>
              <a:rPr lang="ru-RU" sz="41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Возраст от 15 до 18 лет – </a:t>
            </a:r>
          </a:p>
          <a:p>
            <a:pPr algn="l">
              <a:defRPr/>
            </a:pPr>
            <a:r>
              <a:rPr lang="ru-RU" sz="41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период ранней юности.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дет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785794"/>
            <a:ext cx="5429287" cy="4071966"/>
          </a:xfrm>
          <a:prstGeom prst="rect">
            <a:avLst/>
          </a:prstGeom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9656" t="16130" r="29656" b="7378"/>
          <a:stretch>
            <a:fillRect/>
          </a:stretch>
        </p:blipFill>
        <p:spPr bwMode="auto">
          <a:xfrm>
            <a:off x="357158" y="500042"/>
            <a:ext cx="850112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4742" t="6365" r="35759" b="10633"/>
          <a:stretch>
            <a:fillRect/>
          </a:stretch>
        </p:blipFill>
        <p:spPr bwMode="auto">
          <a:xfrm>
            <a:off x="714348" y="571480"/>
            <a:ext cx="814393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over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Обработка полученных данных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Полученные данные позволяют говорить о трех уровнях знания подростковой психологии испытуемыми: низком – менее 9 баллов, среднем – 9-15 баллов, высоком – более 15 баллов.</a:t>
            </a:r>
          </a:p>
          <a:p>
            <a:r>
              <a:rPr lang="ru-RU" dirty="0" smtClean="0"/>
              <a:t>Испытуемые со среднем уровнем знания подростковой психологии чаще всего руководствуются обыденным здравым смыслом. </a:t>
            </a:r>
          </a:p>
          <a:p>
            <a:r>
              <a:rPr lang="ru-RU" dirty="0" smtClean="0"/>
              <a:t>Испытуемые с высоким уровнем знания подростковой психологии, как правило, имеют специальную подготовку, выходящую за уровень здравого смысла.</a:t>
            </a:r>
          </a:p>
          <a:p>
            <a:r>
              <a:rPr lang="ru-RU" dirty="0" smtClean="0"/>
              <a:t>Испытуемые с низким уровнем знания подростковой психологии обычно связаны ложными «теоретическими» представлениями.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over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124744"/>
            <a:ext cx="7854696" cy="525658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800" b="1" i="1" dirty="0" smtClean="0">
                <a:solidFill>
                  <a:srgbClr val="FFFF00"/>
                </a:solidFill>
              </a:rPr>
              <a:t>Юность</a:t>
            </a:r>
            <a:r>
              <a:rPr lang="ru-RU" sz="2800" b="1" i="1" dirty="0" smtClean="0"/>
              <a:t> – </a:t>
            </a:r>
            <a:r>
              <a:rPr lang="ru-RU" sz="2800" b="1" i="1" dirty="0" smtClean="0">
                <a:solidFill>
                  <a:srgbClr val="FFFF00"/>
                </a:solidFill>
              </a:rPr>
              <a:t>важный период в развитии человека, в этот период происходит  вхождение человека во взрослую жизнь. Это в буквальном смысле "третий мир", существующий между миром взрослых и детей. </a:t>
            </a:r>
          </a:p>
          <a:p>
            <a:pPr algn="just"/>
            <a:r>
              <a:rPr lang="ru-RU" sz="2800" b="1" i="1" dirty="0" smtClean="0">
                <a:solidFill>
                  <a:srgbClr val="FFFF00"/>
                </a:solidFill>
              </a:rPr>
              <a:t>Юность – период завершения физического созревания, основными признаками которого являются скелетная зрелость, появление вторичных половых признаков и период скачка в росте.  Именно в ранней юности юноши догоняют и опережают в своём физическом развитии девушек.</a:t>
            </a:r>
          </a:p>
          <a:p>
            <a:pPr algn="just"/>
            <a:r>
              <a:rPr lang="ru-RU" sz="2800" b="1" i="1" dirty="0" smtClean="0">
                <a:solidFill>
                  <a:srgbClr val="FFFF00"/>
                </a:solidFill>
              </a:rPr>
              <a:t>Юность – это период самоопределения – социального, личностного, профессионального, духовно-практического. В основе процесса самоопределения лежит выбор будущей сферы деятельности.</a:t>
            </a:r>
          </a:p>
          <a:p>
            <a:pPr algn="just"/>
            <a:r>
              <a:rPr lang="ru-RU" sz="2800" b="1" i="1" dirty="0" smtClean="0">
                <a:solidFill>
                  <a:srgbClr val="FFFF00"/>
                </a:solidFill>
              </a:rPr>
              <a:t>Но самое главное: старшеклассник – совсем взрослый человек, поэтому обращайтесь с ним так, как того требует взаимодействие со взрослым человеком! Уважайте его мнение!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7851648" cy="97728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00B050"/>
                </a:solidFill>
                <a:latin typeface="+mn-lt"/>
              </a:rPr>
              <a:t>В этот возрастной период начинают решаться важные задачи развития:</a:t>
            </a:r>
            <a:endParaRPr lang="ru-RU" sz="32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7854696" cy="4176464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2200" b="1" i="1" dirty="0" smtClean="0">
                <a:solidFill>
                  <a:srgbClr val="FFFF00"/>
                </a:solidFill>
              </a:rPr>
              <a:t>- обретение чувства личной тождественности и целостности.;</a:t>
            </a:r>
          </a:p>
          <a:p>
            <a:pPr algn="l">
              <a:defRPr/>
            </a:pPr>
            <a:r>
              <a:rPr lang="ru-RU" sz="2200" b="1" i="1" dirty="0" smtClean="0">
                <a:solidFill>
                  <a:srgbClr val="FFFF00"/>
                </a:solidFill>
              </a:rPr>
              <a:t>  - завершение </a:t>
            </a:r>
            <a:r>
              <a:rPr lang="ru-RU" sz="2200" b="1" i="1" dirty="0" err="1" smtClean="0">
                <a:solidFill>
                  <a:srgbClr val="FFFF00"/>
                </a:solidFill>
              </a:rPr>
              <a:t>психосексуальной</a:t>
            </a:r>
            <a:r>
              <a:rPr lang="ru-RU" sz="2200" b="1" i="1" dirty="0" smtClean="0">
                <a:solidFill>
                  <a:srgbClr val="FFFF00"/>
                </a:solidFill>
              </a:rPr>
              <a:t> идентичности – осознание и самоощущение себя как достойного представителя определенного пола; </a:t>
            </a:r>
          </a:p>
          <a:p>
            <a:pPr algn="l">
              <a:defRPr/>
            </a:pPr>
            <a:r>
              <a:rPr lang="ru-RU" sz="2200" b="1" i="1" dirty="0" smtClean="0">
                <a:solidFill>
                  <a:srgbClr val="FFFF00"/>
                </a:solidFill>
              </a:rPr>
              <a:t>  - активное профессиональное самоопределение; </a:t>
            </a:r>
          </a:p>
          <a:p>
            <a:pPr algn="l">
              <a:defRPr/>
            </a:pPr>
            <a:r>
              <a:rPr lang="ru-RU" sz="2200" b="1" i="1" dirty="0" smtClean="0">
                <a:solidFill>
                  <a:srgbClr val="FFFF00"/>
                </a:solidFill>
              </a:rPr>
              <a:t>  - развитие готовности к жизненному самоопределению.</a:t>
            </a:r>
            <a:br>
              <a:rPr lang="ru-RU" sz="2200" b="1" i="1" dirty="0" smtClean="0">
                <a:solidFill>
                  <a:srgbClr val="FFFF00"/>
                </a:solidFill>
              </a:rPr>
            </a:br>
            <a:r>
              <a:rPr lang="ru-RU" sz="2200" b="1" i="1" dirty="0" smtClean="0">
                <a:solidFill>
                  <a:srgbClr val="FFFF00"/>
                </a:solidFill>
              </a:rPr>
              <a:t>Без решения этих возрастных задач данный период не будет полноценно прожит, что негативно скажется на дальнейшем жизненном пути и развитии личности. </a:t>
            </a:r>
          </a:p>
          <a:p>
            <a:pPr algn="l"/>
            <a:endParaRPr lang="ru-RU" sz="2400" dirty="0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803</TotalTime>
  <Words>1034</Words>
  <Application>Microsoft Office PowerPoint</Application>
  <PresentationFormat>Экран (4:3)</PresentationFormat>
  <Paragraphs>101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Презентация к родительскому собранию по теме : «Психологические особенности старшеклассников».</vt:lpstr>
      <vt:lpstr>         Возрастные особенности старшеклассников</vt:lpstr>
      <vt:lpstr>       «Не думайте, что вы воспитываете ребёнка только тогда, когда с ним разговариваете или поучаете его, или приказываете ему.  Вы воспитываете его в каждый момент вашей жизни, даже тогда, когда вас нет дома».                                   А.С.Макаренко</vt:lpstr>
      <vt:lpstr>Слайд 4</vt:lpstr>
      <vt:lpstr>Слайд 5</vt:lpstr>
      <vt:lpstr>Слайд 6</vt:lpstr>
      <vt:lpstr>Слайд 7</vt:lpstr>
      <vt:lpstr>Слайд 8</vt:lpstr>
      <vt:lpstr>В этот возрастной период начинают решаться важные задачи развития:</vt:lpstr>
      <vt:lpstr>           Психологические особенности ранней юности:</vt:lpstr>
      <vt:lpstr>Психологические особенности  ранней юности: </vt:lpstr>
      <vt:lpstr>Слайд 12</vt:lpstr>
      <vt:lpstr>Как помочь своему ребёнку в становлении самосознания:</vt:lpstr>
      <vt:lpstr>Важным вопросом является выстраивание взаимоотношений со взрослыми и сверстниками.</vt:lpstr>
      <vt:lpstr>   Формирование эмоционально-волевой сферы ребёнка – самый трудный этап становления.  Важно: </vt:lpstr>
      <vt:lpstr>Проблема десятиклассников.</vt:lpstr>
      <vt:lpstr>Что происходит дальше:</vt:lpstr>
      <vt:lpstr>  Почему же родители это делают:</vt:lpstr>
      <vt:lpstr>               Как быть:</vt:lpstr>
      <vt:lpstr>Слайд 20</vt:lpstr>
      <vt:lpstr>Слайд 21</vt:lpstr>
      <vt:lpstr>Заповеди для родителей, любящих своих детей.</vt:lpstr>
      <vt:lpstr>Заповеди для родителей, любящих своих детей.</vt:lpstr>
      <vt:lpstr>Заповеди для родителей, любящих своих детей.</vt:lpstr>
      <vt:lpstr>Уважаемые взрослые!  </vt:lpstr>
      <vt:lpstr>Слайд 26</vt:lpstr>
      <vt:lpstr>Слайд 27</vt:lpstr>
      <vt:lpstr>Спасибо за внимание!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Админ</cp:lastModifiedBy>
  <cp:revision>85</cp:revision>
  <dcterms:created xsi:type="dcterms:W3CDTF">2014-07-13T13:03:09Z</dcterms:created>
  <dcterms:modified xsi:type="dcterms:W3CDTF">2018-11-08T15:53:33Z</dcterms:modified>
</cp:coreProperties>
</file>