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5" r:id="rId1"/>
  </p:sldMasterIdLst>
  <p:sldIdLst>
    <p:sldId id="257" r:id="rId2"/>
    <p:sldId id="336" r:id="rId3"/>
    <p:sldId id="286" r:id="rId4"/>
    <p:sldId id="346" r:id="rId5"/>
    <p:sldId id="347" r:id="rId6"/>
    <p:sldId id="348" r:id="rId7"/>
    <p:sldId id="349" r:id="rId8"/>
    <p:sldId id="351" r:id="rId9"/>
    <p:sldId id="350" r:id="rId10"/>
    <p:sldId id="337" r:id="rId11"/>
    <p:sldId id="277" r:id="rId12"/>
    <p:sldId id="352" r:id="rId13"/>
    <p:sldId id="354" r:id="rId14"/>
    <p:sldId id="355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0808"/>
    <a:srgbClr val="2C778C"/>
    <a:srgbClr val="FFFF00"/>
    <a:srgbClr val="000000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576" autoAdjust="0"/>
    <p:restoredTop sz="94660"/>
  </p:normalViewPr>
  <p:slideViewPr>
    <p:cSldViewPr>
      <p:cViewPr varScale="1">
        <p:scale>
          <a:sx n="85" d="100"/>
          <a:sy n="85" d="100"/>
        </p:scale>
        <p:origin x="41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A1ED6D-40E3-4A51-B4A9-B11C1718BB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195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96C93-C7CF-40B5-BC2D-F3D00A9EDD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115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1452E-9733-445D-A5DF-C26A7C2E03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2850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7FC7C-7F8F-4FA7-A83A-A157CC8B21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0832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023AF-6B9A-40EE-A043-7A8E88FF98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116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12FA4-925D-4D11-AAC4-1035F5EC0D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676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0CED00-05BE-4E47-AB60-48832F64AB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4052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0D0538-A19B-4F00-B37F-314F3ED1CF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1913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1FC51-A0BC-49BD-8F13-E966ECB61F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0023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44DC96-4E99-4035-B4E0-9488313510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700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E6C98A-415A-4854-90D3-A5A8D7C759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322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ABBDB31-995E-43C9-A191-F923BB45BC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9734~1\AppData\Local\Temp\FineReader10\media\image1.jpeg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0.png"/><Relationship Id="rId7" Type="http://schemas.openxmlformats.org/officeDocument/2006/relationships/image" Target="../media/image2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microsoft.com/office/2007/relationships/hdphoto" Target="../media/hdphoto3.wdp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" y="-1"/>
            <a:ext cx="9143208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Прямоуг. 10"/>
          <p:cNvSpPr>
            <a:spLocks noGrp="1" noChangeArrowheads="1"/>
          </p:cNvSpPr>
          <p:nvPr>
            <p:ph type="title"/>
          </p:nvPr>
        </p:nvSpPr>
        <p:spPr>
          <a:xfrm>
            <a:off x="-72011" y="332656"/>
            <a:ext cx="9144001" cy="1787897"/>
          </a:xfrm>
        </p:spPr>
        <p:txBody>
          <a:bodyPr anchorCtr="1"/>
          <a:lstStyle/>
          <a:p>
            <a:r>
              <a:rPr lang="ru-RU" altLang="ru-RU" b="1" dirty="0" smtClean="0">
                <a:solidFill>
                  <a:srgbClr val="FFFF00"/>
                </a:solidFill>
              </a:rPr>
              <a:t>ОПРЕДЕЛЕНИЕ РАССТОЯНИЙ </a:t>
            </a:r>
            <a:br>
              <a:rPr lang="ru-RU" altLang="ru-RU" b="1" dirty="0" smtClean="0">
                <a:solidFill>
                  <a:srgbClr val="FFFF00"/>
                </a:solidFill>
              </a:rPr>
            </a:br>
            <a:r>
              <a:rPr lang="ru-RU" altLang="ru-RU" b="1" dirty="0" smtClean="0">
                <a:solidFill>
                  <a:srgbClr val="FFFF00"/>
                </a:solidFill>
              </a:rPr>
              <a:t>И РАЗМЕРОВ ТЕЛ </a:t>
            </a:r>
            <a:br>
              <a:rPr lang="ru-RU" altLang="ru-RU" b="1" dirty="0" smtClean="0">
                <a:solidFill>
                  <a:srgbClr val="FFFF00"/>
                </a:solidFill>
              </a:rPr>
            </a:br>
            <a:r>
              <a:rPr lang="ru-RU" altLang="ru-RU" b="1" dirty="0" smtClean="0">
                <a:solidFill>
                  <a:srgbClr val="FFFF00"/>
                </a:solidFill>
              </a:rPr>
              <a:t>В СОЛНЕЧНОЙ СИСТЕМЕ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. 10"/>
          <p:cNvSpPr>
            <a:spLocks noGrp="1" noChangeArrowheads="1"/>
          </p:cNvSpPr>
          <p:nvPr>
            <p:ph type="title"/>
          </p:nvPr>
        </p:nvSpPr>
        <p:spPr>
          <a:xfrm>
            <a:off x="539750" y="2708275"/>
            <a:ext cx="8229600" cy="1139825"/>
          </a:xfrm>
        </p:spPr>
        <p:txBody>
          <a:bodyPr rtlCol="0" anchorCtr="1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rgbClr val="C00000"/>
                </a:solidFill>
              </a:rPr>
              <a:t>Определение расстояний в Солнечной системе. 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Горизонтальный </a:t>
            </a:r>
            <a:r>
              <a:rPr lang="ru-RU" dirty="0">
                <a:solidFill>
                  <a:srgbClr val="C00000"/>
                </a:solidFill>
              </a:rPr>
              <a:t>параллакс</a:t>
            </a:r>
            <a:endParaRPr lang="ru-RU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Поле 3"/>
          <p:cNvSpPr txBox="1"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endParaRPr lang="ru-RU" altLang="ru-RU" sz="240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457200" y="37274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323920" y="1616611"/>
            <a:ext cx="4752136" cy="2512786"/>
            <a:chOff x="277064" y="1616611"/>
            <a:chExt cx="4752136" cy="2512786"/>
          </a:xfrm>
        </p:grpSpPr>
        <p:grpSp>
          <p:nvGrpSpPr>
            <p:cNvPr id="10" name="Группа 9"/>
            <p:cNvGrpSpPr/>
            <p:nvPr/>
          </p:nvGrpSpPr>
          <p:grpSpPr>
            <a:xfrm>
              <a:off x="277064" y="1616611"/>
              <a:ext cx="4752136" cy="2512786"/>
              <a:chOff x="277064" y="1616611"/>
              <a:chExt cx="4752136" cy="2512786"/>
            </a:xfrm>
          </p:grpSpPr>
          <p:grpSp>
            <p:nvGrpSpPr>
              <p:cNvPr id="9" name="Группа 8"/>
              <p:cNvGrpSpPr/>
              <p:nvPr/>
            </p:nvGrpSpPr>
            <p:grpSpPr>
              <a:xfrm>
                <a:off x="277064" y="1616611"/>
                <a:ext cx="4752136" cy="2512786"/>
                <a:chOff x="277064" y="1616611"/>
                <a:chExt cx="4752136" cy="2512786"/>
              </a:xfrm>
            </p:grpSpPr>
            <p:pic>
              <p:nvPicPr>
                <p:cNvPr id="7172" name="Picture 4" descr="C:\Users\9734~1\AppData\Local\Temp\FineReader10\media\image1.jpeg"/>
                <p:cNvPicPr>
                  <a:picLocks noChangeAspect="1" noChangeArrowheads="1"/>
                </p:cNvPicPr>
                <p:nvPr/>
              </p:nvPicPr>
              <p:blipFill>
                <a:blip r:embed="rId2" r:link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77064" y="1616611"/>
                  <a:ext cx="4752136" cy="251278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8" name="Прямоугольник 7"/>
                <p:cNvSpPr/>
                <p:nvPr/>
              </p:nvSpPr>
              <p:spPr>
                <a:xfrm>
                  <a:off x="2493902" y="2708920"/>
                  <a:ext cx="277898" cy="216024"/>
                </a:xfrm>
                <a:prstGeom prst="rect">
                  <a:avLst/>
                </a:prstGeom>
                <a:solidFill>
                  <a:srgbClr val="2C778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i="1" dirty="0" smtClean="0"/>
                    <a:t>D</a:t>
                  </a:r>
                  <a:endParaRPr lang="ru-RU" i="1" dirty="0"/>
                </a:p>
              </p:txBody>
            </p:sp>
          </p:grpSp>
          <p:sp>
            <p:nvSpPr>
              <p:cNvPr id="20" name="Прямоугольник 19"/>
              <p:cNvSpPr/>
              <p:nvPr/>
            </p:nvSpPr>
            <p:spPr>
              <a:xfrm>
                <a:off x="3707904" y="2490725"/>
                <a:ext cx="277898" cy="21602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i="1" dirty="0" smtClean="0">
                    <a:solidFill>
                      <a:srgbClr val="080808"/>
                    </a:solidFill>
                  </a:rPr>
                  <a:t>R</a:t>
                </a:r>
                <a:endParaRPr lang="ru-RU" i="1" dirty="0">
                  <a:solidFill>
                    <a:srgbClr val="080808"/>
                  </a:solidFill>
                </a:endParaRPr>
              </a:p>
            </p:txBody>
          </p:sp>
        </p:grpSp>
        <p:sp>
          <p:nvSpPr>
            <p:cNvPr id="4" name="Прямоугольник 3"/>
            <p:cNvSpPr/>
            <p:nvPr/>
          </p:nvSpPr>
          <p:spPr>
            <a:xfrm>
              <a:off x="967230" y="3821558"/>
              <a:ext cx="329179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1400" dirty="0" smtClean="0">
                  <a:solidFill>
                    <a:schemeClr val="bg1"/>
                  </a:solidFill>
                </a:rPr>
                <a:t>Горизонтальный </a:t>
              </a:r>
              <a:r>
                <a:rPr lang="ru-RU" sz="1400" dirty="0">
                  <a:solidFill>
                    <a:schemeClr val="bg1"/>
                  </a:solidFill>
                </a:rPr>
                <a:t>параллакс светила</a:t>
              </a:r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267318" y="116632"/>
            <a:ext cx="86251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800" dirty="0"/>
              <a:t>Измерить расстояние от Земли до Солнца удалось лишь во второй половине XVIII в., когда был впервые определен </a:t>
            </a:r>
            <a:r>
              <a:rPr lang="ru-RU" sz="1800" dirty="0" smtClean="0"/>
              <a:t>горизонтальный </a:t>
            </a:r>
            <a:r>
              <a:rPr lang="ru-RU" sz="1800" dirty="0"/>
              <a:t>параллакс Солнца.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77064" y="764704"/>
            <a:ext cx="86154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800" dirty="0">
                <a:solidFill>
                  <a:srgbClr val="C00000"/>
                </a:solidFill>
              </a:rPr>
              <a:t>Горизонтальным параллаксом </a:t>
            </a:r>
            <a:r>
              <a:rPr lang="ru-RU" sz="1800" dirty="0" smtClean="0"/>
              <a:t>(</a:t>
            </a:r>
            <a:r>
              <a:rPr lang="en-US" sz="1800" i="1" dirty="0" smtClean="0"/>
              <a:t>p</a:t>
            </a:r>
            <a:r>
              <a:rPr lang="ru-RU" sz="1800" dirty="0" smtClean="0"/>
              <a:t>) </a:t>
            </a:r>
            <a:r>
              <a:rPr lang="ru-RU" sz="1800" dirty="0"/>
              <a:t>называется угол, под которым со светила виден радиус Земли, перпендикулярный лучу </a:t>
            </a:r>
            <a:r>
              <a:rPr lang="ru-RU" sz="1800" dirty="0" smtClean="0"/>
              <a:t>зрения.</a:t>
            </a:r>
            <a:endParaRPr lang="ru-RU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868144" y="1554758"/>
                <a:ext cx="1873084" cy="7514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i="1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num>
                      <m:den>
                        <m:func>
                          <m:funcPr>
                            <m:ctrlP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𝑠𝑖𝑛</m:t>
                            </m:r>
                          </m:fName>
                          <m:e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 panose="02040503050406030204" pitchFamily="18" charset="0"/>
                              </a:rPr>
                              <m:t>𝑝</m:t>
                            </m:r>
                          </m:e>
                        </m:func>
                      </m:den>
                    </m:f>
                  </m:oMath>
                </a14:m>
                <a:endParaRPr lang="ru-RU" sz="2800" i="1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8144" y="1554758"/>
                <a:ext cx="1873084" cy="751488"/>
              </a:xfrm>
              <a:prstGeom prst="rect">
                <a:avLst/>
              </a:prstGeom>
              <a:blipFill rotWithShape="1">
                <a:blip r:embed="rId4"/>
                <a:stretch>
                  <a:fillRect l="-6840" b="-243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2613130" y="5549572"/>
                <a:ext cx="2510146" cy="7686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i="1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206 265” </m:t>
                        </m:r>
                      </m:num>
                      <m:den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𝑝</m:t>
                        </m:r>
                      </m:den>
                    </m:f>
                  </m:oMath>
                </a14:m>
                <a:r>
                  <a:rPr lang="en-US" sz="2800" i="1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R</a:t>
                </a:r>
                <a:r>
                  <a:rPr lang="ru-RU" sz="2800" i="1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ru-RU" i="1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,</a:t>
                </a:r>
                <a:endParaRPr lang="ru-RU" i="1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3130" y="5549572"/>
                <a:ext cx="2510146" cy="768608"/>
              </a:xfrm>
              <a:prstGeom prst="rect">
                <a:avLst/>
              </a:prstGeom>
              <a:blipFill rotWithShape="1">
                <a:blip r:embed="rId5"/>
                <a:stretch>
                  <a:fillRect l="-5109" b="-158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179512" y="4293096"/>
            <a:ext cx="883234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800" dirty="0"/>
              <a:t>Значению параллакса Солнца 8,8” соответствует </a:t>
            </a:r>
            <a:r>
              <a:rPr lang="ru-RU" sz="1800" dirty="0" smtClean="0"/>
              <a:t>расстояние равное </a:t>
            </a:r>
            <a:r>
              <a:rPr lang="ru-RU" sz="1800" dirty="0"/>
              <a:t>150 млн км. </a:t>
            </a:r>
            <a:r>
              <a:rPr lang="ru-RU" sz="1800" dirty="0" smtClean="0">
                <a:solidFill>
                  <a:srgbClr val="C00000"/>
                </a:solidFill>
              </a:rPr>
              <a:t>Одна астрономическая единица </a:t>
            </a:r>
            <a:r>
              <a:rPr lang="ru-RU" sz="1800" dirty="0">
                <a:solidFill>
                  <a:srgbClr val="C00000"/>
                </a:solidFill>
              </a:rPr>
              <a:t>(1 а. е</a:t>
            </a:r>
            <a:r>
              <a:rPr lang="ru-RU" sz="1800" dirty="0" smtClean="0">
                <a:solidFill>
                  <a:srgbClr val="C00000"/>
                </a:solidFill>
              </a:rPr>
              <a:t>.) равна </a:t>
            </a:r>
            <a:r>
              <a:rPr lang="ru-RU" sz="1800" dirty="0">
                <a:solidFill>
                  <a:srgbClr val="C00000"/>
                </a:solidFill>
              </a:rPr>
              <a:t>150 млн км</a:t>
            </a:r>
            <a:r>
              <a:rPr lang="ru-RU" sz="1800" dirty="0" smtClean="0">
                <a:solidFill>
                  <a:srgbClr val="C00000"/>
                </a:solidFill>
              </a:rPr>
              <a:t>.</a:t>
            </a:r>
            <a:endParaRPr lang="ru-RU" sz="1800" dirty="0">
              <a:solidFill>
                <a:srgbClr val="C00000"/>
              </a:solidFill>
            </a:endParaRPr>
          </a:p>
          <a:p>
            <a:pPr>
              <a:spcBef>
                <a:spcPts val="600"/>
              </a:spcBef>
            </a:pPr>
            <a:r>
              <a:rPr lang="ru-RU" sz="1800" dirty="0" smtClean="0"/>
              <a:t>Для малых углов, выраженных в радианах, </a:t>
            </a:r>
            <a:r>
              <a:rPr lang="en-US" sz="1800" i="1" dirty="0" smtClean="0"/>
              <a:t>sin p ≈ p</a:t>
            </a:r>
            <a:r>
              <a:rPr lang="ru-RU" sz="1800" dirty="0" smtClean="0"/>
              <a:t>.</a:t>
            </a:r>
            <a:r>
              <a:rPr lang="en-US" sz="1800" dirty="0" smtClean="0"/>
              <a:t> </a:t>
            </a:r>
            <a:endParaRPr lang="ru-RU" sz="1800" dirty="0" smtClean="0"/>
          </a:p>
          <a:p>
            <a:pPr>
              <a:spcBef>
                <a:spcPts val="600"/>
              </a:spcBef>
            </a:pPr>
            <a:r>
              <a:rPr lang="ru-RU" sz="1800" i="1" dirty="0" smtClean="0"/>
              <a:t>1 радиан = 206 265</a:t>
            </a:r>
            <a:r>
              <a:rPr lang="en-US" sz="1800" i="1" dirty="0" smtClean="0">
                <a:latin typeface="+mn-lt"/>
              </a:rPr>
              <a:t>”</a:t>
            </a:r>
            <a:endParaRPr lang="ru-RU" sz="1800" i="1" dirty="0"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5957894" y="5445224"/>
                <a:ext cx="2718562" cy="8653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i="1" dirty="0" smtClean="0">
                    <a:solidFill>
                      <a:srgbClr val="C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sz="32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US" sz="32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•</m:t>
                        </m:r>
                        <m:r>
                          <a:rPr lang="en-US" sz="3200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10</m:t>
                        </m:r>
                        <m:r>
                          <a:rPr lang="en-US" sz="3200" i="1" baseline="3000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  <m:r>
                          <a:rPr lang="en-US" sz="3200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)</m:t>
                        </m:r>
                        <m:r>
                          <a:rPr lang="en-US" sz="32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” 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𝑝</m:t>
                        </m:r>
                      </m:den>
                    </m:f>
                  </m:oMath>
                </a14:m>
                <a:r>
                  <a:rPr lang="en-US" sz="3200" i="1" dirty="0" smtClean="0">
                    <a:solidFill>
                      <a:srgbClr val="C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R</a:t>
                </a:r>
                <a:endParaRPr lang="ru-RU" sz="3200" i="1" dirty="0">
                  <a:solidFill>
                    <a:srgbClr val="C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7894" y="5445224"/>
                <a:ext cx="2718562" cy="865365"/>
              </a:xfrm>
              <a:prstGeom prst="rect">
                <a:avLst/>
              </a:prstGeom>
              <a:blipFill rotWithShape="1">
                <a:blip r:embed="rId6"/>
                <a:stretch>
                  <a:fillRect l="-5605" b="-28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>
            <a:off x="4974496" y="5791362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 smtClean="0"/>
              <a:t>или</a:t>
            </a:r>
            <a:endParaRPr lang="ru-RU" sz="18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148502" y="2490725"/>
            <a:ext cx="3960002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ru-RU" sz="1800" dirty="0" smtClean="0"/>
              <a:t>Чем </a:t>
            </a:r>
            <a:r>
              <a:rPr lang="ru-RU" sz="1800" dirty="0"/>
              <a:t>дальше расположен объект, тем </a:t>
            </a:r>
            <a:r>
              <a:rPr lang="ru-RU" sz="1800" dirty="0" smtClean="0"/>
              <a:t>меньше </a:t>
            </a:r>
            <a:r>
              <a:rPr lang="ru-RU" sz="1800" dirty="0"/>
              <a:t>его параллакс. </a:t>
            </a:r>
            <a:endParaRPr lang="ru-RU" sz="1800" dirty="0" smtClean="0"/>
          </a:p>
          <a:p>
            <a:pPr>
              <a:spcBef>
                <a:spcPts val="600"/>
              </a:spcBef>
            </a:pPr>
            <a:r>
              <a:rPr lang="ru-RU" sz="1800" dirty="0" smtClean="0"/>
              <a:t>Наибольшее </a:t>
            </a:r>
            <a:r>
              <a:rPr lang="ru-RU" sz="1800" dirty="0"/>
              <a:t>значение имеет параллакс </a:t>
            </a:r>
            <a:r>
              <a:rPr lang="ru-RU" sz="1800" dirty="0" smtClean="0"/>
              <a:t>Луны</a:t>
            </a:r>
            <a:r>
              <a:rPr lang="ru-RU" sz="1800" dirty="0"/>
              <a:t>, который </a:t>
            </a:r>
            <a:r>
              <a:rPr lang="ru-RU" sz="1800" dirty="0" smtClean="0"/>
              <a:t>в </a:t>
            </a:r>
            <a:r>
              <a:rPr lang="ru-RU" sz="1800" dirty="0"/>
              <a:t>среднем составляет 57'. </a:t>
            </a:r>
            <a:endParaRPr lang="ru-RU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555198"/>
            <a:ext cx="3960440" cy="1980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62128" y="382012"/>
            <a:ext cx="863035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kern="100" dirty="0"/>
              <a:t>Во второй половине XX в. развитие радиотехники </a:t>
            </a:r>
            <a:r>
              <a:rPr lang="ru-RU" kern="100" dirty="0" smtClean="0"/>
              <a:t>позволило </a:t>
            </a:r>
            <a:r>
              <a:rPr lang="ru-RU" kern="100" dirty="0"/>
              <a:t>определять расстояния </a:t>
            </a:r>
            <a:endParaRPr lang="ru-RU" kern="100" dirty="0" smtClean="0"/>
          </a:p>
          <a:p>
            <a:pPr algn="ctr"/>
            <a:r>
              <a:rPr lang="ru-RU" kern="100" dirty="0" smtClean="0"/>
              <a:t>до </a:t>
            </a:r>
            <a:r>
              <a:rPr lang="ru-RU" kern="100" dirty="0"/>
              <a:t>тел Солнечной системы </a:t>
            </a:r>
            <a:r>
              <a:rPr lang="ru-RU" kern="100" dirty="0" smtClean="0"/>
              <a:t>посредством </a:t>
            </a:r>
            <a:r>
              <a:rPr lang="ru-RU" kern="100" dirty="0">
                <a:solidFill>
                  <a:srgbClr val="C00000"/>
                </a:solidFill>
              </a:rPr>
              <a:t>радиолокации</a:t>
            </a:r>
            <a:r>
              <a:rPr lang="ru-RU" kern="100" dirty="0"/>
              <a:t>. </a:t>
            </a:r>
            <a:endParaRPr lang="ru-RU" kern="100" dirty="0" smtClean="0"/>
          </a:p>
          <a:p>
            <a:pPr algn="ctr"/>
            <a:r>
              <a:rPr lang="ru-RU" kern="100" dirty="0" smtClean="0"/>
              <a:t>Первым </a:t>
            </a:r>
            <a:r>
              <a:rPr lang="ru-RU" kern="100" dirty="0"/>
              <a:t>объектом среди них стала Луна</a:t>
            </a:r>
            <a:r>
              <a:rPr lang="ru-RU" kern="100" dirty="0" smtClean="0"/>
              <a:t>. На основе </a:t>
            </a:r>
            <a:r>
              <a:rPr lang="ru-RU" kern="100" dirty="0"/>
              <a:t>радиолокации Венеры величина астрономической </a:t>
            </a:r>
            <a:r>
              <a:rPr lang="ru-RU" kern="100" dirty="0" smtClean="0"/>
              <a:t>единицы </a:t>
            </a:r>
            <a:r>
              <a:rPr lang="ru-RU" kern="100" dirty="0"/>
              <a:t>определена с точностью порядка километра. </a:t>
            </a:r>
            <a:endParaRPr lang="ru-RU" kern="1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5148064" y="1598895"/>
            <a:ext cx="3563888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настоящее время благодаря использованию лазеров стало возможным провести </a:t>
            </a:r>
            <a:r>
              <a:rPr lang="ru-RU" dirty="0">
                <a:solidFill>
                  <a:srgbClr val="C00000"/>
                </a:solidFill>
              </a:rPr>
              <a:t>оптическую локацию </a:t>
            </a:r>
            <a:r>
              <a:rPr lang="ru-RU" dirty="0"/>
              <a:t>Луны. </a:t>
            </a:r>
            <a:endParaRPr lang="ru-RU" dirty="0" smtClean="0"/>
          </a:p>
          <a:p>
            <a:pPr>
              <a:spcBef>
                <a:spcPts val="600"/>
              </a:spcBef>
            </a:pPr>
            <a:r>
              <a:rPr lang="ru-RU" dirty="0" smtClean="0"/>
              <a:t>При </a:t>
            </a:r>
            <a:r>
              <a:rPr lang="ru-RU" dirty="0"/>
              <a:t>этом расстояния до лунной поверхности измеряются с точностью до сантиметров.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8032" y="3717032"/>
            <a:ext cx="8676456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 smtClean="0">
                <a:solidFill>
                  <a:srgbClr val="C00000"/>
                </a:solidFill>
              </a:rPr>
              <a:t>Пример решения задачи</a:t>
            </a:r>
          </a:p>
          <a:p>
            <a:pPr>
              <a:spcBef>
                <a:spcPts val="600"/>
              </a:spcBef>
            </a:pPr>
            <a:r>
              <a:rPr lang="ru-RU" dirty="0" smtClean="0">
                <a:solidFill>
                  <a:srgbClr val="002060"/>
                </a:solidFill>
              </a:rPr>
              <a:t>На </a:t>
            </a:r>
            <a:r>
              <a:rPr lang="ru-RU" dirty="0">
                <a:solidFill>
                  <a:srgbClr val="002060"/>
                </a:solidFill>
              </a:rPr>
              <a:t>каком расстоянии от Земли находится Сатурн, </a:t>
            </a:r>
            <a:r>
              <a:rPr lang="ru-RU" dirty="0" smtClean="0">
                <a:solidFill>
                  <a:srgbClr val="002060"/>
                </a:solidFill>
              </a:rPr>
              <a:t>когда </a:t>
            </a:r>
            <a:r>
              <a:rPr lang="ru-RU" dirty="0">
                <a:solidFill>
                  <a:srgbClr val="002060"/>
                </a:solidFill>
              </a:rPr>
              <a:t>его горизонтальный параллакс равен 0,9</a:t>
            </a:r>
            <a:r>
              <a:rPr lang="ru-RU" dirty="0" smtClean="0">
                <a:solidFill>
                  <a:srgbClr val="002060"/>
                </a:solidFill>
              </a:rPr>
              <a:t>"?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88032" y="4569802"/>
            <a:ext cx="4572000" cy="152349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/>
              <a:t>Дано:</a:t>
            </a:r>
            <a:r>
              <a:rPr lang="ru-RU" dirty="0"/>
              <a:t> </a:t>
            </a:r>
          </a:p>
          <a:p>
            <a:r>
              <a:rPr lang="en-US" sz="18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p</a:t>
            </a:r>
            <a:r>
              <a:rPr lang="en-US" sz="1800" i="1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1</a:t>
            </a:r>
            <a:r>
              <a:rPr lang="en-US" sz="18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=0,9“</a:t>
            </a:r>
          </a:p>
          <a:p>
            <a:r>
              <a:rPr lang="en-US" sz="1800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D</a:t>
            </a:r>
            <a:r>
              <a:rPr lang="en-US" sz="1800" i="1" baseline="-25000" dirty="0" smtClean="0">
                <a:latin typeface="Cambria Math" panose="02040503050406030204" pitchFamily="18" charset="0"/>
                <a:ea typeface="Cambria Math" panose="02040503050406030204" pitchFamily="18" charset="0"/>
                <a:sym typeface="Wingdings 2"/>
              </a:rPr>
              <a:t></a:t>
            </a:r>
            <a:r>
              <a:rPr lang="en-US" sz="1800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= </a:t>
            </a:r>
            <a:r>
              <a:rPr lang="en-US" sz="18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1 </a:t>
            </a:r>
            <a:r>
              <a:rPr lang="ru-RU" sz="18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а.е.</a:t>
            </a:r>
          </a:p>
          <a:p>
            <a:r>
              <a:rPr lang="en-US" sz="1800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p</a:t>
            </a:r>
            <a:r>
              <a:rPr lang="en-US" sz="1800" i="1" baseline="-25000" dirty="0">
                <a:latin typeface="Cambria Math" panose="02040503050406030204" pitchFamily="18" charset="0"/>
                <a:ea typeface="Cambria Math" panose="02040503050406030204" pitchFamily="18" charset="0"/>
                <a:sym typeface="Wingdings 2"/>
              </a:rPr>
              <a:t>  </a:t>
            </a:r>
            <a:r>
              <a:rPr lang="en-US" sz="1800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= 8,8“</a:t>
            </a:r>
          </a:p>
          <a:p>
            <a:pPr>
              <a:spcBef>
                <a:spcPts val="600"/>
              </a:spcBef>
            </a:pPr>
            <a:r>
              <a:rPr lang="en-US" sz="1800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D</a:t>
            </a:r>
            <a:r>
              <a:rPr lang="en-US" sz="1800" i="1" baseline="-25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1</a:t>
            </a:r>
            <a:r>
              <a:rPr lang="en-US" sz="1800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- ?</a:t>
            </a:r>
            <a:endParaRPr lang="en-US" sz="1800" i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288032" y="4653136"/>
            <a:ext cx="1187624" cy="1470342"/>
            <a:chOff x="288032" y="4653136"/>
            <a:chExt cx="1187624" cy="1470342"/>
          </a:xfrm>
        </p:grpSpPr>
        <p:cxnSp>
          <p:nvCxnSpPr>
            <p:cNvPr id="9" name="Прямая соединительная линия 8"/>
            <p:cNvCxnSpPr/>
            <p:nvPr/>
          </p:nvCxnSpPr>
          <p:spPr>
            <a:xfrm>
              <a:off x="1475656" y="4653136"/>
              <a:ext cx="0" cy="147034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288032" y="5733256"/>
              <a:ext cx="118762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1619672" y="4916938"/>
                <a:ext cx="1944216" cy="5767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i="1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</a:t>
                </a:r>
                <a:r>
                  <a:rPr lang="en-US" sz="2000" i="1" baseline="-25000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1</a:t>
                </a:r>
                <a:r>
                  <a:rPr lang="en-US" sz="2000" i="1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•</m:t>
                        </m:r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10</m:t>
                        </m:r>
                        <m:r>
                          <a:rPr lang="en-US" sz="2000" i="1" baseline="30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)</m:t>
                        </m:r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” </m:t>
                        </m:r>
                      </m:num>
                      <m:den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𝑝</m:t>
                        </m:r>
                        <m:r>
                          <a:rPr lang="en-US" sz="2000" b="0" i="1" baseline="-25000" smtClean="0">
                            <a:solidFill>
                              <a:schemeClr val="tx1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1</m:t>
                        </m:r>
                      </m:den>
                    </m:f>
                  </m:oMath>
                </a14:m>
                <a:r>
                  <a:rPr lang="en-US" sz="2000" i="1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R ,</a:t>
                </a:r>
                <a:endParaRPr lang="ru-RU" sz="2000" i="1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9672" y="4916938"/>
                <a:ext cx="1944216" cy="576761"/>
              </a:xfrm>
              <a:prstGeom prst="rect">
                <a:avLst/>
              </a:prstGeom>
              <a:blipFill rotWithShape="1">
                <a:blip r:embed="rId3"/>
                <a:stretch>
                  <a:fillRect l="-344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3779912" y="4916938"/>
                <a:ext cx="1872208" cy="5767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i="1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</a:t>
                </a:r>
                <a:r>
                  <a:rPr lang="en-US" sz="2000" baseline="-25000" dirty="0">
                    <a:sym typeface="Wingdings 2"/>
                  </a:rPr>
                  <a:t> </a:t>
                </a:r>
                <a:r>
                  <a:rPr lang="en-US" sz="2000" i="1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•</m:t>
                        </m:r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10</m:t>
                        </m:r>
                        <m:r>
                          <a:rPr lang="en-US" sz="2000" i="1" baseline="30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)</m:t>
                        </m:r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” </m:t>
                        </m:r>
                      </m:num>
                      <m:den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𝑝</m:t>
                        </m:r>
                        <m:r>
                          <m:rPr>
                            <m:nor/>
                          </m:rPr>
                          <a:rPr lang="en-US" sz="2000" baseline="-25000" dirty="0">
                            <a:sym typeface="Wingdings 2"/>
                          </a:rPr>
                          <m:t></m:t>
                        </m:r>
                      </m:den>
                    </m:f>
                  </m:oMath>
                </a14:m>
                <a:r>
                  <a:rPr lang="en-US" sz="2000" i="1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R ,</a:t>
                </a:r>
                <a:endParaRPr lang="ru-RU" sz="2000" i="1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9912" y="4916938"/>
                <a:ext cx="1872208" cy="576761"/>
              </a:xfrm>
              <a:prstGeom prst="rect">
                <a:avLst/>
              </a:prstGeom>
              <a:blipFill rotWithShape="1">
                <a:blip r:embed="rId4"/>
                <a:stretch>
                  <a:fillRect l="-3257" r="-325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/>
              <p:cNvSpPr/>
              <p:nvPr/>
            </p:nvSpPr>
            <p:spPr>
              <a:xfrm>
                <a:off x="6187512" y="4916938"/>
                <a:ext cx="1552840" cy="58022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0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</m:t>
                        </m:r>
                        <m:r>
                          <m:rPr>
                            <m:nor/>
                          </m:rPr>
                          <a:rPr lang="en-US" sz="2000" i="1" baseline="-250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20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</m:t>
                        </m:r>
                        <m:r>
                          <m:rPr>
                            <m:nor/>
                          </m:rPr>
                          <a:rPr lang="en-US" sz="2000" baseline="-25000" dirty="0">
                            <a:sym typeface="Wingdings 2"/>
                          </a:rPr>
                          <m:t> </m:t>
                        </m:r>
                      </m:den>
                    </m:f>
                    <m:r>
                      <a:rPr lang="en-US" sz="2000" i="1" baseline="-25000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/>
                            <a:ea typeface="Cambria Math" panose="02040503050406030204" pitchFamily="18" charset="0"/>
                          </a:rPr>
                          <m:t>𝑝</m:t>
                        </m:r>
                        <m:r>
                          <m:rPr>
                            <m:nor/>
                          </m:rPr>
                          <a:rPr lang="en-US" sz="2000" baseline="-25000" dirty="0">
                            <a:sym typeface="Wingdings 2"/>
                          </a:rPr>
                          <m:t></m:t>
                        </m:r>
                      </m:num>
                      <m:den>
                        <m:r>
                          <a:rPr lang="en-US" sz="2000" i="1">
                            <a:latin typeface="Cambria Math"/>
                            <a:ea typeface="Cambria Math" panose="02040503050406030204" pitchFamily="18" charset="0"/>
                          </a:rPr>
                          <m:t>𝑝</m:t>
                        </m:r>
                        <m:r>
                          <a:rPr lang="en-US" sz="2000" i="1" baseline="-25000">
                            <a:latin typeface="Cambria Math"/>
                            <a:ea typeface="Cambria Math" panose="02040503050406030204" pitchFamily="18" charset="0"/>
                          </a:rPr>
                          <m:t>1</m:t>
                        </m:r>
                      </m:den>
                    </m:f>
                  </m:oMath>
                </a14:m>
                <a:endParaRPr lang="ru-RU" sz="2000" dirty="0"/>
              </a:p>
            </p:txBody>
          </p:sp>
        </mc:Choice>
        <mc:Fallback xmlns=""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7512" y="4916938"/>
                <a:ext cx="1552840" cy="580223"/>
              </a:xfrm>
              <a:prstGeom prst="rect">
                <a:avLst/>
              </a:prstGeom>
              <a:blipFill rotWithShape="1">
                <a:blip r:embed="rId5"/>
                <a:stretch>
                  <a:fillRect b="-105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1643162" y="4567604"/>
            <a:ext cx="18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Решение:</a:t>
            </a:r>
            <a:endParaRPr lang="ru-RU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1687800" y="5597624"/>
                <a:ext cx="5242207" cy="5984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i="1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</a:t>
                </a:r>
                <a:r>
                  <a:rPr lang="en-US" sz="1800" i="1" baseline="-25000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1</a:t>
                </a:r>
                <a:r>
                  <a:rPr lang="en-US" sz="1800" i="1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1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</m:t>
                        </m:r>
                        <m:r>
                          <m:rPr>
                            <m:nor/>
                          </m:rPr>
                          <a:rPr lang="en-US" sz="1800" baseline="-25000" dirty="0">
                            <a:sym typeface="Wingdings 2"/>
                          </a:rPr>
                          <m:t> </m:t>
                        </m:r>
                        <m:r>
                          <a:rPr lang="en-US" sz="2000" i="1">
                            <a:latin typeface="Cambria Math"/>
                            <a:ea typeface="Cambria Math" panose="02040503050406030204" pitchFamily="18" charset="0"/>
                          </a:rPr>
                          <m:t>𝑝</m:t>
                        </m:r>
                        <m:r>
                          <m:rPr>
                            <m:nor/>
                          </m:rPr>
                          <a:rPr lang="en-US" sz="2000" baseline="-25000" dirty="0">
                            <a:sym typeface="Wingdings 2"/>
                          </a:rPr>
                          <m:t></m:t>
                        </m:r>
                      </m:num>
                      <m:den>
                        <m:r>
                          <a:rPr lang="en-US" sz="2000" i="1">
                            <a:latin typeface="Cambria Math"/>
                            <a:ea typeface="Cambria Math" panose="02040503050406030204" pitchFamily="18" charset="0"/>
                          </a:rPr>
                          <m:t>𝑝</m:t>
                        </m:r>
                        <m:r>
                          <a:rPr lang="en-US" sz="2000" i="1" baseline="-25000">
                            <a:latin typeface="Cambria Math"/>
                            <a:ea typeface="Cambria Math" panose="02040503050406030204" pitchFamily="18" charset="0"/>
                          </a:rPr>
                          <m:t>1</m:t>
                        </m:r>
                      </m:den>
                    </m:f>
                  </m:oMath>
                </a14:m>
                <a:r>
                  <a:rPr lang="ru-RU" sz="1800" i="1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1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 а.е. </m:t>
                        </m:r>
                        <m:r>
                          <a:rPr lang="ru-RU" sz="1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•</m:t>
                        </m:r>
                        <m:r>
                          <m:rPr>
                            <m:nor/>
                          </m:rPr>
                          <a:rPr lang="en-US" sz="1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8,8“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1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0,9“ </m:t>
                        </m:r>
                      </m:den>
                    </m:f>
                  </m:oMath>
                </a14:m>
                <a:r>
                  <a:rPr lang="ru-RU" sz="1800" i="1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9,8 а.е. </a:t>
                </a:r>
                <a:endParaRPr lang="ru-RU" sz="1800" i="1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7800" y="5597624"/>
                <a:ext cx="5242207" cy="598497"/>
              </a:xfrm>
              <a:prstGeom prst="rect">
                <a:avLst/>
              </a:prstGeom>
              <a:blipFill rotWithShape="1">
                <a:blip r:embed="rId6"/>
                <a:stretch>
                  <a:fillRect l="-10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/>
          <p:cNvSpPr txBox="1"/>
          <p:nvPr/>
        </p:nvSpPr>
        <p:spPr>
          <a:xfrm>
            <a:off x="5364088" y="6123478"/>
            <a:ext cx="25922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Ответ: </a:t>
            </a:r>
            <a:r>
              <a:rPr lang="en-US" i="1" dirty="0">
                <a:latin typeface="Cambria Math" panose="02040503050406030204" pitchFamily="18" charset="0"/>
                <a:ea typeface="Cambria Math" panose="02040503050406030204" pitchFamily="18" charset="0"/>
              </a:rPr>
              <a:t>D</a:t>
            </a:r>
            <a:r>
              <a:rPr lang="en-US" i="1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1</a:t>
            </a:r>
            <a:r>
              <a:rPr lang="en-US" i="1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=</a:t>
            </a:r>
            <a:r>
              <a:rPr lang="ru-RU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i="1" dirty="0">
                <a:latin typeface="Cambria Math" panose="02040503050406030204" pitchFamily="18" charset="0"/>
                <a:ea typeface="Cambria Math" panose="02040503050406030204" pitchFamily="18" charset="0"/>
              </a:rPr>
              <a:t>9,8 а.е</a:t>
            </a:r>
            <a:r>
              <a:rPr lang="ru-RU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8905511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. 10"/>
          <p:cNvSpPr>
            <a:spLocks noGrp="1" noChangeArrowheads="1"/>
          </p:cNvSpPr>
          <p:nvPr>
            <p:ph type="title"/>
          </p:nvPr>
        </p:nvSpPr>
        <p:spPr>
          <a:xfrm>
            <a:off x="539750" y="2708275"/>
            <a:ext cx="8229600" cy="1139825"/>
          </a:xfrm>
        </p:spPr>
        <p:txBody>
          <a:bodyPr rtlCol="0" anchorCtr="1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rgbClr val="C00000"/>
                </a:solidFill>
              </a:rPr>
              <a:t>Определение </a:t>
            </a:r>
            <a:r>
              <a:rPr lang="ru-RU" dirty="0" smtClean="0">
                <a:solidFill>
                  <a:srgbClr val="C00000"/>
                </a:solidFill>
              </a:rPr>
              <a:t>размеров светил</a:t>
            </a:r>
          </a:p>
        </p:txBody>
      </p:sp>
    </p:spTree>
    <p:extLst>
      <p:ext uri="{BB962C8B-B14F-4D97-AF65-F5344CB8AC3E}">
        <p14:creationId xmlns:p14="http://schemas.microsoft.com/office/powerpoint/2010/main" val="9124260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4036" y="260648"/>
            <a:ext cx="86044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kern="100" dirty="0"/>
              <a:t>Зная расстояние до светила, можно определить его </a:t>
            </a:r>
            <a:r>
              <a:rPr lang="ru-RU" sz="1800" kern="100" dirty="0" smtClean="0"/>
              <a:t>линейные </a:t>
            </a:r>
            <a:r>
              <a:rPr lang="ru-RU" sz="1800" kern="100" dirty="0"/>
              <a:t>размеры, если измерить его угловой радиус </a:t>
            </a:r>
            <a:r>
              <a:rPr lang="ru-RU" sz="1800" i="1" kern="100" dirty="0" smtClean="0"/>
              <a:t>р</a:t>
            </a:r>
            <a:r>
              <a:rPr lang="ru-RU" sz="1800" kern="100" dirty="0" smtClean="0"/>
              <a:t>. Формула</a:t>
            </a:r>
            <a:r>
              <a:rPr lang="ru-RU" sz="1800" kern="100" dirty="0"/>
              <a:t>, связывающая эти </a:t>
            </a:r>
            <a:r>
              <a:rPr lang="ru-RU" sz="1800" kern="100" dirty="0" smtClean="0"/>
              <a:t>величины</a:t>
            </a:r>
            <a:r>
              <a:rPr lang="ru-RU" sz="1800" kern="100" dirty="0"/>
              <a:t>, аналогична формуле для </a:t>
            </a:r>
            <a:r>
              <a:rPr lang="ru-RU" sz="1800" kern="100" dirty="0" smtClean="0"/>
              <a:t>определения </a:t>
            </a:r>
            <a:r>
              <a:rPr lang="ru-RU" sz="1800" kern="100" dirty="0"/>
              <a:t>параллакса</a:t>
            </a:r>
            <a:r>
              <a:rPr lang="ru-RU" sz="1800" kern="100" dirty="0" smtClean="0"/>
              <a:t>:  </a:t>
            </a:r>
            <a:endParaRPr lang="ru-RU" sz="1800" kern="100" dirty="0"/>
          </a:p>
        </p:txBody>
      </p:sp>
      <p:sp>
        <p:nvSpPr>
          <p:cNvPr id="6" name="TextBox 5"/>
          <p:cNvSpPr txBox="1"/>
          <p:nvPr/>
        </p:nvSpPr>
        <p:spPr>
          <a:xfrm>
            <a:off x="288032" y="4113633"/>
            <a:ext cx="7668344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 smtClean="0">
                <a:solidFill>
                  <a:srgbClr val="C00000"/>
                </a:solidFill>
              </a:rPr>
              <a:t>Пример решения задачи</a:t>
            </a:r>
          </a:p>
          <a:p>
            <a:pPr>
              <a:spcBef>
                <a:spcPts val="600"/>
              </a:spcBef>
            </a:pPr>
            <a:r>
              <a:rPr lang="ru-RU" dirty="0">
                <a:solidFill>
                  <a:srgbClr val="002060"/>
                </a:solidFill>
              </a:rPr>
              <a:t>Чему равен линейный диаметр Луны, если она видна с расстояния 400 </a:t>
            </a:r>
            <a:r>
              <a:rPr lang="en-US" dirty="0" smtClean="0">
                <a:solidFill>
                  <a:srgbClr val="002060"/>
                </a:solidFill>
              </a:rPr>
              <a:t>000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км под углом примерно 30'?</a:t>
            </a:r>
            <a:endParaRPr lang="ru-RU" dirty="0" smtClean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8032" y="5062825"/>
            <a:ext cx="4572000" cy="12464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 smtClean="0"/>
              <a:t>Дано</a:t>
            </a:r>
            <a:r>
              <a:rPr lang="ru-RU" i="1" dirty="0"/>
              <a:t>:</a:t>
            </a:r>
            <a:r>
              <a:rPr lang="ru-RU" dirty="0"/>
              <a:t> </a:t>
            </a:r>
          </a:p>
          <a:p>
            <a:r>
              <a:rPr lang="en-US" sz="1800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D= 400000 </a:t>
            </a:r>
            <a:r>
              <a:rPr lang="ru-RU" sz="1800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км</a:t>
            </a:r>
            <a:endParaRPr lang="ru-RU" sz="1800" i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el-GR" sz="1800" i="1" dirty="0"/>
              <a:t>ρ</a:t>
            </a:r>
            <a:r>
              <a:rPr lang="en-US" sz="1800" i="1" baseline="-25000" dirty="0" smtClean="0">
                <a:latin typeface="Cambria Math" panose="02040503050406030204" pitchFamily="18" charset="0"/>
                <a:ea typeface="Cambria Math" panose="02040503050406030204" pitchFamily="18" charset="0"/>
                <a:sym typeface="Wingdings 2"/>
              </a:rPr>
              <a:t> </a:t>
            </a:r>
            <a:r>
              <a:rPr lang="en-US" sz="1800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= </a:t>
            </a:r>
            <a:r>
              <a:rPr lang="ru-RU" sz="1800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30</a:t>
            </a:r>
            <a:r>
              <a:rPr lang="en-US" sz="1800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’</a:t>
            </a:r>
          </a:p>
          <a:p>
            <a:pPr>
              <a:spcBef>
                <a:spcPts val="600"/>
              </a:spcBef>
            </a:pPr>
            <a:r>
              <a:rPr lang="en-US" sz="18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d</a:t>
            </a:r>
            <a:r>
              <a:rPr lang="en-US" sz="1800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- ?</a:t>
            </a:r>
            <a:endParaRPr lang="en-US" sz="1800" i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179512" y="4991690"/>
            <a:ext cx="1763688" cy="1301065"/>
            <a:chOff x="288032" y="4653136"/>
            <a:chExt cx="1187624" cy="1470342"/>
          </a:xfrm>
        </p:grpSpPr>
        <p:cxnSp>
          <p:nvCxnSpPr>
            <p:cNvPr id="9" name="Прямая соединительная линия 8"/>
            <p:cNvCxnSpPr/>
            <p:nvPr/>
          </p:nvCxnSpPr>
          <p:spPr>
            <a:xfrm>
              <a:off x="1475656" y="4653136"/>
              <a:ext cx="0" cy="147034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288032" y="5733256"/>
              <a:ext cx="118762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1973385" y="5021574"/>
            <a:ext cx="550102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Решение:</a:t>
            </a:r>
            <a:endParaRPr lang="en-US" i="1" dirty="0" smtClean="0"/>
          </a:p>
          <a:p>
            <a:r>
              <a:rPr lang="ru-RU" i="1" dirty="0" smtClean="0"/>
              <a:t>Если </a:t>
            </a:r>
            <a:r>
              <a:rPr lang="el-GR" i="1" dirty="0"/>
              <a:t>ρ </a:t>
            </a:r>
            <a:r>
              <a:rPr lang="ru-RU" i="1" dirty="0" smtClean="0"/>
              <a:t>выразить в радианах, то </a:t>
            </a:r>
            <a:r>
              <a:rPr lang="en-US" sz="18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r</a:t>
            </a:r>
            <a:r>
              <a:rPr lang="ru-RU" sz="18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18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=</a:t>
            </a:r>
            <a:r>
              <a:rPr lang="ru-RU" sz="18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 D</a:t>
            </a:r>
            <a:r>
              <a:rPr lang="en-US" sz="18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l-GR" sz="18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ρ</a:t>
            </a:r>
            <a:r>
              <a:rPr lang="ru-RU" sz="1800" i="1" dirty="0" smtClean="0"/>
              <a:t> </a:t>
            </a:r>
            <a:endParaRPr lang="ru-RU" sz="1800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2102791" y="5597807"/>
                <a:ext cx="5242207" cy="544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d</a:t>
                </a:r>
                <a:r>
                  <a:rPr lang="en-US" sz="1800" i="1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</a:t>
                </a:r>
                <a:r>
                  <a:rPr lang="ru-RU" sz="1800" i="1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1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400</m:t>
                        </m:r>
                        <m:r>
                          <m:rPr>
                            <m:nor/>
                          </m:rPr>
                          <a:rPr lang="ru-RU" sz="1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1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000 </m:t>
                        </m:r>
                        <m:r>
                          <m:rPr>
                            <m:nor/>
                          </m:rPr>
                          <a:rPr lang="ru-RU" sz="1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км </m:t>
                        </m:r>
                        <m:r>
                          <a:rPr lang="ru-RU" sz="1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•</m:t>
                        </m:r>
                        <m:r>
                          <m:rPr>
                            <m:nor/>
                          </m:rPr>
                          <a:rPr lang="ru-RU" sz="1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30</m:t>
                        </m:r>
                        <m:r>
                          <m:rPr>
                            <m:nor/>
                          </m:rPr>
                          <a:rPr lang="en-US" sz="1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  <m:r>
                          <a:rPr lang="ru-RU" sz="1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•</m:t>
                        </m:r>
                        <m:r>
                          <m:rPr>
                            <m:nor/>
                          </m:rPr>
                          <a:rPr lang="en-US" sz="1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60</m:t>
                        </m:r>
                        <m:r>
                          <m:rPr>
                            <m:nor/>
                          </m:rPr>
                          <a:rPr lang="en-US" sz="1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“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1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ru-RU" sz="1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  <m:r>
                          <m:rPr>
                            <m:nor/>
                          </m:rPr>
                          <a:rPr lang="en-US" sz="1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6 265</m:t>
                        </m:r>
                        <m:r>
                          <m:rPr>
                            <m:nor/>
                          </m:rPr>
                          <a:rPr lang="en-US" sz="1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“ </m:t>
                        </m:r>
                      </m:den>
                    </m:f>
                  </m:oMath>
                </a14:m>
                <a:r>
                  <a:rPr lang="ru-RU" sz="1800" i="1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</a:t>
                </a:r>
                <a:r>
                  <a:rPr lang="en-US" sz="1800" i="1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3490 </a:t>
                </a:r>
                <a:r>
                  <a:rPr lang="ru-RU" sz="1800" i="1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км. </a:t>
                </a:r>
                <a:endParaRPr lang="ru-RU" sz="1800" i="1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2791" y="5597807"/>
                <a:ext cx="5242207" cy="544444"/>
              </a:xfrm>
              <a:prstGeom prst="rect">
                <a:avLst/>
              </a:prstGeom>
              <a:blipFill rotWithShape="1">
                <a:blip r:embed="rId2"/>
                <a:stretch>
                  <a:fillRect l="-1047" b="-3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/>
          <p:cNvSpPr txBox="1"/>
          <p:nvPr/>
        </p:nvSpPr>
        <p:spPr>
          <a:xfrm>
            <a:off x="5364088" y="6123478"/>
            <a:ext cx="25922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Ответ: </a:t>
            </a:r>
            <a:r>
              <a:rPr lang="en-US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d=</a:t>
            </a:r>
            <a:r>
              <a:rPr lang="ru-RU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3490 </a:t>
            </a:r>
            <a:r>
              <a:rPr lang="ru-RU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км.</a:t>
            </a:r>
            <a:endParaRPr lang="ru-RU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6156618" y="896673"/>
                <a:ext cx="1422341" cy="5161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i="1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num>
                      <m:den>
                        <m:func>
                          <m:funcPr>
                            <m:ctrlP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𝑠𝑖𝑛</m:t>
                            </m:r>
                          </m:fName>
                          <m:e>
                            <m: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 panose="02040503050406030204" pitchFamily="18" charset="0"/>
                              </a:rPr>
                              <m:t>𝑝</m:t>
                            </m:r>
                          </m:e>
                        </m:func>
                      </m:den>
                    </m:f>
                  </m:oMath>
                </a14:m>
                <a:endParaRPr lang="ru-RU" sz="1800" i="1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618" y="896673"/>
                <a:ext cx="1422341" cy="516103"/>
              </a:xfrm>
              <a:prstGeom prst="rect">
                <a:avLst/>
              </a:prstGeom>
              <a:blipFill rotWithShape="1">
                <a:blip r:embed="rId3"/>
                <a:stretch>
                  <a:fillRect l="-3863" b="-117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71038"/>
            <a:ext cx="2672001" cy="1363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3217436" y="1412776"/>
            <a:ext cx="59401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dirty="0"/>
              <a:t>Учитывая, что угловые диаметры даже Солнца и Луны составляют примерно 30', а все планеты видны невооруженному глазу как точки, можно воспользоваться соотношением: </a:t>
            </a:r>
            <a:r>
              <a:rPr lang="ru-RU" sz="1800" i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sin</a:t>
            </a:r>
            <a:r>
              <a:rPr lang="ru-RU" sz="18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 р ≈ р</a:t>
            </a:r>
            <a:r>
              <a:rPr lang="ru-RU" sz="1800" dirty="0"/>
              <a:t>. </a:t>
            </a:r>
            <a:r>
              <a:rPr lang="ru-RU" sz="1800" dirty="0" smtClean="0"/>
              <a:t> </a:t>
            </a:r>
            <a:endParaRPr lang="ru-RU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4046861" y="2613105"/>
                <a:ext cx="829724" cy="5161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i="1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num>
                      <m:den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𝑝</m:t>
                        </m:r>
                      </m:den>
                    </m:f>
                  </m:oMath>
                </a14:m>
                <a:endParaRPr lang="ru-RU" sz="1800" i="1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6861" y="2613105"/>
                <a:ext cx="829724" cy="516103"/>
              </a:xfrm>
              <a:prstGeom prst="rect">
                <a:avLst/>
              </a:prstGeom>
              <a:blipFill rotWithShape="1">
                <a:blip r:embed="rId6"/>
                <a:stretch>
                  <a:fillRect l="-6618" b="-238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5257697" y="2613105"/>
                <a:ext cx="829724" cy="4934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i="1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𝑟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l-GR" sz="18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ρ</m:t>
                        </m:r>
                      </m:den>
                    </m:f>
                  </m:oMath>
                </a14:m>
                <a:endParaRPr lang="ru-RU" sz="1800" i="1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7697" y="2613105"/>
                <a:ext cx="829724" cy="493405"/>
              </a:xfrm>
              <a:prstGeom prst="rect">
                <a:avLst/>
              </a:prstGeom>
              <a:blipFill rotWithShape="1">
                <a:blip r:embed="rId7"/>
                <a:stretch>
                  <a:fillRect l="-5839" t="-1235" b="-370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5063256" y="3146504"/>
                <a:ext cx="990926" cy="4935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i="1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r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ρ</m:t>
                        </m:r>
                      </m:num>
                      <m:den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𝑝</m:t>
                        </m:r>
                      </m:den>
                    </m:f>
                  </m:oMath>
                </a14:m>
                <a:r>
                  <a:rPr lang="en-US" sz="1800" i="1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R</a:t>
                </a:r>
                <a:endParaRPr lang="ru-RU" sz="1800" i="1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3256" y="3146504"/>
                <a:ext cx="990926" cy="493597"/>
              </a:xfrm>
              <a:prstGeom prst="rect">
                <a:avLst/>
              </a:prstGeom>
              <a:blipFill rotWithShape="1">
                <a:blip r:embed="rId8"/>
                <a:stretch>
                  <a:fillRect l="-5556" t="-1235" b="-123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Прямоугольник 16"/>
          <p:cNvSpPr/>
          <p:nvPr/>
        </p:nvSpPr>
        <p:spPr>
          <a:xfrm>
            <a:off x="3284012" y="2653099"/>
            <a:ext cx="54644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ru-RU" sz="1800" dirty="0"/>
              <a:t>Тогда:</a:t>
            </a:r>
            <a:r>
              <a:rPr lang="en-US" sz="1800" dirty="0"/>
              <a:t>               </a:t>
            </a:r>
            <a:r>
              <a:rPr lang="ru-RU" sz="1800" dirty="0"/>
              <a:t>и </a:t>
            </a:r>
            <a:r>
              <a:rPr lang="en-US" sz="1800" dirty="0"/>
              <a:t>                     </a:t>
            </a:r>
          </a:p>
          <a:p>
            <a:endParaRPr lang="ru-RU" sz="1800" dirty="0"/>
          </a:p>
          <a:p>
            <a:r>
              <a:rPr lang="ru-RU" sz="1800" dirty="0"/>
              <a:t>Следовательно,</a:t>
            </a:r>
          </a:p>
          <a:p>
            <a:endParaRPr lang="en-US" sz="18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43292" y="3637966"/>
            <a:ext cx="82809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Если расстояние </a:t>
            </a:r>
            <a:r>
              <a:rPr lang="ru-RU" i="1" dirty="0">
                <a:latin typeface="Cambria Math" panose="02040503050406030204" pitchFamily="18" charset="0"/>
                <a:ea typeface="Cambria Math" panose="02040503050406030204" pitchFamily="18" charset="0"/>
              </a:rPr>
              <a:t>D</a:t>
            </a:r>
            <a:r>
              <a:rPr lang="en-US" i="1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dirty="0"/>
              <a:t> известно, то </a:t>
            </a:r>
            <a:r>
              <a:rPr lang="en-US" i="1" dirty="0">
                <a:latin typeface="Cambria Math" panose="02040503050406030204" pitchFamily="18" charset="0"/>
                <a:ea typeface="Cambria Math" panose="02040503050406030204" pitchFamily="18" charset="0"/>
              </a:rPr>
              <a:t>r</a:t>
            </a:r>
            <a:r>
              <a:rPr lang="ru-RU" i="1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i="1" dirty="0">
                <a:latin typeface="Cambria Math" panose="02040503050406030204" pitchFamily="18" charset="0"/>
                <a:ea typeface="Cambria Math" panose="02040503050406030204" pitchFamily="18" charset="0"/>
              </a:rPr>
              <a:t>=</a:t>
            </a:r>
            <a:r>
              <a:rPr lang="ru-RU" i="1" dirty="0">
                <a:latin typeface="Cambria Math" panose="02040503050406030204" pitchFamily="18" charset="0"/>
                <a:ea typeface="Cambria Math" panose="02040503050406030204" pitchFamily="18" charset="0"/>
              </a:rPr>
              <a:t> D</a:t>
            </a:r>
            <a:r>
              <a:rPr lang="en-US" i="1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l-GR" i="1" dirty="0">
                <a:latin typeface="Cambria Math" panose="02040503050406030204" pitchFamily="18" charset="0"/>
                <a:ea typeface="Cambria Math" panose="02040503050406030204" pitchFamily="18" charset="0"/>
              </a:rPr>
              <a:t>ρ</a:t>
            </a:r>
            <a:r>
              <a:rPr lang="ru-RU" dirty="0"/>
              <a:t>,</a:t>
            </a:r>
            <a:r>
              <a:rPr lang="en-US" dirty="0"/>
              <a:t> </a:t>
            </a:r>
            <a:r>
              <a:rPr lang="ru-RU" dirty="0"/>
              <a:t>где величина </a:t>
            </a:r>
            <a:r>
              <a:rPr lang="el-GR" i="1" dirty="0"/>
              <a:t>ρ</a:t>
            </a:r>
            <a:r>
              <a:rPr lang="ru-RU" dirty="0"/>
              <a:t> выражена в радианах.</a:t>
            </a:r>
          </a:p>
        </p:txBody>
      </p:sp>
    </p:spTree>
    <p:extLst>
      <p:ext uri="{BB962C8B-B14F-4D97-AF65-F5344CB8AC3E}">
        <p14:creationId xmlns:p14="http://schemas.microsoft.com/office/powerpoint/2010/main" val="1951273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рямоуг. 10"/>
          <p:cNvSpPr>
            <a:spLocks noGrp="1" noChangeArrowheads="1"/>
          </p:cNvSpPr>
          <p:nvPr>
            <p:ph type="title"/>
          </p:nvPr>
        </p:nvSpPr>
        <p:spPr>
          <a:xfrm>
            <a:off x="539750" y="2708275"/>
            <a:ext cx="8229600" cy="1139825"/>
          </a:xfrm>
        </p:spPr>
        <p:txBody>
          <a:bodyPr anchorCtr="1"/>
          <a:lstStyle/>
          <a:p>
            <a:r>
              <a:rPr lang="ru-RU" altLang="ru-RU" dirty="0" smtClean="0">
                <a:solidFill>
                  <a:srgbClr val="C00000"/>
                </a:solidFill>
              </a:rPr>
              <a:t>Форма и размеры Земли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Прямоугольник 10"/>
          <p:cNvSpPr>
            <a:spLocks noChangeArrowheads="1"/>
          </p:cNvSpPr>
          <p:nvPr/>
        </p:nvSpPr>
        <p:spPr bwMode="auto">
          <a:xfrm>
            <a:off x="322462" y="306326"/>
            <a:ext cx="583371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dirty="0" smtClean="0"/>
              <a:t>Греческий учёный Эратосфен, живший в Египте, провёл первое достаточно точное определение размеров Земли.</a:t>
            </a:r>
            <a:endParaRPr lang="ru-RU" alt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479480" y="2974949"/>
            <a:ext cx="2273345" cy="5222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dirty="0">
                <a:solidFill>
                  <a:schemeClr val="bg1">
                    <a:lumMod val="50000"/>
                  </a:schemeClr>
                </a:solidFill>
              </a:rPr>
              <a:t>Эратосфен </a:t>
            </a:r>
          </a:p>
          <a:p>
            <a:pPr algn="ctr">
              <a:defRPr/>
            </a:pPr>
            <a:r>
              <a:rPr lang="ru-RU" sz="1400" dirty="0">
                <a:solidFill>
                  <a:schemeClr val="bg1">
                    <a:lumMod val="50000"/>
                  </a:schemeClr>
                </a:solidFill>
              </a:rPr>
              <a:t>(276 -194 г. до н.э.)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9246" y="306326"/>
            <a:ext cx="2553815" cy="2690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72003" y="4205406"/>
            <a:ext cx="842105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Способ  Эратосфена: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измерить </a:t>
            </a:r>
            <a:r>
              <a:rPr lang="ru-RU" dirty="0"/>
              <a:t>длину дуги земного меридиана в линейных единицах и определить, </a:t>
            </a:r>
            <a:r>
              <a:rPr lang="ru-RU" dirty="0" smtClean="0"/>
              <a:t>какую </a:t>
            </a:r>
            <a:r>
              <a:rPr lang="ru-RU" dirty="0"/>
              <a:t>часть полной окружности эта дуга </a:t>
            </a:r>
            <a:r>
              <a:rPr lang="ru-RU" dirty="0" smtClean="0"/>
              <a:t>составляет;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получив </a:t>
            </a:r>
            <a:r>
              <a:rPr lang="ru-RU" dirty="0"/>
              <a:t>эти данные, </a:t>
            </a:r>
            <a:r>
              <a:rPr lang="ru-RU" dirty="0" smtClean="0"/>
              <a:t>вычислить </a:t>
            </a:r>
            <a:r>
              <a:rPr lang="ru-RU" dirty="0"/>
              <a:t>длину дуги в 1°, а затем длину окружности и величину ее радиуса, т. е. радиуса земного </a:t>
            </a:r>
            <a:r>
              <a:rPr lang="ru-RU" dirty="0" smtClean="0"/>
              <a:t>шара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Длина дуги меридиана в градусной мере равна разности географических широт двух пунктов: </a:t>
            </a:r>
            <a:r>
              <a:rPr lang="el-GR" dirty="0" smtClean="0"/>
              <a:t>φ</a:t>
            </a:r>
            <a:r>
              <a:rPr lang="ru-RU" baseline="-25000" dirty="0" smtClean="0"/>
              <a:t>В</a:t>
            </a:r>
            <a:r>
              <a:rPr lang="ru-RU" dirty="0" smtClean="0"/>
              <a:t> – </a:t>
            </a:r>
            <a:r>
              <a:rPr lang="el-GR" dirty="0" smtClean="0"/>
              <a:t>φ</a:t>
            </a:r>
            <a:r>
              <a:rPr lang="ru-RU" baseline="-25000" dirty="0" smtClean="0"/>
              <a:t>А</a:t>
            </a:r>
            <a:r>
              <a:rPr lang="ru-RU" dirty="0" smtClean="0"/>
              <a:t> .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444" y="980728"/>
            <a:ext cx="2991088" cy="3105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Прямоугольник 10"/>
          <p:cNvSpPr>
            <a:spLocks noChangeArrowheads="1"/>
          </p:cNvSpPr>
          <p:nvPr/>
        </p:nvSpPr>
        <p:spPr bwMode="auto">
          <a:xfrm>
            <a:off x="322462" y="306326"/>
            <a:ext cx="583371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dirty="0" smtClean="0"/>
              <a:t>Греческий учёный Эратосфен, живший в Египте, провёл первое достаточно точное определение размеров Земли.</a:t>
            </a:r>
            <a:endParaRPr lang="ru-RU" alt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479480" y="2974949"/>
            <a:ext cx="2273345" cy="5222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dirty="0">
                <a:solidFill>
                  <a:schemeClr val="bg1">
                    <a:lumMod val="50000"/>
                  </a:schemeClr>
                </a:solidFill>
              </a:rPr>
              <a:t>Эратосфен </a:t>
            </a:r>
          </a:p>
          <a:p>
            <a:pPr algn="ctr">
              <a:defRPr/>
            </a:pPr>
            <a:r>
              <a:rPr lang="ru-RU" sz="1400" dirty="0">
                <a:solidFill>
                  <a:schemeClr val="bg1">
                    <a:lumMod val="50000"/>
                  </a:schemeClr>
                </a:solidFill>
              </a:rPr>
              <a:t>(276 -194 г. до н.э.)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9246" y="306326"/>
            <a:ext cx="2553815" cy="2690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179512" y="3933056"/>
                <a:ext cx="8964488" cy="23071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dirty="0" smtClean="0"/>
                  <a:t>Чтобы </a:t>
                </a:r>
                <a:r>
                  <a:rPr lang="ru-RU" dirty="0"/>
                  <a:t>определить </a:t>
                </a:r>
                <a:r>
                  <a:rPr lang="ru-RU" dirty="0" smtClean="0"/>
                  <a:t>разность </a:t>
                </a:r>
                <a:r>
                  <a:rPr lang="ru-RU" dirty="0"/>
                  <a:t>географических широт</a:t>
                </a:r>
                <a:r>
                  <a:rPr lang="ru-RU" dirty="0" smtClean="0"/>
                  <a:t>, </a:t>
                </a:r>
                <a:r>
                  <a:rPr lang="ru-RU" dirty="0"/>
                  <a:t>Эратосфен сравнил полуденную высоту Солнца в один и тот же день в двух городах, находящихся на одном меридиане. </a:t>
                </a:r>
                <a:endParaRPr lang="ru-RU" dirty="0" smtClean="0"/>
              </a:p>
              <a:p>
                <a:pPr>
                  <a:spcBef>
                    <a:spcPts val="600"/>
                  </a:spcBef>
                </a:pPr>
                <a:r>
                  <a:rPr lang="ru-RU" sz="1400" i="1" dirty="0" smtClean="0">
                    <a:solidFill>
                      <a:srgbClr val="002060"/>
                    </a:solidFill>
                  </a:rPr>
                  <a:t>В </a:t>
                </a:r>
                <a:r>
                  <a:rPr lang="ru-RU" sz="1400" i="1" dirty="0">
                    <a:solidFill>
                      <a:srgbClr val="002060"/>
                    </a:solidFill>
                  </a:rPr>
                  <a:t>полдень 22 июня в </a:t>
                </a:r>
                <a:r>
                  <a:rPr lang="ru-RU" sz="1400" i="1" dirty="0" smtClean="0">
                    <a:solidFill>
                      <a:srgbClr val="002060"/>
                    </a:solidFill>
                  </a:rPr>
                  <a:t>Александрии Солнце </a:t>
                </a:r>
                <a:r>
                  <a:rPr lang="ru-RU" sz="1400" i="1" dirty="0">
                    <a:solidFill>
                      <a:srgbClr val="002060"/>
                    </a:solidFill>
                  </a:rPr>
                  <a:t>отстоит от зенита на 7,2°. </a:t>
                </a:r>
                <a:r>
                  <a:rPr lang="ru-RU" sz="1400" i="1" dirty="0" smtClean="0">
                    <a:solidFill>
                      <a:srgbClr val="002060"/>
                    </a:solidFill>
                  </a:rPr>
                  <a:t>В </a:t>
                </a:r>
                <a:r>
                  <a:rPr lang="ru-RU" sz="1400" i="1" dirty="0">
                    <a:solidFill>
                      <a:srgbClr val="002060"/>
                    </a:solidFill>
                  </a:rPr>
                  <a:t>этот день в </a:t>
                </a:r>
                <a:r>
                  <a:rPr lang="ru-RU" sz="1400" i="1" dirty="0" smtClean="0">
                    <a:solidFill>
                      <a:srgbClr val="002060"/>
                    </a:solidFill>
                  </a:rPr>
                  <a:t>полдень </a:t>
                </a:r>
                <a:r>
                  <a:rPr lang="ru-RU" sz="1400" i="1" dirty="0">
                    <a:solidFill>
                      <a:srgbClr val="002060"/>
                    </a:solidFill>
                  </a:rPr>
                  <a:t>в городе Сиена (ныне Асуан) Солнце освещает дно самых </a:t>
                </a:r>
                <a:r>
                  <a:rPr lang="ru-RU" sz="1400" i="1" dirty="0" smtClean="0">
                    <a:solidFill>
                      <a:srgbClr val="002060"/>
                    </a:solidFill>
                  </a:rPr>
                  <a:t>глубоких </a:t>
                </a:r>
                <a:r>
                  <a:rPr lang="ru-RU" sz="1400" i="1" dirty="0">
                    <a:solidFill>
                      <a:srgbClr val="002060"/>
                    </a:solidFill>
                  </a:rPr>
                  <a:t>колодцев, т. е. находится в </a:t>
                </a:r>
                <a:r>
                  <a:rPr lang="ru-RU" sz="1400" i="1" dirty="0" smtClean="0">
                    <a:solidFill>
                      <a:srgbClr val="002060"/>
                    </a:solidFill>
                  </a:rPr>
                  <a:t>зените. Следовательно</a:t>
                </a:r>
                <a:r>
                  <a:rPr lang="ru-RU" sz="1400" i="1" dirty="0">
                    <a:solidFill>
                      <a:srgbClr val="002060"/>
                    </a:solidFill>
                  </a:rPr>
                  <a:t>, длина дуги составляет 7,2°. </a:t>
                </a:r>
                <a:r>
                  <a:rPr lang="ru-RU" sz="1400" i="1" dirty="0" smtClean="0">
                    <a:solidFill>
                      <a:srgbClr val="002060"/>
                    </a:solidFill>
                  </a:rPr>
                  <a:t>Расстояние </a:t>
                </a:r>
                <a:r>
                  <a:rPr lang="ru-RU" sz="1400" i="1" dirty="0">
                    <a:solidFill>
                      <a:srgbClr val="002060"/>
                    </a:solidFill>
                  </a:rPr>
                  <a:t>между Сиеной </a:t>
                </a:r>
                <a:r>
                  <a:rPr lang="ru-RU" sz="1400" i="1" dirty="0" smtClean="0">
                    <a:solidFill>
                      <a:srgbClr val="002060"/>
                    </a:solidFill>
                  </a:rPr>
                  <a:t>и Александрией </a:t>
                </a:r>
                <a:r>
                  <a:rPr lang="ru-RU" sz="1400" i="1" dirty="0">
                    <a:solidFill>
                      <a:srgbClr val="002060"/>
                    </a:solidFill>
                  </a:rPr>
                  <a:t>(800 км</a:t>
                </a:r>
                <a:r>
                  <a:rPr lang="ru-RU" sz="1400" i="1" dirty="0" smtClean="0">
                    <a:solidFill>
                      <a:srgbClr val="002060"/>
                    </a:solidFill>
                  </a:rPr>
                  <a:t>) у Эратосфена равна </a:t>
                </a:r>
                <a:r>
                  <a:rPr lang="ru-RU" sz="1400" i="1" dirty="0">
                    <a:solidFill>
                      <a:srgbClr val="002060"/>
                    </a:solidFill>
                  </a:rPr>
                  <a:t>5000 греческих </a:t>
                </a:r>
                <a:r>
                  <a:rPr lang="ru-RU" sz="1400" i="1" dirty="0" smtClean="0">
                    <a:solidFill>
                      <a:srgbClr val="002060"/>
                    </a:solidFill>
                  </a:rPr>
                  <a:t>стадий, т.е. 1 стадия = 160 м.</a:t>
                </a:r>
                <a:endParaRPr lang="ru-RU" sz="1400" i="1" dirty="0">
                  <a:solidFill>
                    <a:srgbClr val="002060"/>
                  </a:solidFill>
                </a:endParaRPr>
              </a:p>
              <a:p>
                <a:pPr>
                  <a:spcBef>
                    <a:spcPts val="600"/>
                  </a:spcBef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</a:rPr>
                          <m:t>𝐿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</a:rPr>
                          <m:t>5000</m:t>
                        </m:r>
                      </m:den>
                    </m:f>
                  </m:oMath>
                </a14:m>
                <a:r>
                  <a:rPr lang="en-US" sz="2000" dirty="0" smtClean="0"/>
                  <a:t>=</a:t>
                </a:r>
                <a:r>
                  <a:rPr lang="ru-RU" sz="20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</a:rPr>
                          <m:t>360</m:t>
                        </m:r>
                        <m:r>
                          <a:rPr lang="en-US" sz="2000" b="0" i="1" baseline="30000" smtClean="0">
                            <a:latin typeface="Cambria Math"/>
                          </a:rPr>
                          <m:t>0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</a:rPr>
                          <m:t>7,2</m:t>
                        </m:r>
                        <m:r>
                          <a:rPr lang="en-US" sz="2000" i="1" baseline="30000">
                            <a:latin typeface="Cambria Math"/>
                          </a:rPr>
                          <m:t>0</m:t>
                        </m:r>
                      </m:den>
                    </m:f>
                  </m:oMath>
                </a14:m>
                <a:r>
                  <a:rPr lang="en-US" sz="2000" dirty="0" smtClean="0"/>
                  <a:t>,  </a:t>
                </a:r>
                <a:r>
                  <a:rPr lang="en-US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</a:t>
                </a:r>
                <a:r>
                  <a:rPr lang="en-US" dirty="0" smtClean="0"/>
                  <a:t>=250 000 </a:t>
                </a:r>
                <a:r>
                  <a:rPr lang="ru-RU" dirty="0" smtClean="0"/>
                  <a:t>стадий или 40 000 км, что соответствует современным измерениям длины окружности земного шара.</a:t>
                </a:r>
                <a:endParaRPr lang="ru-RU" dirty="0"/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3933056"/>
                <a:ext cx="8964488" cy="2307106"/>
              </a:xfrm>
              <a:prstGeom prst="rect">
                <a:avLst/>
              </a:prstGeom>
              <a:blipFill rotWithShape="1">
                <a:blip r:embed="rId3"/>
                <a:stretch>
                  <a:fillRect l="-340" t="-792" b="-237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2765" y="940314"/>
            <a:ext cx="4518842" cy="2992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1"/>
          <p:cNvSpPr>
            <a:spLocks noChangeArrowheads="1"/>
          </p:cNvSpPr>
          <p:nvPr/>
        </p:nvSpPr>
        <p:spPr bwMode="auto">
          <a:xfrm>
            <a:off x="322462" y="6228601"/>
            <a:ext cx="8332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dirty="0">
                <a:solidFill>
                  <a:srgbClr val="C00000"/>
                </a:solidFill>
              </a:rPr>
              <a:t>Вычисленный радиус Земли по Эратосфену составил 6 287 км. </a:t>
            </a:r>
          </a:p>
          <a:p>
            <a:pPr algn="ctr" eaLnBrk="1" hangingPunct="1"/>
            <a:r>
              <a:rPr lang="ru-RU" altLang="ru-RU" dirty="0">
                <a:solidFill>
                  <a:srgbClr val="C00000"/>
                </a:solidFill>
              </a:rPr>
              <a:t>Современные измерения дают для усреднённого радиуса Земли величину 6 371 км</a:t>
            </a:r>
            <a:r>
              <a:rPr lang="ru-RU" altLang="ru-RU" dirty="0" smtClean="0">
                <a:solidFill>
                  <a:srgbClr val="C00000"/>
                </a:solidFill>
              </a:rPr>
              <a:t>.</a:t>
            </a:r>
            <a:endParaRPr lang="ru-RU" alt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66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395536" y="1473728"/>
            <a:ext cx="3825768" cy="4053934"/>
            <a:chOff x="467544" y="1844824"/>
            <a:chExt cx="4091233" cy="3384376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11"/>
            <a:stretch/>
          </p:blipFill>
          <p:spPr bwMode="auto">
            <a:xfrm>
              <a:off x="467544" y="1844824"/>
              <a:ext cx="4091233" cy="3384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" name="Прямая соединительная линия 4"/>
            <p:cNvCxnSpPr/>
            <p:nvPr/>
          </p:nvCxnSpPr>
          <p:spPr>
            <a:xfrm>
              <a:off x="1259632" y="5085184"/>
              <a:ext cx="2592288" cy="0"/>
            </a:xfrm>
            <a:prstGeom prst="line">
              <a:avLst/>
            </a:prstGeom>
            <a:ln w="635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>
              <a:off x="1733877" y="4671528"/>
              <a:ext cx="1558565" cy="4369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i="1" dirty="0" smtClean="0"/>
                <a:t>Базис</a:t>
              </a:r>
              <a:endParaRPr lang="ru-RU" i="1" dirty="0"/>
            </a:p>
          </p:txBody>
        </p:sp>
      </p:grpSp>
      <p:sp>
        <p:nvSpPr>
          <p:cNvPr id="9" name="Прямоугольник 8"/>
          <p:cNvSpPr/>
          <p:nvPr/>
        </p:nvSpPr>
        <p:spPr>
          <a:xfrm>
            <a:off x="4365639" y="1660081"/>
            <a:ext cx="4536504" cy="3616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ru-RU" dirty="0" smtClean="0"/>
              <a:t>Способ</a:t>
            </a:r>
            <a:r>
              <a:rPr lang="ru-RU" dirty="0"/>
              <a:t>, </a:t>
            </a:r>
            <a:r>
              <a:rPr lang="ru-RU" dirty="0" smtClean="0"/>
              <a:t>основанный </a:t>
            </a:r>
            <a:r>
              <a:rPr lang="ru-RU" dirty="0"/>
              <a:t>на явлении </a:t>
            </a:r>
            <a:r>
              <a:rPr lang="ru-RU" dirty="0" smtClean="0"/>
              <a:t>параллактического </a:t>
            </a:r>
            <a:r>
              <a:rPr lang="ru-RU" dirty="0"/>
              <a:t>смещения и </a:t>
            </a:r>
            <a:r>
              <a:rPr lang="ru-RU" dirty="0" smtClean="0"/>
              <a:t>предусматривающий </a:t>
            </a:r>
            <a:r>
              <a:rPr lang="ru-RU" dirty="0"/>
              <a:t>вычисление расстояния на основе измерений длины одной из сторон (базиса </a:t>
            </a:r>
            <a:r>
              <a:rPr lang="ru-RU" dirty="0" smtClean="0"/>
              <a:t>– АВ) </a:t>
            </a:r>
            <a:r>
              <a:rPr lang="ru-RU" dirty="0"/>
              <a:t>и двух </a:t>
            </a:r>
            <a:r>
              <a:rPr lang="ru-RU" dirty="0" smtClean="0"/>
              <a:t>углов А </a:t>
            </a:r>
            <a:r>
              <a:rPr lang="ru-RU" dirty="0"/>
              <a:t>и </a:t>
            </a:r>
            <a:r>
              <a:rPr lang="ru-RU" dirty="0" smtClean="0"/>
              <a:t>В </a:t>
            </a:r>
            <a:r>
              <a:rPr lang="ru-RU" dirty="0"/>
              <a:t>в треугольнике </a:t>
            </a:r>
            <a:r>
              <a:rPr lang="ru-RU" dirty="0" smtClean="0"/>
              <a:t>АСВ, применяется, если </a:t>
            </a:r>
            <a:r>
              <a:rPr lang="ru-RU" dirty="0"/>
              <a:t>оказывается невозможным </a:t>
            </a:r>
            <a:r>
              <a:rPr lang="ru-RU" dirty="0" smtClean="0"/>
              <a:t>непосредственное </a:t>
            </a:r>
            <a:r>
              <a:rPr lang="ru-RU" dirty="0"/>
              <a:t>измерение кратчайшего расстояния между </a:t>
            </a:r>
            <a:r>
              <a:rPr lang="ru-RU" dirty="0" smtClean="0"/>
              <a:t>пунктами.</a:t>
            </a:r>
            <a:endParaRPr lang="ru-RU" dirty="0"/>
          </a:p>
          <a:p>
            <a:pPr>
              <a:spcBef>
                <a:spcPts val="600"/>
              </a:spcBef>
            </a:pPr>
            <a:r>
              <a:rPr lang="ru-RU" dirty="0" smtClean="0"/>
              <a:t>Чем </a:t>
            </a:r>
            <a:r>
              <a:rPr lang="ru-RU" dirty="0"/>
              <a:t>дальше расположен предмет, тем меньше его </a:t>
            </a:r>
            <a:r>
              <a:rPr lang="ru-RU" dirty="0" smtClean="0"/>
              <a:t>параллактическое </a:t>
            </a:r>
            <a:r>
              <a:rPr lang="ru-RU" dirty="0"/>
              <a:t>смещение, и чем больше перемещение </a:t>
            </a:r>
            <a:r>
              <a:rPr lang="ru-RU" dirty="0" smtClean="0"/>
              <a:t>наблюдателя </a:t>
            </a:r>
            <a:r>
              <a:rPr lang="ru-RU" dirty="0"/>
              <a:t>(базис измерения), тем больше параллактическое </a:t>
            </a:r>
            <a:r>
              <a:rPr lang="ru-RU" dirty="0" smtClean="0"/>
              <a:t>смещение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94559" y="332656"/>
            <a:ext cx="839792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>
                <a:solidFill>
                  <a:srgbClr val="C00000"/>
                </a:solidFill>
              </a:rPr>
              <a:t>Параллактическим смещением называется изменение </a:t>
            </a:r>
            <a:r>
              <a:rPr lang="ru-RU" dirty="0" smtClean="0">
                <a:solidFill>
                  <a:srgbClr val="C00000"/>
                </a:solidFill>
              </a:rPr>
              <a:t>направления </a:t>
            </a:r>
            <a:r>
              <a:rPr lang="ru-RU" dirty="0">
                <a:solidFill>
                  <a:srgbClr val="C00000"/>
                </a:solidFill>
              </a:rPr>
              <a:t>на предмет </a:t>
            </a:r>
            <a:endParaRPr lang="ru-RU" dirty="0" smtClean="0">
              <a:solidFill>
                <a:srgbClr val="C00000"/>
              </a:solidFill>
            </a:endParaRPr>
          </a:p>
          <a:p>
            <a:pPr lvl="0" algn="ctr"/>
            <a:r>
              <a:rPr lang="ru-RU" dirty="0" smtClean="0">
                <a:solidFill>
                  <a:srgbClr val="C00000"/>
                </a:solidFill>
              </a:rPr>
              <a:t>при </a:t>
            </a:r>
            <a:r>
              <a:rPr lang="ru-RU" dirty="0">
                <a:solidFill>
                  <a:srgbClr val="C00000"/>
                </a:solidFill>
              </a:rPr>
              <a:t>перемещении наблюдателя.</a:t>
            </a:r>
          </a:p>
        </p:txBody>
      </p:sp>
    </p:spTree>
    <p:extLst>
      <p:ext uri="{BB962C8B-B14F-4D97-AF65-F5344CB8AC3E}">
        <p14:creationId xmlns:p14="http://schemas.microsoft.com/office/powerpoint/2010/main" val="24237796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4085441" y="2930802"/>
            <a:ext cx="4896545" cy="3770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ru-RU" dirty="0"/>
              <a:t>Для определения </a:t>
            </a:r>
            <a:r>
              <a:rPr lang="ru-RU" dirty="0">
                <a:solidFill>
                  <a:srgbClr val="C00000"/>
                </a:solidFill>
              </a:rPr>
              <a:t>длины дуги </a:t>
            </a:r>
            <a:r>
              <a:rPr lang="ru-RU" dirty="0"/>
              <a:t>используется система </a:t>
            </a:r>
            <a:r>
              <a:rPr lang="ru-RU" dirty="0" smtClean="0"/>
              <a:t>треугольников </a:t>
            </a:r>
            <a:r>
              <a:rPr lang="ru-RU" dirty="0"/>
              <a:t>–</a:t>
            </a:r>
            <a:r>
              <a:rPr lang="ru-RU" dirty="0" smtClean="0"/>
              <a:t> </a:t>
            </a:r>
            <a:r>
              <a:rPr lang="ru-RU" dirty="0">
                <a:solidFill>
                  <a:srgbClr val="C00000"/>
                </a:solidFill>
              </a:rPr>
              <a:t>способ триангуляции, </a:t>
            </a:r>
            <a:r>
              <a:rPr lang="ru-RU" dirty="0"/>
              <a:t>который впервые был применен еще в 1615 г. </a:t>
            </a:r>
          </a:p>
          <a:p>
            <a:pPr>
              <a:spcBef>
                <a:spcPts val="600"/>
              </a:spcBef>
            </a:pPr>
            <a:r>
              <a:rPr lang="ru-RU" dirty="0" smtClean="0"/>
              <a:t>Пункты в вершинах этих треугольников выбираются по обе стороны дуги на расстоянии 30— 40 км друг от друга так, чтобы из каждого пункта были видны по крайней мере два других.</a:t>
            </a:r>
          </a:p>
          <a:p>
            <a:pPr>
              <a:spcBef>
                <a:spcPts val="600"/>
              </a:spcBef>
            </a:pPr>
            <a:r>
              <a:rPr lang="ru-RU" dirty="0" smtClean="0"/>
              <a:t>Точность измерения базиса длиной в 10 км составляет около 1 мм.</a:t>
            </a:r>
            <a:r>
              <a:rPr lang="en-US" dirty="0" smtClean="0"/>
              <a:t> </a:t>
            </a:r>
            <a:endParaRPr lang="ru-RU" dirty="0" smtClean="0"/>
          </a:p>
          <a:p>
            <a:pPr>
              <a:spcBef>
                <a:spcPts val="600"/>
              </a:spcBef>
            </a:pPr>
            <a:r>
              <a:rPr lang="ru-RU" dirty="0" smtClean="0"/>
              <a:t>Измерив с помощью угломерного инструмента (теодолита) углы в треугольнике, одной из сторон которого является базис, геодезисты получают возможность вычислить длину двух других его сторон.</a:t>
            </a:r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4794414" y="260648"/>
            <a:ext cx="3652189" cy="2673446"/>
            <a:chOff x="73701" y="4214325"/>
            <a:chExt cx="3022135" cy="2201968"/>
          </a:xfrm>
        </p:grpSpPr>
        <p:grpSp>
          <p:nvGrpSpPr>
            <p:cNvPr id="46" name="Группа 45"/>
            <p:cNvGrpSpPr/>
            <p:nvPr/>
          </p:nvGrpSpPr>
          <p:grpSpPr>
            <a:xfrm>
              <a:off x="73701" y="4214325"/>
              <a:ext cx="3022135" cy="2201968"/>
              <a:chOff x="253721" y="4214325"/>
              <a:chExt cx="3022135" cy="2201968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2915816" y="4214325"/>
                <a:ext cx="360040" cy="2788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С</a:t>
                </a:r>
                <a:endParaRPr lang="ru-RU" dirty="0"/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1835696" y="5877272"/>
                <a:ext cx="36004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D</a:t>
                </a:r>
                <a:endParaRPr lang="ru-RU" dirty="0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253721" y="5110356"/>
                <a:ext cx="360040" cy="2788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В</a:t>
                </a:r>
                <a:endParaRPr lang="ru-RU" dirty="0"/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528345" y="6077739"/>
                <a:ext cx="36004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A</a:t>
                </a:r>
                <a:endParaRPr lang="ru-RU" dirty="0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669948" y="4536263"/>
                <a:ext cx="36004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E</a:t>
                </a:r>
                <a:endParaRPr lang="ru-RU" dirty="0"/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2483768" y="5322694"/>
                <a:ext cx="36004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F</a:t>
                </a:r>
                <a:endParaRPr lang="ru-RU" dirty="0"/>
              </a:p>
            </p:txBody>
          </p:sp>
          <p:grpSp>
            <p:nvGrpSpPr>
              <p:cNvPr id="43" name="Группа 42"/>
              <p:cNvGrpSpPr/>
              <p:nvPr/>
            </p:nvGrpSpPr>
            <p:grpSpPr>
              <a:xfrm>
                <a:off x="539552" y="4353749"/>
                <a:ext cx="2376264" cy="1739547"/>
                <a:chOff x="539552" y="4353749"/>
                <a:chExt cx="2376264" cy="1739547"/>
              </a:xfrm>
            </p:grpSpPr>
            <p:cxnSp>
              <p:nvCxnSpPr>
                <p:cNvPr id="14" name="Прямая соединительная линия 13"/>
                <p:cNvCxnSpPr/>
                <p:nvPr/>
              </p:nvCxnSpPr>
              <p:spPr>
                <a:xfrm>
                  <a:off x="539552" y="5445224"/>
                  <a:ext cx="108012" cy="648072"/>
                </a:xfrm>
                <a:prstGeom prst="line">
                  <a:avLst/>
                </a:prstGeom>
                <a:ln w="635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Прямая соединительная линия 16"/>
                <p:cNvCxnSpPr/>
                <p:nvPr/>
              </p:nvCxnSpPr>
              <p:spPr>
                <a:xfrm>
                  <a:off x="539552" y="5445224"/>
                  <a:ext cx="1327647" cy="432048"/>
                </a:xfrm>
                <a:prstGeom prst="line">
                  <a:avLst/>
                </a:prstGeom>
                <a:ln w="1905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Прямая соединительная линия 18"/>
                <p:cNvCxnSpPr/>
                <p:nvPr/>
              </p:nvCxnSpPr>
              <p:spPr>
                <a:xfrm flipV="1">
                  <a:off x="647564" y="5877272"/>
                  <a:ext cx="1219635" cy="216024"/>
                </a:xfrm>
                <a:prstGeom prst="line">
                  <a:avLst/>
                </a:prstGeom>
                <a:ln w="1905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Прямая соединительная линия 21"/>
                <p:cNvCxnSpPr/>
                <p:nvPr/>
              </p:nvCxnSpPr>
              <p:spPr>
                <a:xfrm flipV="1">
                  <a:off x="550510" y="4886380"/>
                  <a:ext cx="423664" cy="584448"/>
                </a:xfrm>
                <a:prstGeom prst="line">
                  <a:avLst/>
                </a:prstGeom>
                <a:ln w="1905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Прямая соединительная линия 23"/>
                <p:cNvCxnSpPr/>
                <p:nvPr/>
              </p:nvCxnSpPr>
              <p:spPr>
                <a:xfrm>
                  <a:off x="968000" y="4886380"/>
                  <a:ext cx="899199" cy="990892"/>
                </a:xfrm>
                <a:prstGeom prst="line">
                  <a:avLst/>
                </a:prstGeom>
                <a:ln w="1905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Прямая соединительная линия 25"/>
                <p:cNvCxnSpPr/>
                <p:nvPr/>
              </p:nvCxnSpPr>
              <p:spPr>
                <a:xfrm flipV="1">
                  <a:off x="1867199" y="5381826"/>
                  <a:ext cx="544561" cy="489308"/>
                </a:xfrm>
                <a:prstGeom prst="line">
                  <a:avLst/>
                </a:prstGeom>
                <a:ln w="1905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Прямая соединительная линия 27"/>
                <p:cNvCxnSpPr/>
                <p:nvPr/>
              </p:nvCxnSpPr>
              <p:spPr>
                <a:xfrm>
                  <a:off x="974174" y="4883690"/>
                  <a:ext cx="1437586" cy="498136"/>
                </a:xfrm>
                <a:prstGeom prst="line">
                  <a:avLst/>
                </a:prstGeom>
                <a:ln w="1905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Прямая соединительная линия 29"/>
                <p:cNvCxnSpPr>
                  <a:endCxn id="12" idx="1"/>
                </p:cNvCxnSpPr>
                <p:nvPr/>
              </p:nvCxnSpPr>
              <p:spPr>
                <a:xfrm flipV="1">
                  <a:off x="991543" y="4353749"/>
                  <a:ext cx="1924273" cy="532632"/>
                </a:xfrm>
                <a:prstGeom prst="line">
                  <a:avLst/>
                </a:prstGeom>
                <a:ln w="1905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Прямая соединительная линия 32"/>
                <p:cNvCxnSpPr>
                  <a:endCxn id="12" idx="1"/>
                </p:cNvCxnSpPr>
                <p:nvPr/>
              </p:nvCxnSpPr>
              <p:spPr>
                <a:xfrm flipV="1">
                  <a:off x="2411760" y="4353749"/>
                  <a:ext cx="504056" cy="1019249"/>
                </a:xfrm>
                <a:prstGeom prst="line">
                  <a:avLst/>
                </a:prstGeom>
                <a:ln w="1905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Прямая соединительная линия 39"/>
                <p:cNvCxnSpPr>
                  <a:stCxn id="37" idx="0"/>
                  <a:endCxn id="12" idx="1"/>
                </p:cNvCxnSpPr>
                <p:nvPr/>
              </p:nvCxnSpPr>
              <p:spPr>
                <a:xfrm flipV="1">
                  <a:off x="708366" y="4353749"/>
                  <a:ext cx="2207450" cy="1723990"/>
                </a:xfrm>
                <a:prstGeom prst="line">
                  <a:avLst/>
                </a:prstGeom>
                <a:ln w="2222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9" name="TextBox 48"/>
            <p:cNvSpPr txBox="1"/>
            <p:nvPr/>
          </p:nvSpPr>
          <p:spPr>
            <a:xfrm rot="4716698">
              <a:off x="-99886" y="5692023"/>
              <a:ext cx="8551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200" i="1" dirty="0" smtClean="0"/>
                <a:t>Базис</a:t>
              </a:r>
              <a:endParaRPr lang="ru-RU" sz="1200" i="1" dirty="0"/>
            </a:p>
          </p:txBody>
        </p:sp>
      </p:grpSp>
      <p:pic>
        <p:nvPicPr>
          <p:cNvPr id="5122" name="Picture 2" descr="http://www.muuseum.ut.ee/vvekniga/pages/data/geodeesia/1-CD006-Triangulation_16th_centur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376" y="3645024"/>
            <a:ext cx="3764932" cy="2810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01556" y="6474822"/>
            <a:ext cx="323433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solidFill>
                  <a:schemeClr val="bg1">
                    <a:lumMod val="50000"/>
                  </a:schemeClr>
                </a:solidFill>
              </a:rPr>
              <a:t>Триангуляция, рисунок 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XVI </a:t>
            </a:r>
            <a:r>
              <a:rPr lang="ru-RU" sz="1400" dirty="0">
                <a:solidFill>
                  <a:schemeClr val="bg1">
                    <a:lumMod val="50000"/>
                  </a:schemeClr>
                </a:solidFill>
              </a:rPr>
              <a:t>века</a:t>
            </a:r>
          </a:p>
        </p:txBody>
      </p:sp>
      <p:pic>
        <p:nvPicPr>
          <p:cNvPr id="5124" name="Picture 4" descr="http://elima.ru/i/12/000054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395" y="173701"/>
            <a:ext cx="4127396" cy="2757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Прямоугольник 33"/>
          <p:cNvSpPr/>
          <p:nvPr/>
        </p:nvSpPr>
        <p:spPr>
          <a:xfrm>
            <a:off x="205525" y="2934273"/>
            <a:ext cx="376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chemeClr val="bg1">
                    <a:lumMod val="50000"/>
                  </a:schemeClr>
                </a:solidFill>
              </a:rPr>
              <a:t>Схема выполнения триангуляции</a:t>
            </a:r>
            <a:endParaRPr lang="ru-RU" sz="1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9374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68760"/>
            <a:ext cx="3648075" cy="3403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134386" y="1148537"/>
            <a:ext cx="4848869" cy="35240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ru-RU" dirty="0"/>
              <a:t>В какой степени форма Земли отличается от шара, выяснилось в конце XVIII в. </a:t>
            </a:r>
            <a:endParaRPr lang="ru-RU" dirty="0" smtClean="0"/>
          </a:p>
          <a:p>
            <a:pPr>
              <a:spcBef>
                <a:spcPts val="600"/>
              </a:spcBef>
            </a:pPr>
            <a:r>
              <a:rPr lang="ru-RU" dirty="0" smtClean="0"/>
              <a:t>Для </a:t>
            </a:r>
            <a:r>
              <a:rPr lang="ru-RU" dirty="0"/>
              <a:t>уточнения </a:t>
            </a:r>
            <a:r>
              <a:rPr lang="ru-RU" dirty="0" smtClean="0"/>
              <a:t>формы </a:t>
            </a:r>
            <a:r>
              <a:rPr lang="ru-RU" dirty="0"/>
              <a:t>Земли Французская академия наук снарядила </a:t>
            </a:r>
            <a:r>
              <a:rPr lang="ru-RU" dirty="0" smtClean="0"/>
              <a:t>две экспедиции: в экваториальные широты </a:t>
            </a:r>
            <a:r>
              <a:rPr lang="ru-RU" dirty="0"/>
              <a:t>Южной </a:t>
            </a:r>
            <a:r>
              <a:rPr lang="ru-RU" dirty="0" smtClean="0"/>
              <a:t>Америки </a:t>
            </a:r>
            <a:r>
              <a:rPr lang="ru-RU" dirty="0"/>
              <a:t>в </a:t>
            </a:r>
            <a:r>
              <a:rPr lang="ru-RU" dirty="0" smtClean="0"/>
              <a:t>Перу и на территории </a:t>
            </a:r>
            <a:r>
              <a:rPr lang="ru-RU" dirty="0"/>
              <a:t>Финляндии и </a:t>
            </a:r>
            <a:r>
              <a:rPr lang="ru-RU" dirty="0" smtClean="0"/>
              <a:t>Швеции вблизи Северного </a:t>
            </a:r>
            <a:r>
              <a:rPr lang="ru-RU" dirty="0"/>
              <a:t>полярного круга </a:t>
            </a:r>
            <a:r>
              <a:rPr lang="ru-RU" dirty="0" smtClean="0"/>
              <a:t>. </a:t>
            </a:r>
          </a:p>
          <a:p>
            <a:pPr>
              <a:spcBef>
                <a:spcPts val="600"/>
              </a:spcBef>
            </a:pPr>
            <a:r>
              <a:rPr lang="ru-RU" dirty="0" smtClean="0"/>
              <a:t>Измерения </a:t>
            </a:r>
            <a:r>
              <a:rPr lang="ru-RU" dirty="0"/>
              <a:t>показали, что длина </a:t>
            </a:r>
            <a:r>
              <a:rPr lang="ru-RU" dirty="0" smtClean="0"/>
              <a:t>одного </a:t>
            </a:r>
            <a:r>
              <a:rPr lang="ru-RU" dirty="0"/>
              <a:t>градуса дуги меридиана на </a:t>
            </a:r>
            <a:r>
              <a:rPr lang="ru-RU" dirty="0" smtClean="0"/>
              <a:t>севере </a:t>
            </a:r>
            <a:r>
              <a:rPr lang="ru-RU" dirty="0"/>
              <a:t>больше, чем вблизи экватора. </a:t>
            </a:r>
            <a:endParaRPr lang="ru-RU" dirty="0" smtClean="0"/>
          </a:p>
          <a:p>
            <a:pPr>
              <a:spcBef>
                <a:spcPts val="600"/>
              </a:spcBef>
            </a:pPr>
            <a:r>
              <a:rPr lang="ru-RU" dirty="0" smtClean="0"/>
              <a:t>Это </a:t>
            </a:r>
            <a:r>
              <a:rPr lang="ru-RU" dirty="0"/>
              <a:t>означало, что форма Земли </a:t>
            </a:r>
            <a:r>
              <a:rPr lang="ru-RU" dirty="0" smtClean="0"/>
              <a:t>– не </a:t>
            </a:r>
            <a:r>
              <a:rPr lang="ru-RU" dirty="0"/>
              <a:t>идеальный шар: она сплюснута у полюсов. </a:t>
            </a:r>
            <a:r>
              <a:rPr lang="ru-RU" dirty="0" smtClean="0"/>
              <a:t>Ее </a:t>
            </a:r>
            <a:r>
              <a:rPr lang="ru-RU" dirty="0"/>
              <a:t>полярный радиус на 21 км короче </a:t>
            </a:r>
            <a:r>
              <a:rPr lang="ru-RU" dirty="0" smtClean="0"/>
              <a:t>экваториального.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91258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68760"/>
            <a:ext cx="3648075" cy="3403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134386" y="1777864"/>
            <a:ext cx="4848869" cy="2385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ru-RU" dirty="0" smtClean="0"/>
              <a:t>Для </a:t>
            </a:r>
            <a:r>
              <a:rPr lang="ru-RU" dirty="0"/>
              <a:t>школьного глобуса масштаба 1: </a:t>
            </a:r>
            <a:r>
              <a:rPr lang="ru-RU" dirty="0" smtClean="0"/>
              <a:t>50 000 000 </a:t>
            </a:r>
            <a:r>
              <a:rPr lang="ru-RU" dirty="0"/>
              <a:t>отличие этих радиусов будет всего 0,4 мм, т. е. совершенно </a:t>
            </a:r>
            <a:r>
              <a:rPr lang="ru-RU" dirty="0" smtClean="0"/>
              <a:t>незаметно.</a:t>
            </a:r>
          </a:p>
          <a:p>
            <a:pPr>
              <a:spcBef>
                <a:spcPts val="600"/>
              </a:spcBef>
            </a:pPr>
            <a:r>
              <a:rPr lang="ru-RU" dirty="0"/>
              <a:t>Отношение разности величин экваториального и </a:t>
            </a:r>
            <a:r>
              <a:rPr lang="ru-RU" dirty="0" smtClean="0"/>
              <a:t>полярного </a:t>
            </a:r>
            <a:r>
              <a:rPr lang="ru-RU" dirty="0"/>
              <a:t>радиусов Земли к величине экваториального называется </a:t>
            </a:r>
            <a:r>
              <a:rPr lang="ru-RU" i="1" dirty="0">
                <a:solidFill>
                  <a:srgbClr val="C00000"/>
                </a:solidFill>
              </a:rPr>
              <a:t>сжатием</a:t>
            </a:r>
            <a:r>
              <a:rPr lang="ru-RU" dirty="0"/>
              <a:t>. По современным данным, оно составляет 1/298, или </a:t>
            </a:r>
            <a:r>
              <a:rPr lang="ru-RU" dirty="0" smtClean="0"/>
              <a:t>0,0034, т.е. сечение Земли по меридиану будет </a:t>
            </a:r>
            <a:r>
              <a:rPr lang="ru-RU" i="1" dirty="0" smtClean="0">
                <a:solidFill>
                  <a:srgbClr val="C00000"/>
                </a:solidFill>
              </a:rPr>
              <a:t>эллипсом</a:t>
            </a:r>
            <a:r>
              <a:rPr lang="ru-RU" dirty="0" smtClean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88513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68760"/>
            <a:ext cx="3648075" cy="3403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1" y="4869160"/>
            <a:ext cx="8838603" cy="1308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настоящее время форму Земли принято </a:t>
            </a:r>
            <a:r>
              <a:rPr lang="ru-RU" dirty="0" smtClean="0"/>
              <a:t>характеризовать </a:t>
            </a:r>
            <a:r>
              <a:rPr lang="ru-RU" dirty="0"/>
              <a:t>следующими величинами:</a:t>
            </a:r>
          </a:p>
          <a:p>
            <a:pPr lvl="1">
              <a:spcBef>
                <a:spcPts val="600"/>
              </a:spcBef>
            </a:pPr>
            <a:r>
              <a:rPr lang="ru-RU" i="1" dirty="0" smtClean="0">
                <a:solidFill>
                  <a:srgbClr val="C00000"/>
                </a:solidFill>
              </a:rPr>
              <a:t>сжатие эллипсоида –1 </a:t>
            </a:r>
            <a:r>
              <a:rPr lang="ru-RU" i="1" dirty="0">
                <a:solidFill>
                  <a:srgbClr val="C00000"/>
                </a:solidFill>
              </a:rPr>
              <a:t>: 298,25;</a:t>
            </a:r>
          </a:p>
          <a:p>
            <a:pPr lvl="1">
              <a:spcBef>
                <a:spcPts val="600"/>
              </a:spcBef>
            </a:pPr>
            <a:r>
              <a:rPr lang="ru-RU" i="1" dirty="0">
                <a:solidFill>
                  <a:srgbClr val="C00000"/>
                </a:solidFill>
              </a:rPr>
              <a:t>средний </a:t>
            </a:r>
            <a:r>
              <a:rPr lang="ru-RU" i="1" dirty="0" smtClean="0">
                <a:solidFill>
                  <a:srgbClr val="C00000"/>
                </a:solidFill>
              </a:rPr>
              <a:t>радиус</a:t>
            </a:r>
            <a:r>
              <a:rPr lang="ru-RU" i="1" dirty="0">
                <a:solidFill>
                  <a:srgbClr val="C00000"/>
                </a:solidFill>
              </a:rPr>
              <a:t> </a:t>
            </a:r>
            <a:r>
              <a:rPr lang="ru-RU" i="1" dirty="0" smtClean="0">
                <a:solidFill>
                  <a:srgbClr val="C00000"/>
                </a:solidFill>
              </a:rPr>
              <a:t>– 6371,032 </a:t>
            </a:r>
            <a:r>
              <a:rPr lang="ru-RU" i="1" dirty="0">
                <a:solidFill>
                  <a:srgbClr val="C00000"/>
                </a:solidFill>
              </a:rPr>
              <a:t>км;</a:t>
            </a:r>
          </a:p>
          <a:p>
            <a:pPr lvl="1">
              <a:spcBef>
                <a:spcPts val="600"/>
              </a:spcBef>
            </a:pPr>
            <a:r>
              <a:rPr lang="ru-RU" i="1" dirty="0">
                <a:solidFill>
                  <a:srgbClr val="C00000"/>
                </a:solidFill>
              </a:rPr>
              <a:t>длина окружности </a:t>
            </a:r>
            <a:r>
              <a:rPr lang="ru-RU" i="1" dirty="0" smtClean="0">
                <a:solidFill>
                  <a:srgbClr val="C00000"/>
                </a:solidFill>
              </a:rPr>
              <a:t>экватора</a:t>
            </a:r>
            <a:r>
              <a:rPr lang="ru-RU" i="1" dirty="0">
                <a:solidFill>
                  <a:srgbClr val="C00000"/>
                </a:solidFill>
              </a:rPr>
              <a:t> </a:t>
            </a:r>
            <a:r>
              <a:rPr lang="ru-RU" i="1" dirty="0" smtClean="0">
                <a:solidFill>
                  <a:srgbClr val="C00000"/>
                </a:solidFill>
              </a:rPr>
              <a:t>– 40075,696 </a:t>
            </a:r>
            <a:r>
              <a:rPr lang="ru-RU" i="1" dirty="0">
                <a:solidFill>
                  <a:srgbClr val="C00000"/>
                </a:solidFill>
              </a:rPr>
              <a:t>км.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169245" y="1314611"/>
            <a:ext cx="4435204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ru-RU" dirty="0"/>
              <a:t>В XX в. благодаря измерениям, точность которых соста­вила 15 м, выяснилось, что земной экватор также нельзя счи­тать окружностью. </a:t>
            </a:r>
            <a:endParaRPr lang="ru-RU" dirty="0" smtClean="0"/>
          </a:p>
          <a:p>
            <a:pPr>
              <a:spcBef>
                <a:spcPts val="600"/>
              </a:spcBef>
            </a:pPr>
            <a:r>
              <a:rPr lang="ru-RU" dirty="0" err="1" smtClean="0"/>
              <a:t>Сплюснутость</a:t>
            </a:r>
            <a:r>
              <a:rPr lang="ru-RU" dirty="0" smtClean="0"/>
              <a:t> </a:t>
            </a:r>
            <a:r>
              <a:rPr lang="ru-RU" dirty="0"/>
              <a:t>экватора составляет всего 1/30 000 (в 100 раз меньше </a:t>
            </a:r>
            <a:r>
              <a:rPr lang="ru-RU" dirty="0" err="1"/>
              <a:t>сплюснутости</a:t>
            </a:r>
            <a:r>
              <a:rPr lang="ru-RU" dirty="0"/>
              <a:t> меридиана). </a:t>
            </a:r>
            <a:endParaRPr lang="ru-RU" dirty="0" smtClean="0"/>
          </a:p>
          <a:p>
            <a:pPr>
              <a:spcBef>
                <a:spcPts val="600"/>
              </a:spcBef>
            </a:pPr>
            <a:r>
              <a:rPr lang="ru-RU" dirty="0" smtClean="0"/>
              <a:t>Более </a:t>
            </a:r>
            <a:r>
              <a:rPr lang="ru-RU" dirty="0"/>
              <a:t>точно форму нашей планеты передает фигура, </a:t>
            </a:r>
            <a:r>
              <a:rPr lang="ru-RU" dirty="0" smtClean="0"/>
              <a:t>называемая </a:t>
            </a:r>
            <a:r>
              <a:rPr lang="ru-RU" i="1" dirty="0" smtClean="0">
                <a:solidFill>
                  <a:srgbClr val="C00000"/>
                </a:solidFill>
              </a:rPr>
              <a:t>эллипсоидом</a:t>
            </a:r>
            <a:r>
              <a:rPr lang="ru-RU" dirty="0"/>
              <a:t>, у которого любое сечение плоскостью, </a:t>
            </a:r>
            <a:r>
              <a:rPr lang="ru-RU" dirty="0" smtClean="0"/>
              <a:t>проходящей </a:t>
            </a:r>
            <a:r>
              <a:rPr lang="ru-RU" dirty="0"/>
              <a:t>через центр Земли, не является окружностью.</a:t>
            </a:r>
          </a:p>
        </p:txBody>
      </p:sp>
    </p:spTree>
    <p:extLst>
      <p:ext uri="{BB962C8B-B14F-4D97-AF65-F5344CB8AC3E}">
        <p14:creationId xmlns:p14="http://schemas.microsoft.com/office/powerpoint/2010/main" val="426379471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2361</TotalTime>
  <Words>1067</Words>
  <Application>Microsoft Office PowerPoint</Application>
  <PresentationFormat>Экран (4:3)</PresentationFormat>
  <Paragraphs>103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Cambria Math</vt:lpstr>
      <vt:lpstr>Times New Roman</vt:lpstr>
      <vt:lpstr>Wingdings 2</vt:lpstr>
      <vt:lpstr>Тема Office</vt:lpstr>
      <vt:lpstr>ОПРЕДЕЛЕНИЕ РАССТОЯНИЙ  И РАЗМЕРОВ ТЕЛ  В СОЛНЕЧНОЙ СИСТЕМЕ</vt:lpstr>
      <vt:lpstr>Форма и размеры Земли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Определение расстояний в Солнечной системе.  Горизонтальный параллакс</vt:lpstr>
      <vt:lpstr>Презентация PowerPoint</vt:lpstr>
      <vt:lpstr>Презентация PowerPoint</vt:lpstr>
      <vt:lpstr>Определение размеров светил</vt:lpstr>
      <vt:lpstr>Презентация PowerPoint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 АСТРОНОМИИ</dc:title>
  <dc:creator>Victor</dc:creator>
  <cp:lastModifiedBy>FirstPC</cp:lastModifiedBy>
  <cp:revision>130</cp:revision>
  <dcterms:created xsi:type="dcterms:W3CDTF">2004-08-31T16:31:28Z</dcterms:created>
  <dcterms:modified xsi:type="dcterms:W3CDTF">2018-04-22T23:50:58Z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614838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