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7" r:id="rId3"/>
    <p:sldId id="258" r:id="rId4"/>
    <p:sldId id="286" r:id="rId5"/>
    <p:sldId id="287" r:id="rId6"/>
    <p:sldId id="289" r:id="rId7"/>
    <p:sldId id="288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59" r:id="rId16"/>
    <p:sldId id="297" r:id="rId17"/>
    <p:sldId id="260" r:id="rId18"/>
    <p:sldId id="261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613CE-684F-425B-825A-547981A0E67E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D5401-E830-4F13-9A4C-EE0C7E5E2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0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D5401-E830-4F13-9A4C-EE0C7E5E29CF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nformio.ru/images/a1_4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АНОО ПО КЫЗЫЛСКИЙ ТЕХНИКУМ </a:t>
            </a:r>
            <a:br>
              <a:rPr lang="ru-RU" sz="2400" b="1" dirty="0" smtClean="0"/>
            </a:br>
            <a:r>
              <a:rPr lang="ru-RU" sz="2400" b="1" dirty="0" smtClean="0"/>
              <a:t>ЭКОНОМИКИ И ПРАВА ПК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7406640" cy="48245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ОТКРЫТЫЙ УРОК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 ОП. 11. Психология общения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Для </a:t>
            </a:r>
            <a:r>
              <a:rPr lang="ru-RU" sz="2000" b="1" smtClean="0">
                <a:solidFill>
                  <a:schemeClr val="accent2">
                    <a:lumMod val="75000"/>
                  </a:schemeClr>
                </a:solidFill>
              </a:rPr>
              <a:t>группы </a:t>
            </a:r>
            <a:r>
              <a:rPr lang="ru-RU" sz="2000" b="1" smtClean="0">
                <a:solidFill>
                  <a:schemeClr val="accent2">
                    <a:lumMod val="75000"/>
                  </a:schemeClr>
                </a:solidFill>
              </a:rPr>
              <a:t>4171 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по специальности «Право и судебное администрирование»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 тему: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«Эмоциональное реагирование в конфликтах и саморегуляция»</a:t>
            </a:r>
          </a:p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Преподаватель:Дадар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Ч.Ч.</a:t>
            </a:r>
          </a:p>
          <a:p>
            <a:pPr algn="ctr"/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Кызыл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2018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48680"/>
            <a:ext cx="6520768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Эмоциональное состояние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2060848"/>
            <a:ext cx="3563888" cy="288032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7200" dirty="0" smtClean="0">
                <a:latin typeface="Monotype Corsiva" pitchFamily="66" charset="0"/>
              </a:rPr>
              <a:t>Это состояние тревоги, которое сопровождается переживаниями о неуспешном выполнении определенной задачи</a:t>
            </a:r>
            <a:endParaRPr lang="ru-RU" sz="7200" dirty="0">
              <a:latin typeface="Monotype Corsiva" pitchFamily="66" charset="0"/>
            </a:endParaRPr>
          </a:p>
        </p:txBody>
      </p:sp>
      <p:pic>
        <p:nvPicPr>
          <p:cNvPr id="32770" name="Picture 2" descr="https://avatars.mds.yandex.net/get-pdb/27625/ee5cdfc4-6420-4d36-a3eb-b00a5ea0bbf8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5328592" cy="4576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48680"/>
            <a:ext cx="65207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Эмоциональная саморегуляция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348880"/>
            <a:ext cx="7498080" cy="38884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Monotype Corsiva" pitchFamily="66" charset="0"/>
              </a:rPr>
              <a:t>это способность эмоционально реагировать на жизненные события социально приемлемым образом, сохраняя достаточную гибкость, чтобы допускать спонтанные реакции, но откладывать их в случае необходимости. Её можно описать как совокупность процессов наблюдения, оценки и модификации эмоциональных реакций, которые осуществляют усиление или ослабление эмоций.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Способы саморегуляции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0613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 </a:t>
            </a:r>
            <a:r>
              <a:rPr lang="ru-RU" sz="4400" dirty="0" smtClean="0"/>
              <a:t>Упражнения с дыханием</a:t>
            </a:r>
          </a:p>
          <a:p>
            <a:pPr lvl="0"/>
            <a:r>
              <a:rPr lang="ru-RU" sz="4400" dirty="0" smtClean="0"/>
              <a:t>Медитация</a:t>
            </a:r>
          </a:p>
          <a:p>
            <a:pPr lvl="0"/>
            <a:r>
              <a:rPr lang="ru-RU" sz="4400" dirty="0" smtClean="0"/>
              <a:t>Тренинги</a:t>
            </a:r>
          </a:p>
          <a:p>
            <a:pPr lvl="0"/>
            <a:r>
              <a:rPr lang="ru-RU" sz="4400" dirty="0" smtClean="0"/>
              <a:t>Аутотренинги</a:t>
            </a:r>
          </a:p>
          <a:p>
            <a:pPr lvl="0"/>
            <a:r>
              <a:rPr lang="ru-RU" sz="4400" dirty="0" smtClean="0"/>
              <a:t>Самовнушение</a:t>
            </a:r>
          </a:p>
          <a:p>
            <a:pPr algn="ctr">
              <a:buNone/>
            </a:pP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1414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9698" name="Picture 2" descr="https://ds01.infourok.ru/uploads/ex/0947/00001cce-e855923c/im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90168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Упражнение № 1</a:t>
            </a:r>
            <a:endParaRPr lang="ru-RU" sz="8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132856"/>
            <a:ext cx="7498080" cy="2592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800" dirty="0" smtClean="0">
                <a:latin typeface="Monotype Corsiva" pitchFamily="66" charset="0"/>
              </a:rPr>
              <a:t>«Нарисуй свой гнев»</a:t>
            </a:r>
            <a:endParaRPr lang="ru-RU" sz="8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Упражнение № 2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556792"/>
            <a:ext cx="4752528" cy="15121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Monotype Corsiva" pitchFamily="66" charset="0"/>
              </a:rPr>
              <a:t>«</a:t>
            </a:r>
            <a:r>
              <a:rPr lang="ru-RU" sz="6600" dirty="0" err="1" smtClean="0">
                <a:latin typeface="Monotype Corsiva" pitchFamily="66" charset="0"/>
              </a:rPr>
              <a:t>Мандала</a:t>
            </a:r>
            <a:r>
              <a:rPr lang="ru-RU" sz="6600" dirty="0" smtClean="0">
                <a:latin typeface="Monotype Corsiva" pitchFamily="66" charset="0"/>
              </a:rPr>
              <a:t>»</a:t>
            </a:r>
            <a:endParaRPr lang="ru-RU" sz="6600" dirty="0">
              <a:latin typeface="Monotype Corsiva" pitchFamily="66" charset="0"/>
            </a:endParaRPr>
          </a:p>
        </p:txBody>
      </p:sp>
      <p:pic>
        <p:nvPicPr>
          <p:cNvPr id="27650" name="Picture 2" descr="https://im0-tub-ru.yandex.net/i?id=51e00b1b39334b9de9e9844787025f20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08920"/>
            <a:ext cx="2460526" cy="1800200"/>
          </a:xfrm>
          <a:prstGeom prst="rect">
            <a:avLst/>
          </a:prstGeom>
          <a:noFill/>
        </p:spPr>
      </p:pic>
      <p:pic>
        <p:nvPicPr>
          <p:cNvPr id="27652" name="Picture 4" descr="https://openclipart.org/image/2400px/svg_to_png/235562/Prismatic-Mandala-Line-Art-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564904"/>
            <a:ext cx="5328592" cy="40898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5298" name="Picture 2" descr="http://jpuzz.ru/public/24580/3834926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.pinimg.com/736x/77/c6/c8/77c6c8770763161500bc2fb4776d3f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8931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На листе бумаги нарисуйте свою ладонь как символ дружбы.</a:t>
            </a:r>
          </a:p>
          <a:p>
            <a:pPr lvl="0"/>
            <a:r>
              <a:rPr lang="ru-RU" dirty="0" smtClean="0"/>
              <a:t>В контуре каждого из пальцев напишите то, новое, что вы узнали и что, может вам пригодиться для решения возможных конфликтов.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Тест «Оцени урок!»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832648"/>
          </a:xfrm>
        </p:spPr>
        <p:txBody>
          <a:bodyPr>
            <a:normAutofit fontScale="47500" lnSpcReduction="20000"/>
          </a:bodyPr>
          <a:lstStyle/>
          <a:p>
            <a:pPr lvl="0" algn="ctr">
              <a:buNone/>
            </a:pP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На листе бумаги обведи свою ладошку, каждый палец-это какая-то позиция, по ней необходимо высказать свое мнение:</a:t>
            </a: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БОЛЬШОЙ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- для меня это важно и интересно… 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(важно узнать, как готовиться к деловым беседам, интересно узнать о жестах и позах во время делового общения и т. д.) 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УКАЗАТЕЛЬНЫЙ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 - я получил конкретные рекомендации…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(рекомендации как планировать, готовиться и проводить деловые беседы, как правильно вести себя на собеседовании и т. д.)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СРЕДНИЙ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- мне было трудно (не понравилось)…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(мне было трудно высказывать свое мнение, мне не понравилась тема т. д.)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БЕЗЫМЯННЫЙ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- моя оценка психологической атмосферы…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(Психологическая обстановка была положительная или напряженная)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МИЗИНЕЦ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 –для меня было недостаточно…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(Для меня было недостаточно времени на …, недостаточно информации по какому-то вопросу)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/>
              <a:t>ЦЕЛЬ УРОКА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5400" dirty="0" smtClean="0">
                <a:latin typeface="Monotype Corsiva" pitchFamily="66" charset="0"/>
              </a:rPr>
              <a:t>познакомить студентов с особенностями эмоционального реагирования в конфликтах, раскрыть понятия «гнев», «агрессия», объяснить приемы разрядки эмоций, правила поведения в конфликтах, показать влияние толерантности на разрешение конфликтной ситуации.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28800"/>
            <a:ext cx="7498080" cy="29523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СПАСИБО ЗА ВНИМАНИЕ!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УРОКА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493368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Monotype Corsiva" pitchFamily="66" charset="0"/>
              </a:rPr>
              <a:t>Актуализировать у учащихся знания по теме «Эмоциональная саморегуляция»;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Раскрыть понятия гнев и агрессия;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Расширить знания в области возможных приемов и навыков толерантного поведения;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Дать понятие и способы саморегуляции;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81451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Формируемые компетенции: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Monotype Corsiva" pitchFamily="66" charset="0"/>
              </a:rPr>
              <a:t>ОК 1.Понимать сущность и социальную значимость своей будущей профессии, проявлять к ней устойчивый интерес.</a:t>
            </a:r>
          </a:p>
          <a:p>
            <a:r>
              <a:rPr lang="ru-RU" dirty="0" smtClean="0">
                <a:latin typeface="Monotype Corsiva" pitchFamily="66" charset="0"/>
              </a:rPr>
              <a:t>ОК 3. Принимать решения в стандартных и нестандартных ситуациях и нести за них ответственность.</a:t>
            </a:r>
          </a:p>
          <a:p>
            <a:r>
              <a:rPr lang="ru-RU" dirty="0" smtClean="0">
                <a:latin typeface="Monotype Corsiva" pitchFamily="66" charset="0"/>
              </a:rPr>
              <a:t>ОК 4. Осуществлять поиск и использование информации, необходимой для эффективного выполнения профессиональных задач, профессионального и личностного развития.</a:t>
            </a:r>
          </a:p>
          <a:p>
            <a:r>
              <a:rPr lang="ru-RU" dirty="0" smtClean="0">
                <a:latin typeface="Monotype Corsiva" pitchFamily="66" charset="0"/>
              </a:rPr>
              <a:t>ОК 7.Брать на себя ответственность за работу членов команды (подчиненных), за результат выполнения заданий.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Что такое Конфликт?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Назовите Типы конфликтов.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Назовите стратегии поведения в конфликтной ситуации.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Что такое </a:t>
            </a:r>
            <a:r>
              <a:rPr lang="ru-RU" sz="4000" dirty="0" err="1" smtClean="0">
                <a:latin typeface="Monotype Corsiva" pitchFamily="66" charset="0"/>
              </a:rPr>
              <a:t>Конфликтоген</a:t>
            </a:r>
            <a:r>
              <a:rPr lang="ru-RU" sz="4000" dirty="0" smtClean="0">
                <a:latin typeface="Monotype Corsiva" pitchFamily="66" charset="0"/>
              </a:rPr>
              <a:t> и Эскалация?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Напишите формулу Конфликта.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912" y="332656"/>
            <a:ext cx="7962088" cy="14127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Тест «Эмоциональный градусник»</a:t>
            </a:r>
            <a:endParaRPr lang="ru-RU" b="1" dirty="0"/>
          </a:p>
        </p:txBody>
      </p:sp>
      <p:pic>
        <p:nvPicPr>
          <p:cNvPr id="5" name="Рисунок 4" descr="http://www.informio.ru/images/a1_4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44644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20072" y="2492896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Укажите в бланке ваше эмоциональное состояние на начало урока, 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в середине и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 в конце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Фокус-группа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800" dirty="0" smtClean="0">
                <a:latin typeface="Monotype Corsiva" pitchFamily="66" charset="0"/>
              </a:rPr>
              <a:t>Разделиться на 2 группы</a:t>
            </a:r>
          </a:p>
          <a:p>
            <a:pPr lvl="0"/>
            <a:r>
              <a:rPr lang="ru-RU" sz="4800" dirty="0" smtClean="0">
                <a:latin typeface="Monotype Corsiva" pitchFamily="66" charset="0"/>
              </a:rPr>
              <a:t>Изучить подробно тему</a:t>
            </a:r>
          </a:p>
          <a:p>
            <a:pPr lvl="0"/>
            <a:r>
              <a:rPr lang="ru-RU" sz="4800" dirty="0" smtClean="0">
                <a:latin typeface="Monotype Corsiva" pitchFamily="66" charset="0"/>
              </a:rPr>
              <a:t>20 минут</a:t>
            </a:r>
          </a:p>
          <a:p>
            <a:pPr lvl="0"/>
            <a:r>
              <a:rPr lang="ru-RU" sz="4800" dirty="0" smtClean="0">
                <a:latin typeface="Monotype Corsiva" pitchFamily="66" charset="0"/>
              </a:rPr>
              <a:t>Рассказать тему кратко и внятно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Вопросы 1 </a:t>
            </a:r>
            <a:r>
              <a:rPr lang="ru-RU" b="1" dirty="0" err="1" smtClean="0"/>
              <a:t>фокус-группы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>
            <a:normAutofit/>
          </a:bodyPr>
          <a:lstStyle/>
          <a:p>
            <a:pPr marL="825246" indent="-742950" algn="ctr">
              <a:buFont typeface="+mj-lt"/>
              <a:buAutoNum type="arabicPeriod"/>
            </a:pPr>
            <a:r>
              <a:rPr lang="ru-RU" sz="4000" dirty="0" smtClean="0">
                <a:latin typeface="Monotype Corsiva" pitchFamily="66" charset="0"/>
              </a:rPr>
              <a:t>Какие эмоциональные источники конфликта возможны?</a:t>
            </a:r>
          </a:p>
          <a:p>
            <a:pPr marL="825246" indent="-742950" algn="ctr">
              <a:buFont typeface="+mj-lt"/>
              <a:buAutoNum type="arabicPeriod"/>
            </a:pPr>
            <a:r>
              <a:rPr lang="ru-RU" sz="4000" dirty="0" smtClean="0">
                <a:latin typeface="Monotype Corsiva" pitchFamily="66" charset="0"/>
              </a:rPr>
              <a:t>В каких формах проявляется агрессия?</a:t>
            </a:r>
          </a:p>
          <a:p>
            <a:pPr marL="825246" indent="-742950" algn="ctr">
              <a:buFont typeface="+mj-lt"/>
              <a:buAutoNum type="arabicPeriod"/>
            </a:pPr>
            <a:r>
              <a:rPr lang="ru-RU" sz="4000" dirty="0" smtClean="0">
                <a:latin typeface="Monotype Corsiva" pitchFamily="66" charset="0"/>
              </a:rPr>
              <a:t>Назовите  способы  и методики, направленные на регуляцию эмоционального состояния.</a:t>
            </a:r>
          </a:p>
          <a:p>
            <a:pPr marL="825246" indent="-742950" algn="ctr">
              <a:buFont typeface="+mj-lt"/>
              <a:buAutoNum type="arabicPeriod"/>
            </a:pP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Вопросы 2 </a:t>
            </a:r>
            <a:r>
              <a:rPr lang="ru-RU" sz="4400" b="1" dirty="0" err="1" smtClean="0"/>
              <a:t>фокус-группы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1844824"/>
            <a:ext cx="7498080" cy="3792488"/>
          </a:xfrm>
        </p:spPr>
        <p:txBody>
          <a:bodyPr>
            <a:normAutofit fontScale="70000" lnSpcReduction="20000"/>
          </a:bodyPr>
          <a:lstStyle/>
          <a:p>
            <a:pPr marL="996696" indent="-914400" algn="ctr">
              <a:buFont typeface="+mj-lt"/>
              <a:buAutoNum type="arabicPeriod"/>
            </a:pPr>
            <a:r>
              <a:rPr lang="ru-RU" sz="4800" dirty="0" smtClean="0">
                <a:latin typeface="Monotype Corsiva" pitchFamily="66" charset="0"/>
              </a:rPr>
              <a:t>Каковы правила поведения в конфликтах?</a:t>
            </a:r>
          </a:p>
          <a:p>
            <a:pPr marL="996696" indent="-914400" algn="ctr">
              <a:buFont typeface="+mj-lt"/>
              <a:buAutoNum type="arabicPeriod"/>
            </a:pPr>
            <a:r>
              <a:rPr lang="ru-RU" sz="4800" dirty="0" smtClean="0">
                <a:latin typeface="Monotype Corsiva" pitchFamily="66" charset="0"/>
              </a:rPr>
              <a:t>Что такое толерантность?</a:t>
            </a:r>
          </a:p>
          <a:p>
            <a:pPr marL="996696" indent="-914400" algn="ctr">
              <a:buFont typeface="+mj-lt"/>
              <a:buAutoNum type="arabicPeriod"/>
            </a:pPr>
            <a:r>
              <a:rPr lang="ru-RU" sz="4800" dirty="0" smtClean="0">
                <a:latin typeface="Monotype Corsiva" pitchFamily="66" charset="0"/>
              </a:rPr>
              <a:t>В чем отличия внутренней и внешней толерантности?</a:t>
            </a:r>
          </a:p>
          <a:p>
            <a:pPr marL="996696" indent="-914400" algn="ctr">
              <a:buFont typeface="+mj-lt"/>
              <a:buAutoNum type="arabicPeriod"/>
            </a:pPr>
            <a:r>
              <a:rPr lang="ru-RU" sz="4800" dirty="0" smtClean="0">
                <a:latin typeface="Monotype Corsiva" pitchFamily="66" charset="0"/>
              </a:rPr>
              <a:t>Что такое психологическая устойчивость и конфликтоустойчивость личности?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305</TotalTime>
  <Words>495</Words>
  <Application>Microsoft Office PowerPoint</Application>
  <PresentationFormat>Экран (4:3)</PresentationFormat>
  <Paragraphs>75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АНОО ПО КЫЗЫЛСКИЙ ТЕХНИКУМ  ЭКОНОМИКИ И ПРАВА ПК</vt:lpstr>
      <vt:lpstr>ЦЕЛЬ УРОКА</vt:lpstr>
      <vt:lpstr>ЗАДАЧИ УРОКА</vt:lpstr>
      <vt:lpstr>Формируемые компетенции: </vt:lpstr>
      <vt:lpstr>Повторение </vt:lpstr>
      <vt:lpstr>Тест «Эмоциональный градусник»</vt:lpstr>
      <vt:lpstr>Фокус-группа </vt:lpstr>
      <vt:lpstr>Вопросы 1 фокус-группы</vt:lpstr>
      <vt:lpstr>Вопросы 2 фокус-группы</vt:lpstr>
      <vt:lpstr>Эмоциональное состояние</vt:lpstr>
      <vt:lpstr>Эмоциональная саморегуляция</vt:lpstr>
      <vt:lpstr>Способы саморегуляции</vt:lpstr>
      <vt:lpstr>Презентация PowerPoint</vt:lpstr>
      <vt:lpstr>Упражнение № 1</vt:lpstr>
      <vt:lpstr>Упражнение № 2</vt:lpstr>
      <vt:lpstr>Презентация PowerPoint</vt:lpstr>
      <vt:lpstr>Презентация PowerPoint</vt:lpstr>
      <vt:lpstr>РЕФЛЕКСИЯ</vt:lpstr>
      <vt:lpstr>Тест «Оцени урок!»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31</cp:revision>
  <dcterms:created xsi:type="dcterms:W3CDTF">2017-12-07T13:53:10Z</dcterms:created>
  <dcterms:modified xsi:type="dcterms:W3CDTF">2019-09-29T12:24:17Z</dcterms:modified>
</cp:coreProperties>
</file>