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86" r:id="rId5"/>
    <p:sldId id="287" r:id="rId6"/>
    <p:sldId id="289" r:id="rId7"/>
    <p:sldId id="288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29.09.2019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928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АНОО ПО КЫЗЫЛСКИЙ ТЕХНИКУМ </a:t>
            </a:r>
            <a:br>
              <a:rPr lang="ru-RU" sz="2400" b="1" dirty="0" smtClean="0"/>
            </a:br>
            <a:r>
              <a:rPr lang="ru-RU" sz="2400" b="1" dirty="0" smtClean="0"/>
              <a:t>ЭКОНОМИКИ И ПРАВА ПК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700808"/>
            <a:ext cx="7406640" cy="482453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ОТКРЫТЫЙ УРОК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По ОП. 11. Психология общения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Для группы 4171 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по специальности «Право и судебное администрирование»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На тему: 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«Конфликт: его сущность и основные характеристики»</a:t>
            </a:r>
          </a:p>
          <a:p>
            <a:pPr algn="ctr"/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</a:rPr>
              <a:t>Преподаватель:Дадар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Ч.Ч.</a:t>
            </a:r>
          </a:p>
          <a:p>
            <a:pPr algn="ctr"/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Кызыл</a:t>
            </a:r>
          </a:p>
          <a:p>
            <a:pPr algn="ctr"/>
            <a:r>
              <a:rPr lang="ru-RU" sz="2000" b="1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smtClean="0">
                <a:solidFill>
                  <a:schemeClr val="accent2">
                    <a:lumMod val="75000"/>
                  </a:schemeClr>
                </a:solidFill>
              </a:rPr>
              <a:t>2018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48680"/>
            <a:ext cx="6520768" cy="11430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/>
              <a:t>Эскалация</a:t>
            </a:r>
            <a:endParaRPr lang="ru-RU" sz="8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2276872"/>
            <a:ext cx="6880808" cy="2773288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</a:rPr>
              <a:t>Стадия конфликта, на которой будет меньше всего возможностей для разрешения конфликта, так как он достигает своего эмоционального пика (цепочка </a:t>
            </a:r>
            <a:r>
              <a:rPr lang="ru-RU" sz="7200" dirty="0" err="1" smtClean="0">
                <a:solidFill>
                  <a:schemeClr val="accent2">
                    <a:lumMod val="75000"/>
                  </a:schemeClr>
                </a:solidFill>
              </a:rPr>
              <a:t>конфликтогенов</a:t>
            </a:r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ru-RU" sz="7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548680"/>
            <a:ext cx="6520768" cy="1143000"/>
          </a:xfrm>
        </p:spPr>
        <p:txBody>
          <a:bodyPr/>
          <a:lstStyle/>
          <a:p>
            <a:pPr algn="ctr"/>
            <a:r>
              <a:rPr lang="ru-RU" b="1" dirty="0" smtClean="0"/>
              <a:t>Формула Конфликта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348880"/>
            <a:ext cx="7498080" cy="20532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К.С. + И = К</a:t>
            </a:r>
            <a:endParaRPr lang="ru-RU" sz="9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Конфликтная ситуация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0613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 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это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 противоречивые позиции сторон по какому - либо поводу, стремление к противоположным целям...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Инцидент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14144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 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это то, что может или перерасти в открытую угрозу, или затихнуть посредством внешнего влияния субъектов.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24744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/>
              <a:t>Конфликт</a:t>
            </a:r>
            <a:endParaRPr lang="ru-RU" sz="8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852936"/>
            <a:ext cx="7498080" cy="18722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b="1" dirty="0" smtClean="0">
                <a:solidFill>
                  <a:schemeClr val="accent2">
                    <a:lumMod val="50000"/>
                  </a:schemeClr>
                </a:solidFill>
              </a:rPr>
              <a:t>Это….</a:t>
            </a:r>
            <a:endParaRPr lang="ru-RU" sz="8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2068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Arial Black" pitchFamily="34" charset="0"/>
              </a:rPr>
              <a:t>КРОССВОРД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420888"/>
            <a:ext cx="7498080" cy="241324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ЦЕЛЬ: актуализировать   знания у студентов по теме «психологическая сущность конфликта» с помощью решения кроссворда.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1</a:t>
            </a:r>
            <a:r>
              <a:rPr lang="ru-RU" b="1" dirty="0" smtClean="0"/>
              <a:t>. Вопрос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988840"/>
            <a:ext cx="7498080" cy="3493368"/>
          </a:xfrm>
        </p:spPr>
        <p:txBody>
          <a:bodyPr/>
          <a:lstStyle/>
          <a:p>
            <a:pPr lvl="0" algn="ct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Тип конфликтной личности, которая хочет быть в центре внимания. Любит хорошо выглядеть в глазах других. Ему легко даются поверхностные конфликты, любуется своими страданиями и стойкостью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2. Вопрос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9893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Это вид столкновения между противоположно направленными интересами, мнениями, целями, различными представлениями о способе их достижения.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3. Вопрос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6952816" cy="334935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Стратегия поведения в конфликте, когда человек не отстаивает собственные интересы, но при этом не учитывает и интересы других, пытается отложить принятие сложного решения «на потом»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4. Вопрос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168840" cy="3349352"/>
          </a:xfrm>
        </p:spPr>
        <p:txBody>
          <a:bodyPr>
            <a:normAutofit lnSpcReduction="10000"/>
          </a:bodyPr>
          <a:lstStyle/>
          <a:p>
            <a:pPr lvl="0" algn="ct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Вид конфликта один из самых сложных психологических конфликтов, который разыгрывается во внутреннем мире одного и того же человека. ложно разрешаемое противоречие, происходящее внутри личности.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dirty="0" smtClean="0"/>
              <a:t>ЦЕЛЬ УРОКА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Формирование представлений об эффективных навыках поведения в конфликте.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5. Вопрос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096832" cy="4645496"/>
          </a:xfrm>
        </p:spPr>
        <p:txBody>
          <a:bodyPr/>
          <a:lstStyle/>
          <a:p>
            <a:pPr lvl="0" algn="ctr">
              <a:buNone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Способ социального взаимодействия между людьми при столкновении противоположных: взглядов, точек зрения, интересов, потребностей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6. Вопрос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484784"/>
            <a:ext cx="7096832" cy="46085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Разногласия затрагивают </a:t>
            </a:r>
            <a:b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принципиальные стороны, </a:t>
            </a:r>
            <a:b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разрешение которых приводит </a:t>
            </a:r>
            <a:b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к более высокому уровню </a:t>
            </a:r>
            <a:b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развития организации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7. Вопрос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997424"/>
          </a:xfrm>
        </p:spPr>
        <p:txBody>
          <a:bodyPr>
            <a:normAutofit fontScale="47500" lnSpcReduction="20000"/>
          </a:bodyPr>
          <a:lstStyle/>
          <a:p>
            <a:pPr lvl="0" algn="ctr">
              <a:buNone/>
            </a:pPr>
            <a:r>
              <a:rPr lang="ru-RU" sz="8800" dirty="0" smtClean="0">
                <a:solidFill>
                  <a:schemeClr val="accent2">
                    <a:lumMod val="75000"/>
                  </a:schemeClr>
                </a:solidFill>
              </a:rPr>
              <a:t>Слова,  действия или вовсе бездействие, способные привести к возникновению конфликтной ситуации и перерастанию ее в конфликт. </a:t>
            </a:r>
            <a:endParaRPr lang="ru-RU" sz="8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8. Вопрос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Стадия конфликта, на которой будет меньше всего возможностей для разрешения конфликта, так как он достигает своего эмоционального пика (цепочка </a:t>
            </a:r>
            <a:r>
              <a:rPr lang="ru-RU" sz="4400" dirty="0" err="1" smtClean="0">
                <a:solidFill>
                  <a:schemeClr val="accent2">
                    <a:lumMod val="75000"/>
                  </a:schemeClr>
                </a:solidFill>
              </a:rPr>
              <a:t>конфликтогенов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).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Arial Black" pitchFamily="34" charset="0"/>
              </a:rPr>
              <a:t>САМОДИАГНОСТИКА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dirty="0" smtClean="0">
                <a:latin typeface="Comic Sans MS" pitchFamily="66" charset="0"/>
              </a:rPr>
              <a:t>Тест «Понимание пословиц»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844824"/>
            <a:ext cx="7498080" cy="35283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Цель: определение способа поведения в конфликте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Шкала оценки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5 баллов - типично для поведения;</a:t>
            </a:r>
          </a:p>
          <a:p>
            <a:pPr lvl="0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4 балла - часто;</a:t>
            </a:r>
          </a:p>
          <a:p>
            <a:pPr lvl="0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3 балла - иногда;</a:t>
            </a:r>
          </a:p>
          <a:p>
            <a:pPr lvl="0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2 балла - редко;</a:t>
            </a:r>
          </a:p>
          <a:p>
            <a:pPr lvl="0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1 балл - совсем нетипично;</a:t>
            </a:r>
          </a:p>
          <a:p>
            <a:pPr lvl="0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0 баллов - не понял смысл пословицы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548680"/>
            <a:ext cx="6454472" cy="106613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>Групповая работа по заполнению таблицы.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628800"/>
            <a:ext cx="7498080" cy="4619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Цель: систематизация полученной информатизации с помощью заполнения таблицы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Тип I "Черепаха"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Уход под панцирь, отказ от достижения целей и от участия во взаимоотношениях с другими участниками, один из вариантов самодостаточности (избегание).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Тип II "Акула"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 Силовая стратегия цели, конфликт решается выигрышем только для себя (доминирование).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Тип III "Медвежонок"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Сглаживание углов: такие люди любят, чтобы их понимали и ценили, ради чего жертвуют успехом (уступчивость).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ЗАДАЧИ УРОКА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Актуализировать у учащихся знания по теме «психологическая сущность конфликта»</a:t>
            </a:r>
          </a:p>
          <a:p>
            <a:pPr lvl="0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Расширить знания в области  возможных стратегий поведения в конфликте </a:t>
            </a:r>
          </a:p>
          <a:p>
            <a:pPr lvl="0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Выявить собственный стиль поведения в конфликтной ситуации;</a:t>
            </a:r>
          </a:p>
          <a:p>
            <a:pPr lvl="0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Формировать умение  распознавать стили и выбирать наиболее удачные в зависимости от ситуации.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Тип IV "Лиса"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Стратегия хитроумного компромисса, при хороших взаимоотношениях добивается осуществления своих целей (компромисс).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Тип V "Сова"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Мудрая птица, ценит и цели, и взаимоотношения, открыто определяет позиции и пути выхода в совместной работе по достижению целей, стремится найти решения, удовлетворяющие всех участников (сотрудничество)".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7498080" cy="778098"/>
          </a:xfrm>
        </p:spPr>
        <p:txBody>
          <a:bodyPr>
            <a:noAutofit/>
          </a:bodyPr>
          <a:lstStyle/>
          <a:p>
            <a:pPr lvl="0" algn="ctr"/>
            <a:r>
              <a:rPr lang="ru-RU" sz="5400" b="1" dirty="0" smtClean="0"/>
              <a:t>Практические задания</a:t>
            </a:r>
            <a:br>
              <a:rPr lang="ru-RU" sz="5400" b="1" dirty="0" smtClean="0"/>
            </a:b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Цель: закрепить полученную информацию и научится применять полученную информацию в решении практических заданий.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Задание 1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Работа в парах. На каждую парту раздаю карточки с высказыванием, характеризующим определенную стратегию.   Студенты могут обсудить это в течение минуты и высказывают предположения, пытаются обосновать ответ.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749808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Задание 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Обсуждаем случай, произошедший в одном техникуме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«Одногруппники Миши не хотели брать его в игру,  которую они обычно играют после учебы. И тогда Миша забросил на шкаф шапки мальчишек и радостно посмеивался, представляя себе, как они теперь пойдут на прогулку. Интересно, что мальчишки отреагировали на это по-разному: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20688"/>
            <a:ext cx="7498080" cy="56277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1. Леня обиделся и пошел на улицу без шапки (……...)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2. Ваня сначала врезал Мише по спине, а затем быстро стянул с него шапку и тоже забросил её ещё дальше (……….)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3. Коля достал свою шапку указкой (………)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4. Сева сказал Мише, что если Миша достанет его шапку, тогда он не пойдет жаловаться учителю (……….)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5. Антон немного подумал, посоветовался с ребятами и  предложил Мише достать шапки и извинится, и тогда ребята возьмут его в игру (……….)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Ответы на вопросы и 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</a:rPr>
              <a:t>Какой из пяти способов чаще всего встречается в реальной жизни?</a:t>
            </a:r>
            <a:endParaRPr lang="ru-RU" sz="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20688"/>
            <a:ext cx="7498080" cy="56277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Какой из пяти способов вы чаще используете в общении с друзьями, родителями, учителями.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92696"/>
            <a:ext cx="7498080" cy="55557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Какой из пяти способов является наиболее лёгким, а какой наиболее трудным?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РЕФЛЕКСИЯ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На листе бумаги нарисуйте свою ладонь как символ дружбы.</a:t>
            </a:r>
          </a:p>
          <a:p>
            <a:pPr lvl="0"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В контуре каждого из пальцев напишите то, новое, что вы узнали и что, может вам пригодиться для решения возможных конфликтов.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6814512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Формируемые компетенции: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5616624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ОК 1.Понимать сущность и социальную значимость своей будущей профессии, проявлять к ней устойчивый интерес.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ОК 3. Принимать решения в стандартных и нестандартных ситуациях и нести за них ответственность.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ОК 4. Осуществлять поиск и использование информации, необходимой для эффективного выполнения профессиональных задач, профессионального и личностного развития.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ОК 7.Брать на себя ответственность за работу членов команды (подчиненных), за результат выполнения заданий.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>Тест «Оцени урок!»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64704"/>
            <a:ext cx="7498080" cy="5832648"/>
          </a:xfrm>
        </p:spPr>
        <p:txBody>
          <a:bodyPr>
            <a:normAutofit fontScale="47500" lnSpcReduction="20000"/>
          </a:bodyPr>
          <a:lstStyle/>
          <a:p>
            <a:pPr lvl="0" algn="ctr">
              <a:buNone/>
            </a:pPr>
            <a:r>
              <a:rPr lang="ru-RU" sz="4200" b="1" dirty="0" smtClean="0">
                <a:solidFill>
                  <a:schemeClr val="accent2">
                    <a:lumMod val="75000"/>
                  </a:schemeClr>
                </a:solidFill>
              </a:rPr>
              <a:t>На листе бумаги обведи свою ладошку, каждый палец-это какая-то позиция, по ней необходимо высказать свое мнение:</a:t>
            </a:r>
          </a:p>
          <a:p>
            <a:pPr lvl="0"/>
            <a:r>
              <a:rPr lang="ru-RU" sz="4200" b="1" dirty="0" smtClean="0">
                <a:solidFill>
                  <a:srgbClr val="0070C0"/>
                </a:solidFill>
              </a:rPr>
              <a:t>БОЛЬШОЙ</a:t>
            </a:r>
            <a:r>
              <a:rPr lang="ru-RU" sz="4200" b="1" dirty="0" smtClean="0">
                <a:solidFill>
                  <a:schemeClr val="accent2">
                    <a:lumMod val="75000"/>
                  </a:schemeClr>
                </a:solidFill>
              </a:rPr>
              <a:t>- для меня это важно и интересно… </a:t>
            </a:r>
            <a:r>
              <a:rPr lang="ru-RU" sz="4200" b="1" i="1" dirty="0" smtClean="0">
                <a:solidFill>
                  <a:schemeClr val="accent2">
                    <a:lumMod val="75000"/>
                  </a:schemeClr>
                </a:solidFill>
              </a:rPr>
              <a:t>(важно узнать, как готовиться к деловым беседам, интересно узнать о жестах и позах во время делового общения и т. д.) </a:t>
            </a:r>
            <a:endParaRPr lang="ru-RU" sz="4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ru-RU" sz="4200" b="1" dirty="0" smtClean="0">
                <a:solidFill>
                  <a:srgbClr val="0070C0"/>
                </a:solidFill>
              </a:rPr>
              <a:t>УКАЗАТЕЛЬНЫЙ</a:t>
            </a:r>
            <a:r>
              <a:rPr lang="ru-RU" sz="4200" b="1" dirty="0" smtClean="0">
                <a:solidFill>
                  <a:schemeClr val="accent2">
                    <a:lumMod val="75000"/>
                  </a:schemeClr>
                </a:solidFill>
              </a:rPr>
              <a:t> - я получил конкретные рекомендации…</a:t>
            </a:r>
            <a:r>
              <a:rPr lang="ru-RU" sz="4200" b="1" i="1" dirty="0" smtClean="0">
                <a:solidFill>
                  <a:schemeClr val="accent2">
                    <a:lumMod val="75000"/>
                  </a:schemeClr>
                </a:solidFill>
              </a:rPr>
              <a:t>(рекомендации как планировать, готовиться и проводить деловые беседы, как правильно вести себя на собеседовании и т. д.)</a:t>
            </a:r>
            <a:endParaRPr lang="ru-RU" sz="4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ru-RU" sz="4200" b="1" dirty="0" smtClean="0">
                <a:solidFill>
                  <a:srgbClr val="0070C0"/>
                </a:solidFill>
              </a:rPr>
              <a:t>СРЕДНИЙ</a:t>
            </a:r>
            <a:r>
              <a:rPr lang="ru-RU" sz="4200" b="1" dirty="0" smtClean="0">
                <a:solidFill>
                  <a:schemeClr val="accent2">
                    <a:lumMod val="75000"/>
                  </a:schemeClr>
                </a:solidFill>
              </a:rPr>
              <a:t>- мне было трудно (не понравилось)…</a:t>
            </a:r>
            <a:r>
              <a:rPr lang="ru-RU" sz="4200" b="1" i="1" dirty="0" smtClean="0">
                <a:solidFill>
                  <a:schemeClr val="accent2">
                    <a:lumMod val="75000"/>
                  </a:schemeClr>
                </a:solidFill>
              </a:rPr>
              <a:t>(мне было трудно высказывать свое мнение, мне не понравилась тема т. д.)</a:t>
            </a:r>
            <a:endParaRPr lang="ru-RU" sz="4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ru-RU" sz="4200" b="1" dirty="0" smtClean="0">
                <a:solidFill>
                  <a:srgbClr val="0070C0"/>
                </a:solidFill>
              </a:rPr>
              <a:t>БЕЗЫМЯННЫЙ</a:t>
            </a:r>
            <a:r>
              <a:rPr lang="ru-RU" sz="4200" b="1" dirty="0" smtClean="0">
                <a:solidFill>
                  <a:schemeClr val="accent2">
                    <a:lumMod val="75000"/>
                  </a:schemeClr>
                </a:solidFill>
              </a:rPr>
              <a:t>- моя оценка психологической атмосферы…</a:t>
            </a:r>
            <a:r>
              <a:rPr lang="ru-RU" sz="4200" b="1" i="1" dirty="0" smtClean="0">
                <a:solidFill>
                  <a:schemeClr val="accent2">
                    <a:lumMod val="75000"/>
                  </a:schemeClr>
                </a:solidFill>
              </a:rPr>
              <a:t>(Психологическая обстановка была положительная или напряженная)</a:t>
            </a:r>
            <a:endParaRPr lang="ru-RU" sz="4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ru-RU" sz="4200" b="1" dirty="0" smtClean="0">
                <a:solidFill>
                  <a:srgbClr val="0070C0"/>
                </a:solidFill>
              </a:rPr>
              <a:t>МИЗИНЕЦ</a:t>
            </a:r>
            <a:r>
              <a:rPr lang="ru-RU" sz="4200" b="1" dirty="0" smtClean="0">
                <a:solidFill>
                  <a:schemeClr val="accent2">
                    <a:lumMod val="75000"/>
                  </a:schemeClr>
                </a:solidFill>
              </a:rPr>
              <a:t> –для меня было недостаточно…</a:t>
            </a:r>
            <a:r>
              <a:rPr lang="ru-RU" sz="4200" b="1" i="1" dirty="0" smtClean="0">
                <a:solidFill>
                  <a:schemeClr val="accent2">
                    <a:lumMod val="75000"/>
                  </a:schemeClr>
                </a:solidFill>
              </a:rPr>
              <a:t>(Для меня было недостаточно времени на …, недостаточно информации по какому-то вопросу)</a:t>
            </a:r>
            <a:endParaRPr lang="ru-RU" sz="4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28800"/>
            <a:ext cx="7498080" cy="295232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СПАСИБО ЗА ВНИМАНИЕ!</a:t>
            </a:r>
            <a:endParaRPr lang="ru-RU" sz="7200" b="1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Конфликт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Это вид столкновения между противоположно направленными интересами, мнениями, целями, различными представлениями о способе их достижения.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Виды Конфликта</a:t>
            </a:r>
            <a:endParaRPr lang="ru-RU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331640" y="1628800"/>
          <a:ext cx="7499350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895154">
                <a:tc>
                  <a:txBody>
                    <a:bodyPr/>
                    <a:lstStyle/>
                    <a:p>
                      <a:pPr algn="ctr"/>
                      <a:r>
                        <a:rPr kumimoji="0" lang="ru-RU" sz="3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Конструктивный</a:t>
                      </a:r>
                      <a:endParaRPr lang="ru-RU" sz="3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Деструктивные</a:t>
                      </a:r>
                      <a:endParaRPr lang="ru-RU" sz="3200" dirty="0"/>
                    </a:p>
                  </a:txBody>
                  <a:tcPr/>
                </a:tc>
              </a:tr>
              <a:tr h="3713358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Разногласия затрагивают </a:t>
                      </a:r>
                      <a:b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принципиальные стороны, </a:t>
                      </a:r>
                      <a:b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разрешение которых приводит </a:t>
                      </a:r>
                      <a:b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 более высокому уровню </a:t>
                      </a:r>
                      <a:b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развития организации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Приводят к негативным, </a:t>
                      </a:r>
                      <a:b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разрушительным действиям, </a:t>
                      </a:r>
                      <a:b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которые перерастают в склоку </a:t>
                      </a:r>
                      <a:b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 резко снижают эффективность </a:t>
                      </a:r>
                      <a:b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40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группы или организации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Конфликт может быть: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u="sng" dirty="0" err="1" smtClean="0">
                <a:solidFill>
                  <a:schemeClr val="accent2">
                    <a:lumMod val="75000"/>
                  </a:schemeClr>
                </a:solidFill>
              </a:rPr>
              <a:t>Внутриличностным</a:t>
            </a: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(между родственными симпатиями и чувством служебного долга руководителя);</a:t>
            </a:r>
          </a:p>
          <a:p>
            <a:pPr lvl="0"/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</a:rPr>
              <a:t>Межличностным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(между руководителем и заместителем, по поводу должности, премии между сотрудниками);</a:t>
            </a:r>
          </a:p>
          <a:p>
            <a:pPr lvl="0"/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</a:rPr>
              <a:t>Между личностью и группой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 в которую она входит;</a:t>
            </a:r>
          </a:p>
          <a:p>
            <a:pPr lvl="0"/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</a:rPr>
              <a:t>Межгрупповым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или группами одного или различного статуса.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Стратегии поведения</a:t>
            </a:r>
            <a:br>
              <a:rPr lang="ru-RU" b="1" dirty="0" smtClean="0"/>
            </a:br>
            <a:r>
              <a:rPr lang="ru-RU" b="1" dirty="0" smtClean="0"/>
              <a:t> по К.У. Томасу и Р.Х. </a:t>
            </a:r>
            <a:r>
              <a:rPr lang="ru-RU" b="1" dirty="0" err="1" smtClean="0"/>
              <a:t>Килменным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4547592"/>
          </a:xfrm>
        </p:spPr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Демонстративный</a:t>
            </a:r>
          </a:p>
          <a:p>
            <a:pPr marL="596646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приспособление</a:t>
            </a:r>
          </a:p>
          <a:p>
            <a:pPr marL="596646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Компромисс</a:t>
            </a:r>
          </a:p>
          <a:p>
            <a:pPr marL="596646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Сотрудничество</a:t>
            </a:r>
          </a:p>
          <a:p>
            <a:pPr marL="596646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Избегание</a:t>
            </a:r>
          </a:p>
          <a:p>
            <a:pPr marL="596646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соперничество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err="1" smtClean="0"/>
              <a:t>Конфликтоген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Это слово, действие или бездействие способствующее возникновению конфликта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211</TotalTime>
  <Words>997</Words>
  <Application>Microsoft Office PowerPoint</Application>
  <PresentationFormat>Экран (4:3)</PresentationFormat>
  <Paragraphs>120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Солнцестояние</vt:lpstr>
      <vt:lpstr>АНОО ПО КЫЗЫЛСКИЙ ТЕХНИКУМ  ЭКОНОМИКИ И ПРАВА ПК</vt:lpstr>
      <vt:lpstr>ЦЕЛЬ УРОКА</vt:lpstr>
      <vt:lpstr>ЗАДАЧИ УРОКА</vt:lpstr>
      <vt:lpstr>Формируемые компетенции: </vt:lpstr>
      <vt:lpstr>Конфликт</vt:lpstr>
      <vt:lpstr>Виды Конфликта</vt:lpstr>
      <vt:lpstr>Конфликт может быть: </vt:lpstr>
      <vt:lpstr>Стратегии поведения  по К.У. Томасу и Р.Х. Килменным </vt:lpstr>
      <vt:lpstr>Конфликтоген</vt:lpstr>
      <vt:lpstr>Эскалация</vt:lpstr>
      <vt:lpstr>Формула Конфликта</vt:lpstr>
      <vt:lpstr>Конфликтная ситуация</vt:lpstr>
      <vt:lpstr>Инцидент</vt:lpstr>
      <vt:lpstr>Конфликт</vt:lpstr>
      <vt:lpstr>КРОССВОРД</vt:lpstr>
      <vt:lpstr>1. Вопрос</vt:lpstr>
      <vt:lpstr>2. Вопрос</vt:lpstr>
      <vt:lpstr>3. Вопрос</vt:lpstr>
      <vt:lpstr>4. Вопрос</vt:lpstr>
      <vt:lpstr>5. Вопрос</vt:lpstr>
      <vt:lpstr>6. Вопрос</vt:lpstr>
      <vt:lpstr>7. Вопрос</vt:lpstr>
      <vt:lpstr>8. Вопрос</vt:lpstr>
      <vt:lpstr>САМОДИАГНОСТИКА Тест «Понимание пословиц»</vt:lpstr>
      <vt:lpstr>Шкала оценки</vt:lpstr>
      <vt:lpstr>Групповая работа по заполнению таблицы. </vt:lpstr>
      <vt:lpstr>Тип I "Черепаха" </vt:lpstr>
      <vt:lpstr>Тип II "Акула" </vt:lpstr>
      <vt:lpstr>Тип III "Медвежонок" </vt:lpstr>
      <vt:lpstr>Тип IV "Лиса" </vt:lpstr>
      <vt:lpstr>Тип V "Сова" </vt:lpstr>
      <vt:lpstr>Практические задания </vt:lpstr>
      <vt:lpstr>Задание 1. </vt:lpstr>
      <vt:lpstr>Задание 2 </vt:lpstr>
      <vt:lpstr>Презентация PowerPoint</vt:lpstr>
      <vt:lpstr>Ответы на вопросы и рефлексия</vt:lpstr>
      <vt:lpstr>Презентация PowerPoint</vt:lpstr>
      <vt:lpstr>Презентация PowerPoint</vt:lpstr>
      <vt:lpstr>РЕФЛЕКСИЯ</vt:lpstr>
      <vt:lpstr>Тест «Оцени урок!»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21</cp:revision>
  <dcterms:created xsi:type="dcterms:W3CDTF">2017-12-07T13:53:10Z</dcterms:created>
  <dcterms:modified xsi:type="dcterms:W3CDTF">2019-09-29T12:41:52Z</dcterms:modified>
</cp:coreProperties>
</file>