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0" r:id="rId3"/>
    <p:sldId id="264" r:id="rId4"/>
    <p:sldId id="261" r:id="rId5"/>
    <p:sldId id="265" r:id="rId6"/>
    <p:sldId id="274" r:id="rId7"/>
    <p:sldId id="275" r:id="rId8"/>
    <p:sldId id="276" r:id="rId9"/>
    <p:sldId id="277" r:id="rId10"/>
    <p:sldId id="266" r:id="rId11"/>
    <p:sldId id="267" r:id="rId12"/>
    <p:sldId id="268" r:id="rId13"/>
    <p:sldId id="269" r:id="rId14"/>
    <p:sldId id="270" r:id="rId15"/>
    <p:sldId id="271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6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79EDD38-5CCC-488C-B63C-DDA97993DA85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399232-94D4-433A-A9E7-88EEE131A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21E200-598B-4578-8C7A-506F763925E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00E48A-8593-447F-8CE9-8533FE21928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C0665-AA63-4B63-9929-7EE193432614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C9F00-BA42-4592-A094-1077BB7E9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2B8F3-5314-4011-87F1-EDB7DFFF1063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768BD-BFA4-45D3-94D5-CB94C101B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63DFB-AC0A-492D-9505-28B77062EDE5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180A1-515A-48AF-9A3A-AE5B1B1A1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023C-6365-430A-BF23-55ACF8C784FB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79DDB-E328-4A5D-ACCD-FF5301B23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5116A-6F7A-47BC-AEB9-A68D07461E2C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D89C0-BF1C-48F1-BDCB-3F270C3EF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CD76A-0F36-4CD5-A1F3-1024E918E162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D9609-A887-423E-80B2-352639513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B6D6F-1652-48EF-8550-688503A820D3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74D4B-2161-4A64-B07E-265A4B671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93D95-ED29-429C-8053-44C172EA521E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B6A27-3E7F-4E30-8248-2AF8AAC98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274FC-035A-4501-846B-19A0D86A4B9B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13F8-2ED7-40A0-87E7-CA4627BF3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79EBA-C834-4D31-8501-E41623DFA2CA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DC625-D6EA-423D-BBAF-FA8C37C51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B99E5-9C44-4C8E-B690-851CEBCE68C6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AD1D6-8B60-4CF3-9973-E823829B3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F3DE0A-3249-4E99-84B4-27F1BA56D140}" type="datetimeFigureOut">
              <a:rPr lang="ru-RU"/>
              <a:pPr>
                <a:defRPr/>
              </a:pPr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444EFA-2ADD-499F-BF7D-1FAC1D358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http://3.bp.blogspot.com/-ciBHI6_1z_g/Ut0HwqHL6tI/AAAAAAAAASg/-ZRyWAbIyFU/s1600/1.png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4" descr="https://www.arinasorokina.ru/wp-content/uploads/2012/05/oformlenie-16.pn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167438" y="3933825"/>
            <a:ext cx="2947987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https://www.arinasorokina.ru/wp-content/uploads/2012/05/oformlenie-16.png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0"/>
            <a:ext cx="21240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875"/>
            <a:ext cx="7772400" cy="187166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 фольклора 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развитии речи детей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063"/>
            <a:ext cx="6513513" cy="1800225"/>
          </a:xfrm>
        </p:spPr>
        <p:txBody>
          <a:bodyPr rtlCol="0">
            <a:normAutofit fontScale="925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002060"/>
                </a:solidFill>
              </a:rPr>
              <a:t>Подготовила и выступила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002060"/>
                </a:solidFill>
              </a:rPr>
              <a:t>на педагогическом совете № 3: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002060"/>
                </a:solidFill>
              </a:rPr>
              <a:t>Воспитатель: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002060"/>
                </a:solidFill>
              </a:rPr>
              <a:t>О.В. Тюканько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>
                <a:solidFill>
                  <a:srgbClr val="002060"/>
                </a:solidFill>
              </a:rPr>
              <a:t>г. Пушкино 2019г.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0" y="14727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ru-RU" altLang="ru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Пушкинского муниципального района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ru-RU" altLang="ru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 15 </a:t>
            </a:r>
            <a:r>
              <a:rPr lang="ru-RU" altLang="ru-RU" sz="1600" b="1" dirty="0">
                <a:latin typeface="Century Gothic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Аистёнок</a:t>
            </a:r>
            <a:r>
              <a:rPr lang="ru-RU" altLang="ru-RU" sz="1600" b="1" dirty="0">
                <a:latin typeface="Century Gothic"/>
                <a:ea typeface="Times New Roman" pitchFamily="18" charset="0"/>
                <a:cs typeface="Times New Roman" pitchFamily="18" charset="0"/>
              </a:rPr>
              <a:t>»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2400"/>
            </a:br>
            <a:endParaRPr lang="ru-RU" sz="2400"/>
          </a:p>
        </p:txBody>
      </p:sp>
      <p:sp>
        <p:nvSpPr>
          <p:cNvPr id="11267" name="Содержимое 5"/>
          <p:cNvSpPr>
            <a:spLocks noGrp="1"/>
          </p:cNvSpPr>
          <p:nvPr>
            <p:ph idx="1"/>
          </p:nvPr>
        </p:nvSpPr>
        <p:spPr>
          <a:xfrm>
            <a:off x="2195513" y="928688"/>
            <a:ext cx="2881312" cy="6500812"/>
          </a:xfrm>
        </p:spPr>
        <p:txBody>
          <a:bodyPr/>
          <a:lstStyle/>
          <a:p>
            <a:pPr marL="0" indent="255588" algn="ctr">
              <a:buFont typeface="Arial" charset="0"/>
              <a:buNone/>
            </a:pPr>
            <a:r>
              <a:rPr lang="ru-RU" sz="2400" b="1">
                <a:solidFill>
                  <a:srgbClr val="00B050"/>
                </a:solidFill>
                <a:latin typeface="Comic Sans MS" pitchFamily="66" charset="0"/>
              </a:rPr>
              <a:t>Малые жанры фольклора развивают и обогащают словарь. Дети усваивают знания о близком им окружающем мире: предметы обихода, домашние животные.</a:t>
            </a:r>
          </a:p>
        </p:txBody>
      </p:sp>
      <p:pic>
        <p:nvPicPr>
          <p:cNvPr id="7" name="Рисунок 6" descr="shop8457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66114" y="500043"/>
            <a:ext cx="4077886" cy="4153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14813" y="428625"/>
            <a:ext cx="4929187" cy="2571750"/>
          </a:xfrm>
        </p:spPr>
        <p:txBody>
          <a:bodyPr/>
          <a:lstStyle/>
          <a:p>
            <a:pPr indent="457200"/>
            <a:r>
              <a:rPr lang="ru-RU" sz="2400" b="1">
                <a:solidFill>
                  <a:srgbClr val="00B050"/>
                </a:solidFill>
                <a:latin typeface="Comic Sans MS" pitchFamily="66" charset="0"/>
              </a:rPr>
              <a:t>Пословицы и поговорки помогают детям чётко и лаконично выражать свои мысли, красочно описывать предметы и явления, творчески употреблять слово</a:t>
            </a:r>
            <a:r>
              <a:rPr lang="ru-RU" sz="2400"/>
              <a:t>. </a:t>
            </a: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57166"/>
            <a:ext cx="4154918" cy="2894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2" name="Прямоугольник 4"/>
          <p:cNvSpPr>
            <a:spLocks noChangeArrowheads="1"/>
          </p:cNvSpPr>
          <p:nvPr/>
        </p:nvSpPr>
        <p:spPr bwMode="auto">
          <a:xfrm>
            <a:off x="357188" y="3357563"/>
            <a:ext cx="3429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/>
            <a:r>
              <a:rPr lang="ru-RU" sz="2000" b="1">
                <a:latin typeface="Comic Sans MS" pitchFamily="66" charset="0"/>
              </a:rPr>
              <a:t>Работа с пословицами и поговорками постепенно усложняется от понимания значения выражения до составления рассказа  по нему, рисунка. </a:t>
            </a:r>
          </a:p>
        </p:txBody>
      </p:sp>
      <p:pic>
        <p:nvPicPr>
          <p:cNvPr id="4" name="Рисунок 3" descr="u_e2f97b010fe4273c2709400ddd4299d0_8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76039" y="2976551"/>
            <a:ext cx="5367961" cy="3881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8229600" cy="2500313"/>
          </a:xfrm>
        </p:spPr>
        <p:txBody>
          <a:bodyPr/>
          <a:lstStyle/>
          <a:p>
            <a:pPr indent="457200"/>
            <a:r>
              <a:rPr lang="ru-RU" sz="2400" b="1">
                <a:solidFill>
                  <a:srgbClr val="00B050"/>
                </a:solidFill>
                <a:latin typeface="Comic Sans MS" pitchFamily="66" charset="0"/>
              </a:rPr>
              <a:t>Звуковая культура речи это не только правильное звукопроизношение, но и умение регулировать темп, громкость, дыхание. Следовательно, целесообразно обращение к таким жанрам фольклора, как заклички, колыбельные, скороговорки.</a:t>
            </a:r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1" y="2735645"/>
            <a:ext cx="7250430" cy="4122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36-036-Belye-baran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3" y="2285992"/>
            <a:ext cx="3960441" cy="395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chistogovorki-detya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357166"/>
            <a:ext cx="5072066" cy="2500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214313" y="500063"/>
            <a:ext cx="4214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mic Sans MS" pitchFamily="66" charset="0"/>
              </a:rPr>
              <a:t>Актуальной задачей речевого развития в старшем дошкольном возрасте является и выработка дикции.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151137672.156089793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75038" y="2928938"/>
            <a:ext cx="566896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2051050" y="500063"/>
            <a:ext cx="66246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400" b="1">
                <a:latin typeface="Comic Sans MS" pitchFamily="66" charset="0"/>
              </a:rPr>
              <a:t>Малые формы фольклора лаконичны и четки по форме, глубоки и ритмичны. С их помощью дети учатся четкому и звонкому произношению, проходят школу художественной         фонетики.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85883436_illyustraciya-iz-knigi-kak-u-nashih-u-voro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47957" y="2285968"/>
            <a:ext cx="6096043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357188" y="785813"/>
            <a:ext cx="8358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400" b="1">
                <a:latin typeface="Comic Sans MS" pitchFamily="66" charset="0"/>
              </a:rPr>
              <a:t>Колыбельные песни позволяют запоминать слова и формы слов, словосочетания, осваивать лексическую сторону речи.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5" y="2286000"/>
            <a:ext cx="34290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Comic Sans MS" pitchFamily="66" charset="0"/>
                <a:cs typeface="+mn-cs"/>
              </a:rPr>
              <a:t>Невзирая на небольшой объем, колыбельная песня таит в себе неисчерпаемый источник воспитательных и образовательных возможностей</a:t>
            </a:r>
            <a:r>
              <a:rPr lang="ru-RU" sz="2400" dirty="0">
                <a:latin typeface="+mj-lt"/>
                <a:cs typeface="+mn-cs"/>
              </a:rPr>
              <a:t>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2124075" y="1989138"/>
            <a:ext cx="30956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Кто у нас хороший?</a:t>
            </a:r>
          </a:p>
          <a:p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Кто у нас пригожий?</a:t>
            </a:r>
          </a:p>
          <a:p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Мишенька </a:t>
            </a:r>
            <a:r>
              <a:rPr lang="ru-RU" sz="2400" b="1">
                <a:solidFill>
                  <a:srgbClr val="00B0F0"/>
                </a:solidFill>
                <a:latin typeface="Comic Sans MS" pitchFamily="66" charset="0"/>
              </a:rPr>
              <a:t>хороший</a:t>
            </a:r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,</a:t>
            </a:r>
          </a:p>
          <a:p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Мишенька</a:t>
            </a:r>
            <a:r>
              <a:rPr lang="en-US" sz="2000" b="1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пригожий.</a:t>
            </a:r>
          </a:p>
        </p:txBody>
      </p:sp>
      <p:sp>
        <p:nvSpPr>
          <p:cNvPr id="18437" name="TextBox 2"/>
          <p:cNvSpPr txBox="1">
            <a:spLocks noChangeArrowheads="1"/>
          </p:cNvSpPr>
          <p:nvPr/>
        </p:nvSpPr>
        <p:spPr bwMode="auto">
          <a:xfrm>
            <a:off x="4284663" y="3500438"/>
            <a:ext cx="4659312" cy="1477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Наша Олечка в дому,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Что оладушек в меду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Красно яблочко в саду.</a:t>
            </a:r>
          </a:p>
        </p:txBody>
      </p:sp>
      <p:sp>
        <p:nvSpPr>
          <p:cNvPr id="18438" name="TextBox 1"/>
          <p:cNvSpPr txBox="1">
            <a:spLocks noChangeArrowheads="1"/>
          </p:cNvSpPr>
          <p:nvPr/>
        </p:nvSpPr>
        <p:spPr bwMode="auto">
          <a:xfrm>
            <a:off x="1187450" y="476250"/>
            <a:ext cx="73453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70C0"/>
                </a:solidFill>
                <a:latin typeface="Comic Sans MS" pitchFamily="66" charset="0"/>
              </a:rPr>
              <a:t>Малые жанры фольклора применяются в период адаптации</a:t>
            </a:r>
            <a:r>
              <a:rPr lang="ru-RU" sz="3200">
                <a:solidFill>
                  <a:srgbClr val="0070C0"/>
                </a:solidFill>
                <a:latin typeface="Comic Sans MS" pitchFamily="66" charset="0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1"/>
          <p:cNvSpPr txBox="1">
            <a:spLocks noChangeArrowheads="1"/>
          </p:cNvSpPr>
          <p:nvPr/>
        </p:nvSpPr>
        <p:spPr bwMode="auto">
          <a:xfrm>
            <a:off x="2195513" y="1268413"/>
            <a:ext cx="26638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Не плачь, не плачь, детка,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Прискачет к тебе белка.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Принесет орешки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Для тебя потешки.</a:t>
            </a:r>
          </a:p>
        </p:txBody>
      </p:sp>
      <p:sp>
        <p:nvSpPr>
          <p:cNvPr id="19461" name="TextBox 2"/>
          <p:cNvSpPr txBox="1">
            <a:spLocks noChangeArrowheads="1"/>
          </p:cNvSpPr>
          <p:nvPr/>
        </p:nvSpPr>
        <p:spPr bwMode="auto">
          <a:xfrm>
            <a:off x="4067175" y="4292600"/>
            <a:ext cx="39957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У киски не боли, </a:t>
            </a:r>
          </a:p>
          <a:p>
            <a:r>
              <a:rPr lang="ru-RU" sz="2000" b="1">
                <a:solidFill>
                  <a:srgbClr val="C00000"/>
                </a:solidFill>
              </a:rPr>
              <a:t>У собачки не боли,</a:t>
            </a:r>
          </a:p>
          <a:p>
            <a:r>
              <a:rPr lang="ru-RU" sz="2000" b="1">
                <a:solidFill>
                  <a:srgbClr val="C00000"/>
                </a:solidFill>
              </a:rPr>
              <a:t>И у Данечки</a:t>
            </a:r>
          </a:p>
          <a:p>
            <a:r>
              <a:rPr lang="ru-RU" sz="2000" b="1">
                <a:solidFill>
                  <a:srgbClr val="C00000"/>
                </a:solidFill>
              </a:rPr>
              <a:t>Заживи, заживи, заживи.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1500" y="357188"/>
            <a:ext cx="72405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Comic Sans MS" pitchFamily="66" charset="0"/>
              </a:rPr>
              <a:t>Успокаивающие потешки.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971550" y="981075"/>
            <a:ext cx="3960813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Баю-баю-баю-бай,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Ты, собачка, не лай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Белолапа не скули,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Нашу Веру не буди</a:t>
            </a: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0486" name="TextBox 1"/>
          <p:cNvSpPr txBox="1">
            <a:spLocks noChangeArrowheads="1"/>
          </p:cNvSpPr>
          <p:nvPr/>
        </p:nvSpPr>
        <p:spPr bwMode="auto">
          <a:xfrm>
            <a:off x="1692275" y="2924175"/>
            <a:ext cx="251936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mic Sans MS" pitchFamily="66" charset="0"/>
              </a:rPr>
              <a:t>Баю-баюшки-баю,</a:t>
            </a:r>
          </a:p>
          <a:p>
            <a:r>
              <a:rPr lang="ru-RU" b="1">
                <a:latin typeface="Comic Sans MS" pitchFamily="66" charset="0"/>
              </a:rPr>
              <a:t>Баю Верочку мою.</a:t>
            </a:r>
          </a:p>
          <a:p>
            <a:r>
              <a:rPr lang="ru-RU" b="1">
                <a:latin typeface="Comic Sans MS" pitchFamily="66" charset="0"/>
              </a:rPr>
              <a:t>Приди, котик, ночевать,</a:t>
            </a:r>
          </a:p>
          <a:p>
            <a:r>
              <a:rPr lang="ru-RU" b="1">
                <a:latin typeface="Comic Sans MS" pitchFamily="66" charset="0"/>
              </a:rPr>
              <a:t>Мою доченьку качать.</a:t>
            </a:r>
          </a:p>
          <a:p>
            <a:r>
              <a:rPr lang="ru-RU" b="1">
                <a:latin typeface="Comic Sans MS" pitchFamily="66" charset="0"/>
              </a:rPr>
              <a:t>Я тебе-то уж коту,</a:t>
            </a:r>
          </a:p>
          <a:p>
            <a:r>
              <a:rPr lang="ru-RU" b="1">
                <a:latin typeface="Comic Sans MS" pitchFamily="66" charset="0"/>
              </a:rPr>
              <a:t>За работу заплачу:</a:t>
            </a:r>
          </a:p>
          <a:p>
            <a:r>
              <a:rPr lang="ru-RU" b="1">
                <a:latin typeface="Comic Sans MS" pitchFamily="66" charset="0"/>
              </a:rPr>
              <a:t>Дам кусочек пирога</a:t>
            </a:r>
          </a:p>
          <a:p>
            <a:r>
              <a:rPr lang="ru-RU" b="1">
                <a:latin typeface="Comic Sans MS" pitchFamily="66" charset="0"/>
              </a:rPr>
              <a:t>Да кувшин молока.</a:t>
            </a:r>
          </a:p>
          <a:p>
            <a:r>
              <a:rPr lang="ru-RU" b="1">
                <a:latin typeface="Comic Sans MS" pitchFamily="66" charset="0"/>
              </a:rPr>
              <a:t>Ты уж ешь, не кроши,</a:t>
            </a:r>
          </a:p>
          <a:p>
            <a:r>
              <a:rPr lang="ru-RU" b="1">
                <a:latin typeface="Comic Sans MS" pitchFamily="66" charset="0"/>
              </a:rPr>
              <a:t>Больше, котик, не проси.</a:t>
            </a:r>
          </a:p>
        </p:txBody>
      </p:sp>
      <p:sp>
        <p:nvSpPr>
          <p:cNvPr id="20487" name="TextBox 2"/>
          <p:cNvSpPr txBox="1">
            <a:spLocks noChangeArrowheads="1"/>
          </p:cNvSpPr>
          <p:nvPr/>
        </p:nvSpPr>
        <p:spPr bwMode="auto">
          <a:xfrm>
            <a:off x="4859338" y="3500438"/>
            <a:ext cx="3054350" cy="2308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Маленькие заиньки,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Захотели </a:t>
            </a:r>
            <a:r>
              <a:rPr lang="ru-RU" b="1" dirty="0" err="1">
                <a:solidFill>
                  <a:srgbClr val="00B050"/>
                </a:solidFill>
                <a:latin typeface="Comic Sans MS" pitchFamily="66" charset="0"/>
                <a:cs typeface="+mn-cs"/>
              </a:rPr>
              <a:t>баиньки</a:t>
            </a: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Потому что заиньки.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Мы немного поспим,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Мы на спинке полежим,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Мы на спинке полежим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И тихонько посопим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  <p:sp>
        <p:nvSpPr>
          <p:cNvPr id="20488" name="TextBox 3"/>
          <p:cNvSpPr txBox="1">
            <a:spLocks noChangeArrowheads="1"/>
          </p:cNvSpPr>
          <p:nvPr/>
        </p:nvSpPr>
        <p:spPr bwMode="auto">
          <a:xfrm>
            <a:off x="2124075" y="260350"/>
            <a:ext cx="4176713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+mn-cs"/>
              </a:rPr>
              <a:t>Потешки перед сном.</a:t>
            </a:r>
          </a:p>
        </p:txBody>
      </p:sp>
      <p:pic>
        <p:nvPicPr>
          <p:cNvPr id="19464" name="Picture 2" descr="https://fc.vseosvita.ua/002t25-5b35/01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0200" y="188913"/>
            <a:ext cx="44672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  <p:bldP spid="2048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2"/>
          <p:cNvSpPr txBox="1">
            <a:spLocks noChangeArrowheads="1"/>
          </p:cNvSpPr>
          <p:nvPr/>
        </p:nvSpPr>
        <p:spPr bwMode="auto">
          <a:xfrm>
            <a:off x="1835150" y="4149725"/>
            <a:ext cx="23114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B050"/>
                </a:solidFill>
                <a:latin typeface="Comic Sans MS" pitchFamily="66" charset="0"/>
              </a:rPr>
              <a:t>На кисоньку потягушечки</a:t>
            </a:r>
          </a:p>
          <a:p>
            <a:r>
              <a:rPr lang="ru-RU">
                <a:solidFill>
                  <a:srgbClr val="00B050"/>
                </a:solidFill>
                <a:latin typeface="Comic Sans MS" pitchFamily="66" charset="0"/>
              </a:rPr>
              <a:t>На, Ярославчика, порастушечки</a:t>
            </a:r>
            <a:r>
              <a:rPr lang="ru-RU" sz="2000">
                <a:solidFill>
                  <a:srgbClr val="00B05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4629150" y="4148138"/>
            <a:ext cx="42497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7030A0"/>
                </a:solidFill>
                <a:latin typeface="Comic Sans MS" pitchFamily="66" charset="0"/>
              </a:rPr>
              <a:t>Посмотрите, дождь пошел и щеночка намочил (поглаживание по спинке),</a:t>
            </a:r>
          </a:p>
          <a:p>
            <a:r>
              <a:rPr lang="ru-RU">
                <a:solidFill>
                  <a:srgbClr val="7030A0"/>
                </a:solidFill>
                <a:latin typeface="Comic Sans MS" pitchFamily="66" charset="0"/>
              </a:rPr>
              <a:t>Он бежит к себе домой весь до ниточки сырой (покалачивание пальчиками),</a:t>
            </a:r>
          </a:p>
          <a:p>
            <a:r>
              <a:rPr lang="ru-RU">
                <a:solidFill>
                  <a:srgbClr val="7030A0"/>
                </a:solidFill>
                <a:latin typeface="Comic Sans MS" pitchFamily="66" charset="0"/>
              </a:rPr>
              <a:t>- Ав,ав,ав.</a:t>
            </a:r>
          </a:p>
        </p:txBody>
      </p:sp>
      <p:sp>
        <p:nvSpPr>
          <p:cNvPr id="21511" name="TextBox 2"/>
          <p:cNvSpPr txBox="1">
            <a:spLocks noChangeArrowheads="1"/>
          </p:cNvSpPr>
          <p:nvPr/>
        </p:nvSpPr>
        <p:spPr bwMode="auto">
          <a:xfrm>
            <a:off x="4543425" y="827088"/>
            <a:ext cx="3363913" cy="12001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Это кто тут спит в кроватке?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Чьи тут розовые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пятки?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Что за гномик тут из сказки?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Это чьи проснулись глазки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?</a:t>
            </a:r>
          </a:p>
        </p:txBody>
      </p:sp>
      <p:sp>
        <p:nvSpPr>
          <p:cNvPr id="21512" name="TextBox 3"/>
          <p:cNvSpPr txBox="1">
            <a:spLocks noChangeArrowheads="1"/>
          </p:cNvSpPr>
          <p:nvPr/>
        </p:nvSpPr>
        <p:spPr bwMode="auto">
          <a:xfrm>
            <a:off x="2195513" y="249238"/>
            <a:ext cx="5905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omic Sans MS" pitchFamily="66" charset="0"/>
              </a:rPr>
              <a:t>Потешки для подъема детей.</a:t>
            </a:r>
          </a:p>
        </p:txBody>
      </p:sp>
      <p:sp>
        <p:nvSpPr>
          <p:cNvPr id="21513" name="TextBox 4"/>
          <p:cNvSpPr txBox="1">
            <a:spLocks noChangeArrowheads="1"/>
          </p:cNvSpPr>
          <p:nvPr/>
        </p:nvSpPr>
        <p:spPr bwMode="auto">
          <a:xfrm>
            <a:off x="4810125" y="2420938"/>
            <a:ext cx="2728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70C0"/>
                </a:solidFill>
                <a:latin typeface="Comic Sans MS" pitchFamily="66" charset="0"/>
              </a:rPr>
              <a:t>Глазки открываются,</a:t>
            </a:r>
          </a:p>
          <a:p>
            <a:r>
              <a:rPr lang="ru-RU">
                <a:solidFill>
                  <a:srgbClr val="0070C0"/>
                </a:solidFill>
                <a:latin typeface="Comic Sans MS" pitchFamily="66" charset="0"/>
              </a:rPr>
              <a:t>Глазки просыпаются,</a:t>
            </a:r>
          </a:p>
          <a:p>
            <a:r>
              <a:rPr lang="ru-RU">
                <a:solidFill>
                  <a:srgbClr val="0070C0"/>
                </a:solidFill>
                <a:latin typeface="Comic Sans MS" pitchFamily="66" charset="0"/>
              </a:rPr>
              <a:t>Губки улыбаются</a:t>
            </a:r>
          </a:p>
          <a:p>
            <a:r>
              <a:rPr lang="ru-RU">
                <a:solidFill>
                  <a:srgbClr val="0070C0"/>
                </a:solidFill>
                <a:latin typeface="Comic Sans MS" pitchFamily="66" charset="0"/>
              </a:rPr>
              <a:t>А зубки… ай, кусаются!</a:t>
            </a:r>
          </a:p>
        </p:txBody>
      </p:sp>
      <p:pic>
        <p:nvPicPr>
          <p:cNvPr id="20489" name="Picture 2" descr="https://media.istockphoto.com/vectors/kid-waking-up-vector-id54058986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613" y="1412875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0" grpId="0"/>
      <p:bldP spid="21511" grpId="0"/>
      <p:bldP spid="21512" grpId="0"/>
      <p:bldP spid="215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2"/>
          <p:cNvSpPr>
            <a:spLocks noChangeArrowheads="1"/>
          </p:cNvSpPr>
          <p:nvPr/>
        </p:nvSpPr>
        <p:spPr bwMode="auto">
          <a:xfrm>
            <a:off x="2051050" y="836613"/>
            <a:ext cx="5689600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     </a:t>
            </a:r>
          </a:p>
          <a:p>
            <a:endParaRPr lang="ru-RU">
              <a:latin typeface="Century Gothic" pitchFamily="34" charset="0"/>
            </a:endParaRPr>
          </a:p>
          <a:p>
            <a:pPr algn="just"/>
            <a:r>
              <a:rPr lang="ru-RU">
                <a:latin typeface="Century Gothic" pitchFamily="34" charset="0"/>
              </a:rPr>
              <a:t>   </a:t>
            </a:r>
            <a:r>
              <a:rPr lang="ru-RU" sz="2400">
                <a:solidFill>
                  <a:srgbClr val="003300"/>
                </a:solidFill>
                <a:latin typeface="Comic Sans MS" pitchFamily="66" charset="0"/>
              </a:rPr>
              <a:t>Взрослые - хранители опыта, накопленного человечеством, знаний, умений, культуры. Передать этот опыт можно не иначе как с помощью языка. </a:t>
            </a:r>
          </a:p>
          <a:p>
            <a:pPr algn="just"/>
            <a:r>
              <a:rPr lang="ru-RU" sz="2400">
                <a:solidFill>
                  <a:srgbClr val="003300"/>
                </a:solidFill>
                <a:latin typeface="Comic Sans MS" pitchFamily="66" charset="0"/>
              </a:rPr>
              <a:t>     </a:t>
            </a:r>
          </a:p>
          <a:p>
            <a:pPr algn="just"/>
            <a:r>
              <a:rPr lang="ru-RU" sz="2400">
                <a:solidFill>
                  <a:srgbClr val="003300"/>
                </a:solidFill>
                <a:latin typeface="Comic Sans MS" pitchFamily="66" charset="0"/>
              </a:rPr>
              <a:t>  Дети младшего  возраста, усваивая родной язык, овладевают важнейшей формой речевого общения - устной речью. Поэтому проблема развития речи детей средствами малых форм фольклора на сегодняшний день имеет особую значимость. </a:t>
            </a:r>
          </a:p>
          <a:p>
            <a:r>
              <a:rPr lang="ru-RU">
                <a:solidFill>
                  <a:srgbClr val="003300"/>
                </a:solidFill>
                <a:latin typeface="Comic Sans MS" pitchFamily="66" charset="0"/>
              </a:rPr>
              <a:t>     </a:t>
            </a:r>
          </a:p>
          <a:p>
            <a:r>
              <a:rPr lang="ru-RU">
                <a:solidFill>
                  <a:srgbClr val="003300"/>
                </a:solidFill>
                <a:latin typeface="Comic Sans MS" pitchFamily="66" charset="0"/>
              </a:rPr>
              <a:t>               </a:t>
            </a:r>
          </a:p>
        </p:txBody>
      </p:sp>
      <p:sp>
        <p:nvSpPr>
          <p:cNvPr id="3075" name="Заголовок 3"/>
          <p:cNvSpPr>
            <a:spLocks noGrp="1"/>
          </p:cNvSpPr>
          <p:nvPr>
            <p:ph type="title"/>
          </p:nvPr>
        </p:nvSpPr>
        <p:spPr>
          <a:xfrm>
            <a:off x="539750" y="325438"/>
            <a:ext cx="8229600" cy="584200"/>
          </a:xfrm>
        </p:spPr>
        <p:txBody>
          <a:bodyPr>
            <a:spAutoFit/>
          </a:bodyPr>
          <a:lstStyle/>
          <a:p>
            <a:r>
              <a:rPr lang="ru-RU" sz="3200">
                <a:solidFill>
                  <a:srgbClr val="003300"/>
                </a:solidFill>
                <a:latin typeface="Comic Sans MS" pitchFamily="66" charset="0"/>
              </a:rPr>
              <a:t>АКТУАЛЬНОСТЬ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323850" y="4175125"/>
            <a:ext cx="184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</p:txBody>
      </p:sp>
      <p:sp>
        <p:nvSpPr>
          <p:cNvPr id="22533" name="TextBox 2"/>
          <p:cNvSpPr txBox="1">
            <a:spLocks noChangeArrowheads="1"/>
          </p:cNvSpPr>
          <p:nvPr/>
        </p:nvSpPr>
        <p:spPr bwMode="auto">
          <a:xfrm>
            <a:off x="1979613" y="3284538"/>
            <a:ext cx="244792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На девчонку, на мальчонку</a:t>
            </a:r>
          </a:p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Мы наденем рубашонку.</a:t>
            </a:r>
          </a:p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Ручка раз и ручка два,</a:t>
            </a:r>
          </a:p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Надеваем рукава.</a:t>
            </a:r>
          </a:p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Застегнем засте</a:t>
            </a:r>
            <a:r>
              <a:rPr lang="ru-RU" b="1">
                <a:solidFill>
                  <a:srgbClr val="0070C0"/>
                </a:solidFill>
              </a:rPr>
              <a:t>жки</a:t>
            </a:r>
          </a:p>
          <a:p>
            <a:r>
              <a:rPr lang="ru-RU" b="1">
                <a:solidFill>
                  <a:srgbClr val="0070C0"/>
                </a:solidFill>
              </a:rPr>
              <a:t>На твоей одежке.</a:t>
            </a:r>
          </a:p>
        </p:txBody>
      </p:sp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1403350" y="404813"/>
            <a:ext cx="360045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Во время одевания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sp>
        <p:nvSpPr>
          <p:cNvPr id="22536" name="TextBox 4"/>
          <p:cNvSpPr txBox="1">
            <a:spLocks noChangeArrowheads="1"/>
          </p:cNvSpPr>
          <p:nvPr/>
        </p:nvSpPr>
        <p:spPr bwMode="auto">
          <a:xfrm>
            <a:off x="5292725" y="358775"/>
            <a:ext cx="2836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B050"/>
                </a:solidFill>
              </a:rPr>
              <a:t>Во время умывания.</a:t>
            </a:r>
          </a:p>
        </p:txBody>
      </p:sp>
      <p:sp>
        <p:nvSpPr>
          <p:cNvPr id="22537" name="TextBox 5"/>
          <p:cNvSpPr txBox="1">
            <a:spLocks noChangeArrowheads="1"/>
          </p:cNvSpPr>
          <p:nvPr/>
        </p:nvSpPr>
        <p:spPr bwMode="auto">
          <a:xfrm>
            <a:off x="5233988" y="1127125"/>
            <a:ext cx="279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C000"/>
                </a:solidFill>
                <a:latin typeface="Comic Sans MS" pitchFamily="66" charset="0"/>
              </a:rPr>
              <a:t>Из колодца принесла</a:t>
            </a:r>
          </a:p>
          <a:p>
            <a:r>
              <a:rPr lang="ru-RU" b="1">
                <a:solidFill>
                  <a:srgbClr val="FFC000"/>
                </a:solidFill>
                <a:latin typeface="Comic Sans MS" pitchFamily="66" charset="0"/>
              </a:rPr>
              <a:t>    курочка водицы,</a:t>
            </a:r>
          </a:p>
          <a:p>
            <a:r>
              <a:rPr lang="ru-RU" b="1">
                <a:solidFill>
                  <a:srgbClr val="FFC000"/>
                </a:solidFill>
                <a:latin typeface="Comic Sans MS" pitchFamily="66" charset="0"/>
              </a:rPr>
              <a:t>И ребята всей гурьбой</a:t>
            </a:r>
          </a:p>
          <a:p>
            <a:r>
              <a:rPr lang="ru-RU" b="1">
                <a:solidFill>
                  <a:srgbClr val="FFC000"/>
                </a:solidFill>
                <a:latin typeface="Comic Sans MS" pitchFamily="66" charset="0"/>
              </a:rPr>
              <a:t>    побежали мыться.</a:t>
            </a:r>
          </a:p>
        </p:txBody>
      </p:sp>
      <p:pic>
        <p:nvPicPr>
          <p:cNvPr id="21513" name="Picture 4" descr="http://ladyes.dp.ua/photo/images/2013/06/26/UxEwid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6013" y="981075"/>
            <a:ext cx="2951162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6" descr="http://mdou29kv.ucoz.ru/8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625" y="2492375"/>
            <a:ext cx="187166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5" grpId="0"/>
      <p:bldP spid="22536" grpId="0"/>
      <p:bldP spid="225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4932363" y="1052513"/>
            <a:ext cx="3240087" cy="25860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Утро доброе пришло,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Утро завтрак принесло.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На тарелке кашку.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Ешьте кашку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сладеньку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Вкусную, пушистую,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Мягкую, душистую.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5651500" y="3789363"/>
            <a:ext cx="23050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Супчик жиденький,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Но питательный!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Будешь худенький,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Но пузатенький.</a:t>
            </a:r>
          </a:p>
        </p:txBody>
      </p:sp>
      <p:sp>
        <p:nvSpPr>
          <p:cNvPr id="23558" name="TextBox 1"/>
          <p:cNvSpPr txBox="1">
            <a:spLocks noChangeArrowheads="1"/>
          </p:cNvSpPr>
          <p:nvPr/>
        </p:nvSpPr>
        <p:spPr bwMode="auto">
          <a:xfrm>
            <a:off x="2627313" y="404813"/>
            <a:ext cx="52784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Comic Sans MS" pitchFamily="66" charset="0"/>
              </a:rPr>
              <a:t>Во время приема пищи.</a:t>
            </a:r>
            <a:endParaRPr lang="ru-RU" sz="2000" b="1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08175" y="3946525"/>
            <a:ext cx="287972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omic Sans MS" pitchFamily="66" charset="0"/>
              </a:rPr>
              <a:t>Ложка, ложка,</a:t>
            </a:r>
          </a:p>
          <a:p>
            <a:r>
              <a:rPr lang="ru-RU" b="1">
                <a:solidFill>
                  <a:srgbClr val="7030A0"/>
                </a:solidFill>
                <a:latin typeface="Comic Sans MS" pitchFamily="66" charset="0"/>
              </a:rPr>
              <a:t>Помоги немножко.</a:t>
            </a:r>
          </a:p>
          <a:p>
            <a:r>
              <a:rPr lang="ru-RU" b="1">
                <a:solidFill>
                  <a:srgbClr val="7030A0"/>
                </a:solidFill>
                <a:latin typeface="Comic Sans MS" pitchFamily="66" charset="0"/>
              </a:rPr>
              <a:t>Кушать хочет ротик</a:t>
            </a:r>
          </a:p>
          <a:p>
            <a:r>
              <a:rPr lang="ru-RU" b="1">
                <a:solidFill>
                  <a:srgbClr val="7030A0"/>
                </a:solidFill>
                <a:latin typeface="Comic Sans MS" pitchFamily="66" charset="0"/>
              </a:rPr>
              <a:t>А еще животик.</a:t>
            </a:r>
          </a:p>
        </p:txBody>
      </p:sp>
      <p:pic>
        <p:nvPicPr>
          <p:cNvPr id="22534" name="Picture 2" descr="https://goods.kaypu.com/photo/524cd78978e5c9142f019f7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813" y="1196975"/>
            <a:ext cx="32400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allAtOnce"/>
      <p:bldP spid="23556" grpId="0" build="allAtOnce"/>
      <p:bldP spid="23558" grpId="0"/>
      <p:bldP spid="2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11663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Box 1"/>
          <p:cNvSpPr txBox="1">
            <a:spLocks noChangeArrowheads="1"/>
          </p:cNvSpPr>
          <p:nvPr/>
        </p:nvSpPr>
        <p:spPr bwMode="auto">
          <a:xfrm>
            <a:off x="5475288" y="2322513"/>
            <a:ext cx="30972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Как тебя зовут, дружок?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А меня зовут, горшок!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Я спасаю всех детей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От разных неприятностей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Если будем мы дружить,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Будешь ты сухим ходить!</a:t>
            </a:r>
          </a:p>
        </p:txBody>
      </p:sp>
      <p:sp>
        <p:nvSpPr>
          <p:cNvPr id="25607" name="TextBox 2"/>
          <p:cNvSpPr txBox="1">
            <a:spLocks noChangeArrowheads="1"/>
          </p:cNvSpPr>
          <p:nvPr/>
        </p:nvSpPr>
        <p:spPr bwMode="auto">
          <a:xfrm>
            <a:off x="5222875" y="1023938"/>
            <a:ext cx="3603625" cy="3698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sp>
        <p:nvSpPr>
          <p:cNvPr id="25608" name="TextBox 1"/>
          <p:cNvSpPr txBox="1">
            <a:spLocks noChangeArrowheads="1"/>
          </p:cNvSpPr>
          <p:nvPr/>
        </p:nvSpPr>
        <p:spPr bwMode="auto">
          <a:xfrm>
            <a:off x="2555875" y="273050"/>
            <a:ext cx="4824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Высаживание на горшок.</a:t>
            </a:r>
          </a:p>
        </p:txBody>
      </p:sp>
      <p:pic>
        <p:nvPicPr>
          <p:cNvPr id="23559" name="Picture 2" descr="https://png.pngtree.com/element_origin_min_pic/16/11/06/8f89787b7cf79df8557b1301758d44b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050" y="1700213"/>
            <a:ext cx="300196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07" grpId="0"/>
      <p:bldP spid="256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Box 1"/>
          <p:cNvSpPr txBox="1">
            <a:spLocks noChangeArrowheads="1"/>
          </p:cNvSpPr>
          <p:nvPr/>
        </p:nvSpPr>
        <p:spPr bwMode="auto">
          <a:xfrm>
            <a:off x="2268538" y="215900"/>
            <a:ext cx="21590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На прогулке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138" y="1052513"/>
            <a:ext cx="3409950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Кисонька-</a:t>
            </a:r>
            <a:r>
              <a:rPr lang="ru-RU" b="1" dirty="0" err="1">
                <a:latin typeface="Comic Sans MS" pitchFamily="66" charset="0"/>
                <a:cs typeface="+mn-cs"/>
              </a:rPr>
              <a:t>мурысенька</a:t>
            </a:r>
            <a:br>
              <a:rPr lang="ru-RU" b="1" dirty="0">
                <a:latin typeface="Comic Sans MS" pitchFamily="66" charset="0"/>
                <a:cs typeface="+mn-cs"/>
              </a:rPr>
            </a:br>
            <a:r>
              <a:rPr lang="ru-RU" b="1" dirty="0">
                <a:latin typeface="Comic Sans MS" pitchFamily="66" charset="0"/>
                <a:cs typeface="+mn-cs"/>
              </a:rPr>
              <a:t>Ты Где была?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На мельнице.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-Кисонька-</a:t>
            </a:r>
            <a:r>
              <a:rPr lang="ru-RU" b="1" dirty="0" err="1">
                <a:latin typeface="Comic Sans MS" pitchFamily="66" charset="0"/>
                <a:cs typeface="+mn-cs"/>
              </a:rPr>
              <a:t>мурысенька</a:t>
            </a:r>
            <a:r>
              <a:rPr lang="ru-RU" b="1" dirty="0">
                <a:latin typeface="Comic Sans MS" pitchFamily="66" charset="0"/>
                <a:cs typeface="+mn-cs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Что там делала?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Муку молола.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Кисонька-</a:t>
            </a:r>
            <a:r>
              <a:rPr lang="ru-RU" b="1" dirty="0" err="1">
                <a:latin typeface="Comic Sans MS" pitchFamily="66" charset="0"/>
                <a:cs typeface="+mn-cs"/>
              </a:rPr>
              <a:t>мурысенька</a:t>
            </a:r>
            <a:r>
              <a:rPr lang="ru-RU" b="1" dirty="0">
                <a:latin typeface="Comic Sans MS" pitchFamily="66" charset="0"/>
                <a:cs typeface="+mn-cs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Что из муки пекла?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Прянички.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Кисонька-</a:t>
            </a:r>
            <a:r>
              <a:rPr lang="ru-RU" b="1" dirty="0" err="1">
                <a:latin typeface="Comic Sans MS" pitchFamily="66" charset="0"/>
                <a:cs typeface="+mn-cs"/>
              </a:rPr>
              <a:t>мурысенька</a:t>
            </a:r>
            <a:r>
              <a:rPr lang="ru-RU" b="1" dirty="0">
                <a:latin typeface="Comic Sans MS" pitchFamily="66" charset="0"/>
                <a:cs typeface="+mn-cs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С кем прянички ела?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Одна.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Не ешь одна! Не ешь одна!</a:t>
            </a:r>
          </a:p>
        </p:txBody>
      </p:sp>
      <p:sp>
        <p:nvSpPr>
          <p:cNvPr id="30728" name="TextBox 3"/>
          <p:cNvSpPr txBox="1">
            <a:spLocks noChangeArrowheads="1"/>
          </p:cNvSpPr>
          <p:nvPr/>
        </p:nvSpPr>
        <p:spPr bwMode="auto">
          <a:xfrm>
            <a:off x="5130800" y="163513"/>
            <a:ext cx="33607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Иван, Иван, вырывай бурьян,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Чтоб росла репка,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Сладкая да крепкая,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Чтобы вырос огурец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Длинноусый молодец.</a:t>
            </a:r>
          </a:p>
        </p:txBody>
      </p:sp>
      <p:sp>
        <p:nvSpPr>
          <p:cNvPr id="30729" name="TextBox 1"/>
          <p:cNvSpPr txBox="1">
            <a:spLocks noChangeArrowheads="1"/>
          </p:cNvSpPr>
          <p:nvPr/>
        </p:nvSpPr>
        <p:spPr bwMode="auto">
          <a:xfrm>
            <a:off x="5857875" y="4929188"/>
            <a:ext cx="1957388" cy="1477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Лейка, лейка!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      Лей, лей!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Грядка, грядка!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      Пей, пей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  <p:pic>
        <p:nvPicPr>
          <p:cNvPr id="24584" name="Picture 2" descr="https://avatars.mds.yandex.net/get-pdb/70729/80ec1cf4-a680-48e1-8b57-37262f06e3c2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638" y="2205038"/>
            <a:ext cx="3816350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" grpId="0"/>
      <p:bldP spid="30728" grpId="0"/>
      <p:bldP spid="307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C:\Users\nngad\Desktop\bbcb cxb cvb\DSCF24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513" y="3429000"/>
            <a:ext cx="1728787" cy="230505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6630" name="TextBox 1"/>
          <p:cNvSpPr txBox="1">
            <a:spLocks noChangeArrowheads="1"/>
          </p:cNvSpPr>
          <p:nvPr/>
        </p:nvSpPr>
        <p:spPr bwMode="auto">
          <a:xfrm>
            <a:off x="1835150" y="476250"/>
            <a:ext cx="51244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/>
              <a:t>Потешки для развития мелкой моторики.</a:t>
            </a:r>
          </a:p>
        </p:txBody>
      </p:sp>
      <p:sp>
        <p:nvSpPr>
          <p:cNvPr id="26631" name="TextBox 2"/>
          <p:cNvSpPr txBox="1">
            <a:spLocks noChangeArrowheads="1"/>
          </p:cNvSpPr>
          <p:nvPr/>
        </p:nvSpPr>
        <p:spPr bwMode="auto">
          <a:xfrm>
            <a:off x="1403350" y="1195388"/>
            <a:ext cx="37449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 дедушка,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–бабушка,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 папочка,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 мамочка,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 я,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Вот и вся моя семья!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4813" y="3286125"/>
            <a:ext cx="4318000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Ванька-встанька,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Ванька-встанька,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(спрятать большой палец в кулак.)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Просыпайся, улыбайся.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(постучать по кулачку пальчиком.)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Тук-тук, тук-тук.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Ванька-встанька тут как тут!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(большой палец выскакивает из кулачка.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)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  <p:bldP spid="26631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C:\Users\nngad\Desktop\bbcb cxb cvb\DSCF23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1013" y="377825"/>
            <a:ext cx="2195512" cy="313055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7653" name="Picture 5" descr="C:\Users\nngad\Desktop\bbcb cxb cvb\DSCF24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063" y="2205038"/>
            <a:ext cx="3276600" cy="234950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7654" name="TextBox 1"/>
          <p:cNvSpPr txBox="1">
            <a:spLocks noChangeArrowheads="1"/>
          </p:cNvSpPr>
          <p:nvPr/>
        </p:nvSpPr>
        <p:spPr bwMode="auto">
          <a:xfrm>
            <a:off x="2954338" y="377825"/>
            <a:ext cx="20177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Сорока-ворона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Кашу варила.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Кашу варила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Деток кормила.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Этому дала,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Этому дала,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75300" y="84138"/>
            <a:ext cx="2655888" cy="203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Этому дала,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Этому дала,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А этому не дала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Ты дров не рубил,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Воды не носил,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Кашу не варил!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860800"/>
            <a:ext cx="6342063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Совокупность движения тела, мелкой моторики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рук и органов речи способствует снятию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напряжения, учит соблюдению речевых пауз,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помогает избавиться от монотонности речи,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нормализует ее темп и формирует  правильное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произношение. Заучивание </a:t>
            </a:r>
            <a:r>
              <a:rPr lang="ru-RU" sz="1600" b="1" dirty="0" err="1">
                <a:latin typeface="+mn-lt"/>
                <a:cs typeface="+mn-cs"/>
              </a:rPr>
              <a:t>потешек</a:t>
            </a:r>
            <a:r>
              <a:rPr lang="ru-RU" sz="1600" b="1" dirty="0">
                <a:latin typeface="+mn-lt"/>
                <a:cs typeface="+mn-cs"/>
              </a:rPr>
              <a:t> с участием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рук и пальцев приводит к тому, что ребенок лучше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запоминает, развивается воображение </a:t>
            </a:r>
            <a:r>
              <a:rPr lang="ru-RU" sz="1600" b="1" dirty="0">
                <a:latin typeface="+mn-lt"/>
                <a:cs typeface="+mn-cs"/>
              </a:rPr>
              <a:t>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активизируется  мыслительная деятельность малыша.</a:t>
            </a: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3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C:\Users\nngad\Desktop\bbcb cxb cvb\DSCF24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2275" y="250825"/>
            <a:ext cx="3330575" cy="2498725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9701" name="Picture 5" descr="C:\Users\nngad\Desktop\bbcb cxb cvb\DSCF24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87938" y="3429000"/>
            <a:ext cx="3349625" cy="2513013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9702" name="TextBox 1"/>
          <p:cNvSpPr txBox="1">
            <a:spLocks noChangeArrowheads="1"/>
          </p:cNvSpPr>
          <p:nvPr/>
        </p:nvSpPr>
        <p:spPr bwMode="auto">
          <a:xfrm>
            <a:off x="5072063" y="1500188"/>
            <a:ext cx="33877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Наши уточки с утра –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Кря-кря-кря! Кря-кря-кря!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Наши гуси у пруда – 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Га-га-га! Га-га-га!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А индюк среди двора – 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Бал-бал-бал! Бал-бал-бал!</a:t>
            </a:r>
          </a:p>
        </p:txBody>
      </p:sp>
      <p:sp>
        <p:nvSpPr>
          <p:cNvPr id="29703" name="TextBox 2"/>
          <p:cNvSpPr txBox="1">
            <a:spLocks noChangeArrowheads="1"/>
          </p:cNvSpPr>
          <p:nvPr/>
        </p:nvSpPr>
        <p:spPr bwMode="auto">
          <a:xfrm>
            <a:off x="941388" y="3633788"/>
            <a:ext cx="33210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Ранним рано по утру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Пастушок: «Ту-ру-ру-ру!»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А коровки в лад ему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Затянули: «Му-му-му!»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Ты, буренушка, ступай,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В чистом поле погуляй.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А вернешься вечерком,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Нас напоишь молочком!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143375" y="428625"/>
            <a:ext cx="4873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entury Gothic" pitchFamily="34" charset="0"/>
              </a:rPr>
              <a:t>В потешках малыши улавливают </a:t>
            </a:r>
          </a:p>
          <a:p>
            <a:r>
              <a:rPr lang="ru-RU" b="1">
                <a:latin typeface="Century Gothic" pitchFamily="34" charset="0"/>
              </a:rPr>
              <a:t>доброе гуманное отношение ко всему </a:t>
            </a:r>
          </a:p>
          <a:p>
            <a:r>
              <a:rPr lang="ru-RU" b="1">
                <a:latin typeface="Century Gothic" pitchFamily="34" charset="0"/>
              </a:rPr>
              <a:t>живому.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3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55c68d263e4b42ad36f2acfcb077c6b0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9700" y="4352925"/>
            <a:ext cx="4071938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Box 1"/>
          <p:cNvSpPr txBox="1">
            <a:spLocks noChangeArrowheads="1"/>
          </p:cNvSpPr>
          <p:nvPr/>
        </p:nvSpPr>
        <p:spPr bwMode="auto">
          <a:xfrm>
            <a:off x="371475" y="357188"/>
            <a:ext cx="8353425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cs typeface="+mn-cs"/>
              </a:rPr>
              <a:t>Выводы: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 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cs typeface="+mn-cs"/>
              </a:rPr>
              <a:t>Речь детей становится внятной, понятной;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cs typeface="+mn-cs"/>
              </a:rPr>
              <a:t>Дети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могут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составлять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несложные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предложения,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заучивать короткие песенки, потешки;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cs typeface="+mn-cs"/>
              </a:rPr>
              <a:t>Обогащается словарь детей;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cs typeface="+mn-cs"/>
              </a:rPr>
              <a:t>Развивается артикуляционный аппарат, фонематический слух.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lifeo.ru/wp-content/uploads/kartinka-spasibo-za-vnimanie-dlya-prezentacii-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38" y="928688"/>
            <a:ext cx="6192837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313" y="642938"/>
            <a:ext cx="8572500" cy="4857750"/>
          </a:xfrm>
        </p:spPr>
        <p:txBody>
          <a:bodyPr rtlCol="0">
            <a:noAutofit/>
          </a:bodyPr>
          <a:lstStyle/>
          <a:p>
            <a:pPr indent="457200" fontAlgn="auto"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Фольклор – 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от англ. </a:t>
            </a: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Folk-lore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– «народная мудрость» –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народное творчество, чаще всего устное. Художественная, коллективная, творческая деятельность народа, отражающая его жизнь, воззрения, идеалы, принципы; создаваемые народом и бытующие в народных массах поэзия, народная музыка,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театр, танец, архитектура, 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изобразительное и декоративно- 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прикладное искусство.</a:t>
            </a:r>
          </a:p>
        </p:txBody>
      </p:sp>
      <p:pic>
        <p:nvPicPr>
          <p:cNvPr id="3" name="Рисунок 2" descr="99326403_73993389_f_4aa97b21345b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04248" y="4244448"/>
            <a:ext cx="2339752" cy="2613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116013" y="-171450"/>
            <a:ext cx="7883525" cy="20605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>И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сследования психологов и практиков показывают что:</a:t>
            </a: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>устное народное творчество (народные  песенки,  </a:t>
            </a:r>
            <a:r>
              <a:rPr lang="ru-RU" sz="2000" dirty="0" err="1">
                <a:solidFill>
                  <a:srgbClr val="003300"/>
                </a:solidFill>
                <a:latin typeface="Comic Sans MS" pitchFamily="66" charset="0"/>
              </a:rPr>
              <a:t>потешки</a:t>
            </a: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>,  </a:t>
            </a:r>
            <a:r>
              <a:rPr lang="ru-RU" sz="2000" dirty="0" err="1">
                <a:solidFill>
                  <a:srgbClr val="003300"/>
                </a:solidFill>
                <a:latin typeface="Comic Sans MS" pitchFamily="66" charset="0"/>
              </a:rPr>
              <a:t>пестушки</a:t>
            </a: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>)  представляют   собой прекрасный речевой материал,  который  можно  использовать, как в непосредственно-образовательной деятельности, так и в совместной деятельности   детей  младшего возраста.  </a:t>
            </a:r>
            <a:br>
              <a:rPr lang="en-US" sz="2000" dirty="0">
                <a:solidFill>
                  <a:srgbClr val="003300"/>
                </a:solidFill>
                <a:latin typeface="Comic Sans MS" pitchFamily="66" charset="0"/>
              </a:rPr>
            </a:br>
            <a:endParaRPr lang="ru-RU" sz="20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1042988" y="2276475"/>
            <a:ext cx="7777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3300"/>
                </a:solidFill>
                <a:latin typeface="Comic Sans MS" pitchFamily="66" charset="0"/>
              </a:rPr>
              <a:t>С их помощью можно развивать:</a:t>
            </a:r>
            <a:r>
              <a:rPr lang="ru-RU">
                <a:latin typeface="Century Gothic" pitchFamily="34" charset="0"/>
              </a:rPr>
              <a:t>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0825" y="4149725"/>
            <a:ext cx="1800225" cy="1857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dirty="0">
              <a:solidFill>
                <a:srgbClr val="1111F3"/>
              </a:solidFill>
              <a:latin typeface="Comic Sans MS" pitchFamily="66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err="1">
                <a:solidFill>
                  <a:srgbClr val="1111F3"/>
                </a:solidFill>
                <a:latin typeface="Comic Sans MS" pitchFamily="66" charset="0"/>
              </a:rPr>
              <a:t>Фонемати-ческий</a:t>
            </a:r>
            <a:r>
              <a:rPr lang="ru-RU" sz="2000" dirty="0">
                <a:solidFill>
                  <a:srgbClr val="1111F3"/>
                </a:solidFill>
                <a:latin typeface="Comic Sans MS" pitchFamily="66" charset="0"/>
              </a:rPr>
              <a:t> слух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2" name="Скругленный прямоугольник 11"/>
          <p:cNvSpPr/>
          <p:nvPr/>
        </p:nvSpPr>
        <p:spPr>
          <a:xfrm>
            <a:off x="2411413" y="4149725"/>
            <a:ext cx="1871662" cy="1857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srgbClr val="1111F3"/>
                </a:solidFill>
                <a:latin typeface="Comic Sans MS" pitchFamily="66" charset="0"/>
              </a:rPr>
              <a:t>Граммати-ческий</a:t>
            </a:r>
            <a:r>
              <a:rPr lang="ru-RU" sz="2000" dirty="0">
                <a:solidFill>
                  <a:srgbClr val="1111F3"/>
                </a:solidFill>
                <a:latin typeface="Comic Sans MS" pitchFamily="66" charset="0"/>
              </a:rPr>
              <a:t> строй речи</a:t>
            </a:r>
          </a:p>
        </p:txBody>
      </p:sp>
      <p:sp>
        <p:nvSpPr>
          <p:cNvPr id="3" name="Скругленный прямоугольник 11"/>
          <p:cNvSpPr/>
          <p:nvPr/>
        </p:nvSpPr>
        <p:spPr>
          <a:xfrm>
            <a:off x="4643438" y="4149725"/>
            <a:ext cx="1800225" cy="1857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1111F3"/>
                </a:solidFill>
                <a:latin typeface="Comic Sans MS" pitchFamily="66" charset="0"/>
              </a:rPr>
              <a:t>Звуковую  культуру речи</a:t>
            </a:r>
          </a:p>
        </p:txBody>
      </p:sp>
      <p:sp>
        <p:nvSpPr>
          <p:cNvPr id="4" name="Скругленный прямоугольник 11"/>
          <p:cNvSpPr/>
          <p:nvPr/>
        </p:nvSpPr>
        <p:spPr>
          <a:xfrm>
            <a:off x="6877050" y="4149725"/>
            <a:ext cx="1800225" cy="1857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1111F3"/>
                </a:solidFill>
                <a:latin typeface="Comic Sans MS" pitchFamily="66" charset="0"/>
              </a:rPr>
              <a:t>Обогащать словарь</a:t>
            </a:r>
          </a:p>
        </p:txBody>
      </p:sp>
      <p:cxnSp>
        <p:nvCxnSpPr>
          <p:cNvPr id="5128" name="Прямая со стрелкой 17"/>
          <p:cNvCxnSpPr>
            <a:cxnSpLocks noChangeShapeType="1"/>
          </p:cNvCxnSpPr>
          <p:nvPr/>
        </p:nvCxnSpPr>
        <p:spPr bwMode="auto">
          <a:xfrm flipH="1">
            <a:off x="1095375" y="2817813"/>
            <a:ext cx="2016125" cy="1225550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5129" name="Прямая со стрелкой 19"/>
          <p:cNvCxnSpPr>
            <a:cxnSpLocks noChangeShapeType="1"/>
          </p:cNvCxnSpPr>
          <p:nvPr/>
        </p:nvCxnSpPr>
        <p:spPr bwMode="auto">
          <a:xfrm flipH="1">
            <a:off x="3152775" y="2927350"/>
            <a:ext cx="503238" cy="1006475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5130" name="Прямая со стрелкой 19"/>
          <p:cNvCxnSpPr>
            <a:cxnSpLocks noChangeShapeType="1"/>
          </p:cNvCxnSpPr>
          <p:nvPr/>
        </p:nvCxnSpPr>
        <p:spPr bwMode="auto">
          <a:xfrm>
            <a:off x="5543550" y="2817813"/>
            <a:ext cx="2376488" cy="1152525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5131" name="Прямая со стрелкой 19"/>
          <p:cNvCxnSpPr>
            <a:cxnSpLocks noChangeShapeType="1"/>
          </p:cNvCxnSpPr>
          <p:nvPr/>
        </p:nvCxnSpPr>
        <p:spPr bwMode="auto">
          <a:xfrm>
            <a:off x="4787900" y="2998788"/>
            <a:ext cx="720725" cy="862012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sad-55892-14099372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04248" y="3185909"/>
            <a:ext cx="2339752" cy="3551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7905750" cy="5581650"/>
          </a:xfrm>
        </p:spPr>
        <p:txBody>
          <a:bodyPr/>
          <a:lstStyle/>
          <a:p>
            <a:pPr indent="457200"/>
            <a:r>
              <a:rPr lang="ru-RU" sz="3200" b="1" i="1"/>
              <a:t>     </a:t>
            </a:r>
            <a:r>
              <a:rPr lang="ru-RU" sz="3200" b="1" i="1">
                <a:solidFill>
                  <a:srgbClr val="002060"/>
                </a:solidFill>
              </a:rPr>
              <a:t>Фольклорные жанры</a:t>
            </a:r>
            <a:r>
              <a:rPr lang="ru-RU" sz="3200" b="1" i="1"/>
              <a:t>.</a:t>
            </a:r>
            <a:br>
              <a:rPr lang="ru-RU" sz="3200" b="1" i="1"/>
            </a:br>
            <a:br>
              <a:rPr lang="ru-RU" sz="3200" b="1" i="1"/>
            </a:br>
            <a:r>
              <a:rPr lang="ru-RU" sz="2800" b="1" i="1">
                <a:solidFill>
                  <a:srgbClr val="00B050"/>
                </a:solidFill>
                <a:latin typeface="Comic Sans MS" pitchFamily="66" charset="0"/>
              </a:rPr>
              <a:t>1. </a:t>
            </a: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Колыбельная песня.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2. Пестушка.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3. Потешка.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4. Прибаутка.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5. Пословицы и поговорки.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6. Игра.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7. Закличка.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8. Считалка.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9. Скороговорка.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10.Загадка.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11. Дразнилка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2"/>
          <p:cNvSpPr txBox="1">
            <a:spLocks noChangeArrowheads="1"/>
          </p:cNvSpPr>
          <p:nvPr/>
        </p:nvSpPr>
        <p:spPr bwMode="auto">
          <a:xfrm flipH="1">
            <a:off x="1008063" y="846138"/>
            <a:ext cx="3132137" cy="677862"/>
          </a:xfrm>
          <a:prstGeom prst="rect">
            <a:avLst/>
          </a:prstGeom>
          <a:noFill/>
          <a:ln w="889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>
                <a:solidFill>
                  <a:srgbClr val="002060"/>
                </a:solidFill>
              </a:rPr>
              <a:t>Пестушки</a:t>
            </a:r>
          </a:p>
        </p:txBody>
      </p:sp>
      <p:sp>
        <p:nvSpPr>
          <p:cNvPr id="8198" name="TextBox 3"/>
          <p:cNvSpPr txBox="1">
            <a:spLocks noChangeArrowheads="1"/>
          </p:cNvSpPr>
          <p:nvPr/>
        </p:nvSpPr>
        <p:spPr bwMode="auto">
          <a:xfrm>
            <a:off x="5580063" y="908050"/>
            <a:ext cx="3362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</a:rPr>
              <a:t>Колыбельные песни</a:t>
            </a:r>
          </a:p>
        </p:txBody>
      </p:sp>
      <p:sp>
        <p:nvSpPr>
          <p:cNvPr id="8199" name="TextBox 1"/>
          <p:cNvSpPr txBox="1">
            <a:spLocks noChangeArrowheads="1"/>
          </p:cNvSpPr>
          <p:nvPr/>
        </p:nvSpPr>
        <p:spPr bwMode="auto">
          <a:xfrm>
            <a:off x="5759450" y="4672013"/>
            <a:ext cx="2973388" cy="12001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cs typeface="+mn-cs"/>
              </a:rPr>
              <a:t>Баю-баю-</a:t>
            </a:r>
            <a:r>
              <a:rPr lang="ru-RU" dirty="0" err="1">
                <a:cs typeface="+mn-cs"/>
              </a:rPr>
              <a:t>баюшок</a:t>
            </a:r>
            <a:r>
              <a:rPr lang="ru-RU" dirty="0">
                <a:cs typeface="+mn-cs"/>
              </a:rPr>
              <a:t>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cs typeface="+mn-cs"/>
              </a:rPr>
              <a:t>Ляжет дочка на пушок,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cs typeface="+mn-cs"/>
              </a:rPr>
              <a:t>На пуховую кровать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cs typeface="+mn-cs"/>
              </a:rPr>
              <a:t>Будет дочка крепко спать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pic>
        <p:nvPicPr>
          <p:cNvPr id="8200" name="Picture 8" descr="C:\Users\nngad\Desktop\bbcb cxb cvb\DSCF24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2275" y="1557338"/>
            <a:ext cx="1954213" cy="2606675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201" name="TextBox 2"/>
          <p:cNvSpPr txBox="1">
            <a:spLocks noChangeArrowheads="1"/>
          </p:cNvSpPr>
          <p:nvPr/>
        </p:nvSpPr>
        <p:spPr bwMode="auto">
          <a:xfrm>
            <a:off x="1619250" y="4652963"/>
            <a:ext cx="3024188" cy="13239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Это – ложка,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Это – чашка.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В чашке – гречневая кашка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Ложка в кашке побывала –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Кашки гречневой не стало.</a:t>
            </a:r>
            <a:endParaRPr lang="ru-RU" dirty="0">
              <a:cs typeface="+mn-cs"/>
            </a:endParaRPr>
          </a:p>
        </p:txBody>
      </p:sp>
      <p:pic>
        <p:nvPicPr>
          <p:cNvPr id="8202" name="Picture 9" descr="I:\DCIM\102_FUJI\DSCF23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8538" y="1749425"/>
            <a:ext cx="2024062" cy="2697163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  <p:bldP spid="82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1692275" y="836613"/>
            <a:ext cx="1508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Потешки</a:t>
            </a:r>
          </a:p>
        </p:txBody>
      </p:sp>
      <p:sp>
        <p:nvSpPr>
          <p:cNvPr id="9221" name="TextBox 2"/>
          <p:cNvSpPr txBox="1">
            <a:spLocks noChangeArrowheads="1"/>
          </p:cNvSpPr>
          <p:nvPr/>
        </p:nvSpPr>
        <p:spPr bwMode="auto">
          <a:xfrm>
            <a:off x="5508625" y="836613"/>
            <a:ext cx="2116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tx2"/>
                </a:solidFill>
              </a:rPr>
              <a:t>Заклички</a:t>
            </a:r>
          </a:p>
        </p:txBody>
      </p:sp>
      <p:pic>
        <p:nvPicPr>
          <p:cNvPr id="9222" name="Picture 6" descr="C:\Users\nngad\Desktop\bbcb cxb cvb\DSCF23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76375" y="1484313"/>
            <a:ext cx="1944688" cy="2592387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9223" name="TextBox 1"/>
          <p:cNvSpPr txBox="1">
            <a:spLocks noChangeArrowheads="1"/>
          </p:cNvSpPr>
          <p:nvPr/>
        </p:nvSpPr>
        <p:spPr bwMode="auto">
          <a:xfrm>
            <a:off x="1187450" y="4425950"/>
            <a:ext cx="28797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Как у нашего кота</a:t>
            </a:r>
          </a:p>
          <a:p>
            <a:r>
              <a:rPr lang="ru-RU" b="1"/>
              <a:t>Шубка очень хороша,</a:t>
            </a:r>
          </a:p>
          <a:p>
            <a:r>
              <a:rPr lang="ru-RU" b="1"/>
              <a:t>Как у котика усы</a:t>
            </a:r>
          </a:p>
          <a:p>
            <a:r>
              <a:rPr lang="ru-RU" b="1"/>
              <a:t>Удивительной красы,</a:t>
            </a:r>
          </a:p>
          <a:p>
            <a:r>
              <a:rPr lang="ru-RU" b="1"/>
              <a:t>Глазки смелые,</a:t>
            </a:r>
          </a:p>
          <a:p>
            <a:r>
              <a:rPr lang="ru-RU" b="1"/>
              <a:t>Зубки белые.</a:t>
            </a:r>
          </a:p>
        </p:txBody>
      </p:sp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5378450" y="4378325"/>
            <a:ext cx="2963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Дождик, дождик,</a:t>
            </a:r>
          </a:p>
          <a:p>
            <a:r>
              <a:rPr lang="ru-RU" b="1"/>
              <a:t>Полно лить,</a:t>
            </a:r>
          </a:p>
          <a:p>
            <a:r>
              <a:rPr lang="ru-RU" b="1"/>
              <a:t>Малых детушек мочить.</a:t>
            </a:r>
          </a:p>
        </p:txBody>
      </p:sp>
      <p:pic>
        <p:nvPicPr>
          <p:cNvPr id="9225" name="Picture 10" descr="I:\DCIM\102_FUJI\DSCF24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02288" y="1484313"/>
            <a:ext cx="1944687" cy="2592387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3" grpId="0"/>
      <p:bldP spid="92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1835150" y="404813"/>
            <a:ext cx="2305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Считалки</a:t>
            </a:r>
          </a:p>
        </p:txBody>
      </p:sp>
      <p:sp>
        <p:nvSpPr>
          <p:cNvPr id="10245" name="TextBox 2"/>
          <p:cNvSpPr txBox="1">
            <a:spLocks noChangeArrowheads="1"/>
          </p:cNvSpPr>
          <p:nvPr/>
        </p:nvSpPr>
        <p:spPr bwMode="auto">
          <a:xfrm>
            <a:off x="5724525" y="404813"/>
            <a:ext cx="29511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Скороговорки</a:t>
            </a:r>
          </a:p>
        </p:txBody>
      </p:sp>
      <p:sp>
        <p:nvSpPr>
          <p:cNvPr id="10246" name="TextBox 1"/>
          <p:cNvSpPr txBox="1">
            <a:spLocks noChangeArrowheads="1"/>
          </p:cNvSpPr>
          <p:nvPr/>
        </p:nvSpPr>
        <p:spPr bwMode="auto">
          <a:xfrm>
            <a:off x="1042988" y="1052513"/>
            <a:ext cx="3529012" cy="1200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cs typeface="+mn-cs"/>
              </a:rPr>
              <a:t>Чики-чики</a:t>
            </a:r>
            <a:r>
              <a:rPr lang="ru-RU" b="1" dirty="0">
                <a:cs typeface="+mn-cs"/>
              </a:rPr>
              <a:t>, </a:t>
            </a:r>
            <a:r>
              <a:rPr lang="ru-RU" b="1" dirty="0" err="1">
                <a:cs typeface="+mn-cs"/>
              </a:rPr>
              <a:t>чикалочки</a:t>
            </a:r>
            <a:r>
              <a:rPr lang="ru-RU" b="1" dirty="0">
                <a:cs typeface="+mn-cs"/>
              </a:rPr>
              <a:t>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Едет Ваня на палочке,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А Дуня – в тележке,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Щелкает орешки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pic>
        <p:nvPicPr>
          <p:cNvPr id="10247" name="Picture 7" descr="D:\картинки\images-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188" y="2636838"/>
            <a:ext cx="3433762" cy="2233612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48" name="Picture 8" descr="D:\картинки\31-215x3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5600" y="1052513"/>
            <a:ext cx="3168650" cy="4421187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1087438" y="560388"/>
            <a:ext cx="6588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Сказочки</a:t>
            </a:r>
          </a:p>
        </p:txBody>
      </p:sp>
      <p:pic>
        <p:nvPicPr>
          <p:cNvPr id="11269" name="Picture 7" descr="C:\Users\nngad\Desktop\bbcb cxb cvb\DSCF24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46813" y="2492375"/>
            <a:ext cx="2460625" cy="328295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1270" name="Picture 8" descr="C:\Users\nngad\Desktop\bbcb cxb cvb\DSCF24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6550" y="1412875"/>
            <a:ext cx="2441575" cy="3255963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1271" name="Picture 9" descr="D:\картинки\блот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4350" y="1989138"/>
            <a:ext cx="2665413" cy="3267075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1159</Words>
  <Application>Microsoft Office PowerPoint</Application>
  <PresentationFormat>Экран (4:3)</PresentationFormat>
  <Paragraphs>240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Book Antiqua</vt:lpstr>
      <vt:lpstr>Calibri</vt:lpstr>
      <vt:lpstr>Century Gothic</vt:lpstr>
      <vt:lpstr>Comic Sans MS</vt:lpstr>
      <vt:lpstr>Times New Roman</vt:lpstr>
      <vt:lpstr>Wingdings</vt:lpstr>
      <vt:lpstr>Тема Office</vt:lpstr>
      <vt:lpstr>Роль фольклора  в развитии речи детей</vt:lpstr>
      <vt:lpstr>АКТУАЛЬНОСТЬ</vt:lpstr>
      <vt:lpstr>Фольклор – от англ. Folk-lore – «народная мудрость» – народное творчество, чаще всего устное. Художественная, коллективная, творческая деятельность народа, отражающая его жизнь, воззрения, идеалы, принципы; создаваемые народом и бытующие в народных массах поэзия, народная музыка,  театр, танец, архитектура,  изобразительное и декоративно-  прикладное искусство.</vt:lpstr>
      <vt:lpstr>    Исследования психологов и практиков показывают что: устное народное творчество (народные  песенки,  потешки,  пестушки)  представляют   собой прекрасный речевой материал,  который  можно  использовать, как в непосредственно-образовательной деятельности, так и в совместной деятельности   детей  младшего возраста.   </vt:lpstr>
      <vt:lpstr>     Фольклорные жанры.  1. Колыбельная песня. 2. Пестушка. 3. Потешка. 4. Прибаутка. 5. Пословицы и поговорки. 6. Игра. 7. Закличка. 8. Считалка. 9. Скороговорка. 10.Загадка. 11. Дразнилка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Пословицы и поговорки помогают детям чётко и лаконично выражать свои мысли, красочно описывать предметы и явления, творчески употреблять слово. </vt:lpstr>
      <vt:lpstr>Звуковая культура речи это не только правильное звукопроизношение, но и умение регулировать темп, громкость, дыхание. Следовательно, целесообразно обращение к таким жанрам фольклора, как заклички, колыбельные, скороговорки.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«Фольклорные мотивы»</dc:title>
  <dc:creator>user</dc:creator>
  <cp:lastModifiedBy>Igor</cp:lastModifiedBy>
  <cp:revision>48</cp:revision>
  <dcterms:created xsi:type="dcterms:W3CDTF">2018-08-03T18:49:33Z</dcterms:created>
  <dcterms:modified xsi:type="dcterms:W3CDTF">2019-10-08T16:57:44Z</dcterms:modified>
</cp:coreProperties>
</file>