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439AB-84A0-408F-8BC6-69D7C52F3ADE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0185-BE40-418A-9E0E-378F85015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97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439AB-84A0-408F-8BC6-69D7C52F3ADE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0185-BE40-418A-9E0E-378F85015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646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439AB-84A0-408F-8BC6-69D7C52F3ADE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0185-BE40-418A-9E0E-378F85015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80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439AB-84A0-408F-8BC6-69D7C52F3ADE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0185-BE40-418A-9E0E-378F85015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951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439AB-84A0-408F-8BC6-69D7C52F3ADE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0185-BE40-418A-9E0E-378F85015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924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439AB-84A0-408F-8BC6-69D7C52F3ADE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0185-BE40-418A-9E0E-378F85015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575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439AB-84A0-408F-8BC6-69D7C52F3ADE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0185-BE40-418A-9E0E-378F85015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034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439AB-84A0-408F-8BC6-69D7C52F3ADE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0185-BE40-418A-9E0E-378F85015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755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439AB-84A0-408F-8BC6-69D7C52F3ADE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0185-BE40-418A-9E0E-378F85015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439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439AB-84A0-408F-8BC6-69D7C52F3ADE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0185-BE40-418A-9E0E-378F85015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035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439AB-84A0-408F-8BC6-69D7C52F3ADE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0185-BE40-418A-9E0E-378F85015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879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439AB-84A0-408F-8BC6-69D7C52F3ADE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E0185-BE40-418A-9E0E-378F85015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917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630840/8cf45cb9-d135-49f6-8b80-6b405b9ed758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900" y="0"/>
            <a:ext cx="12547599" cy="853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850900"/>
            <a:ext cx="4737100" cy="4762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51600" y="2209800"/>
            <a:ext cx="48133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Часть речи, причастная глаголу, в образе прилагательного.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В.И. Даль</a:t>
            </a:r>
            <a:endParaRPr lang="ru-RU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8038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70000" y="774700"/>
            <a:ext cx="9753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«Четвёртый лишний»</a:t>
            </a:r>
          </a:p>
          <a:p>
            <a:pPr algn="just"/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1.Причастие есть в словосочетании:</a:t>
            </a:r>
          </a:p>
          <a:p>
            <a:pPr algn="just"/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а)летучая мышь   б) таявший снег   в)пленительная улыбка  г) могучий дуб</a:t>
            </a:r>
          </a:p>
          <a:p>
            <a:pPr algn="just"/>
            <a:endParaRPr lang="ru-RU" sz="28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2.Не является прилагательным:</a:t>
            </a:r>
          </a:p>
          <a:p>
            <a:pPr algn="just"/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горючий  б)горелый  в)горящий  г) горячий</a:t>
            </a:r>
          </a:p>
          <a:p>
            <a:pPr algn="just"/>
            <a:endParaRPr lang="ru-RU" sz="28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3.Является причастием:</a:t>
            </a:r>
          </a:p>
          <a:p>
            <a:pPr algn="just"/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а)клюквенный  б)бесчисленный  в)безветренный  г)расчищенный</a:t>
            </a:r>
            <a:endParaRPr lang="ru-RU" sz="2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484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953213"/>
              </p:ext>
            </p:extLst>
          </p:nvPr>
        </p:nvGraphicFramePr>
        <p:xfrm>
          <a:off x="1257300" y="631825"/>
          <a:ext cx="9486900" cy="4842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3450"/>
                <a:gridCol w="4743450"/>
              </a:tblGrid>
              <a:tr h="807156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071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0715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 Black" panose="020B0A04020102020204" pitchFamily="34" charset="0"/>
                        </a:rPr>
                        <a:t>1.</a:t>
                      </a:r>
                      <a:endParaRPr lang="ru-RU" sz="20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Arial Black" panose="020B0A04020102020204" pitchFamily="34" charset="0"/>
                        </a:rPr>
                        <a:t>1.</a:t>
                      </a:r>
                      <a:endParaRPr lang="ru-RU" sz="2000" dirty="0" smtClean="0">
                        <a:latin typeface="Arial Black" panose="020B0A04020102020204" pitchFamily="34" charset="0"/>
                      </a:endParaRPr>
                    </a:p>
                    <a:p>
                      <a:endParaRPr lang="ru-RU" sz="20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  <a:tr h="80715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 Black" panose="020B0A04020102020204" pitchFamily="34" charset="0"/>
                        </a:rPr>
                        <a:t>2.</a:t>
                      </a:r>
                      <a:endParaRPr lang="ru-RU" sz="20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Arial Black" panose="020B0A04020102020204" pitchFamily="34" charset="0"/>
                        </a:rPr>
                        <a:t>2.</a:t>
                      </a:r>
                      <a:endParaRPr lang="ru-RU" sz="2000" dirty="0" smtClean="0">
                        <a:latin typeface="Arial Black" panose="020B0A04020102020204" pitchFamily="34" charset="0"/>
                      </a:endParaRPr>
                    </a:p>
                    <a:p>
                      <a:endParaRPr lang="ru-RU" sz="20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  <a:tr h="80715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 Black" panose="020B0A04020102020204" pitchFamily="34" charset="0"/>
                        </a:rPr>
                        <a:t>3.</a:t>
                      </a:r>
                      <a:endParaRPr lang="ru-RU" sz="20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 Black" panose="020B0A04020102020204" pitchFamily="34" charset="0"/>
                        </a:rPr>
                        <a:t>3.</a:t>
                      </a:r>
                      <a:endParaRPr lang="ru-RU" sz="20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  <a:tr h="807156">
                <a:tc>
                  <a:txBody>
                    <a:bodyPr/>
                    <a:lstStyle/>
                    <a:p>
                      <a:endParaRPr lang="ru-RU" sz="200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 Black" panose="020B0A04020102020204" pitchFamily="34" charset="0"/>
                        </a:rPr>
                        <a:t>4.</a:t>
                      </a:r>
                      <a:endParaRPr lang="ru-RU" sz="20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178300" y="742434"/>
            <a:ext cx="3835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ПРИЧАСТИЕ</a:t>
            </a:r>
            <a:endParaRPr lang="ru-RU" sz="2800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63700" y="1600200"/>
            <a:ext cx="383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>
                <a:latin typeface="Arial Black" panose="020B0A04020102020204" pitchFamily="34" charset="0"/>
              </a:rPr>
              <a:t>Признаки прилагательного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85001" y="1638756"/>
            <a:ext cx="306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>
                <a:latin typeface="Arial Black" panose="020B0A04020102020204" pitchFamily="34" charset="0"/>
              </a:rPr>
              <a:t>Признаки</a:t>
            </a:r>
            <a:r>
              <a:rPr lang="ru-RU" baseline="0" smtClean="0">
                <a:latin typeface="Arial Black" panose="020B0A04020102020204" pitchFamily="34" charset="0"/>
              </a:rPr>
              <a:t> глагола</a:t>
            </a:r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62426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653380"/>
              </p:ext>
            </p:extLst>
          </p:nvPr>
        </p:nvGraphicFramePr>
        <p:xfrm>
          <a:off x="1435100" y="719666"/>
          <a:ext cx="9486900" cy="4842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3450"/>
                <a:gridCol w="4743450"/>
              </a:tblGrid>
              <a:tr h="807156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0715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 Black" panose="020B0A04020102020204" pitchFamily="34" charset="0"/>
                        </a:rPr>
                        <a:t>Признаки прилагательного</a:t>
                      </a:r>
                      <a:endParaRPr lang="ru-RU" sz="20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 Black" panose="020B0A04020102020204" pitchFamily="34" charset="0"/>
                        </a:rPr>
                        <a:t>Признаки</a:t>
                      </a:r>
                      <a:r>
                        <a:rPr lang="ru-RU" sz="2000" baseline="0" dirty="0" smtClean="0">
                          <a:latin typeface="Arial Black" panose="020B0A04020102020204" pitchFamily="34" charset="0"/>
                        </a:rPr>
                        <a:t> глагола</a:t>
                      </a:r>
                      <a:endParaRPr lang="ru-RU" sz="20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  <a:tr h="80715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 Black" panose="020B0A04020102020204" pitchFamily="34" charset="0"/>
                        </a:rPr>
                        <a:t>1.Вопрос</a:t>
                      </a:r>
                      <a:r>
                        <a:rPr lang="ru-RU" sz="2000" baseline="0" dirty="0" smtClean="0">
                          <a:latin typeface="Arial Black" panose="020B0A04020102020204" pitchFamily="34" charset="0"/>
                        </a:rPr>
                        <a:t> (какой?...)</a:t>
                      </a:r>
                      <a:endParaRPr lang="ru-RU" sz="20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Arial Black" panose="020B0A04020102020204" pitchFamily="34" charset="0"/>
                        </a:rPr>
                        <a:t>1.</a:t>
                      </a:r>
                      <a:r>
                        <a:rPr lang="ru-RU" sz="2000" dirty="0" smtClean="0">
                          <a:latin typeface="Arial Black" panose="020B0A04020102020204" pitchFamily="34" charset="0"/>
                        </a:rPr>
                        <a:t>Время (наст.,</a:t>
                      </a:r>
                      <a:r>
                        <a:rPr lang="ru-RU" sz="2000" baseline="0" dirty="0" smtClean="0">
                          <a:latin typeface="Arial Black" panose="020B0A04020102020204" pitchFamily="34" charset="0"/>
                        </a:rPr>
                        <a:t> </a:t>
                      </a:r>
                      <a:r>
                        <a:rPr lang="ru-RU" sz="2000" baseline="0" dirty="0" err="1" smtClean="0">
                          <a:latin typeface="Arial Black" panose="020B0A04020102020204" pitchFamily="34" charset="0"/>
                        </a:rPr>
                        <a:t>прош</a:t>
                      </a:r>
                      <a:r>
                        <a:rPr lang="ru-RU" sz="2000" baseline="0" dirty="0" smtClean="0">
                          <a:latin typeface="Arial Black" panose="020B0A04020102020204" pitchFamily="34" charset="0"/>
                        </a:rPr>
                        <a:t>.)</a:t>
                      </a:r>
                      <a:endParaRPr lang="ru-RU" sz="2000" dirty="0" smtClean="0">
                        <a:latin typeface="Arial Black" panose="020B0A04020102020204" pitchFamily="34" charset="0"/>
                      </a:endParaRPr>
                    </a:p>
                    <a:p>
                      <a:endParaRPr lang="ru-RU" sz="20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  <a:tr h="80715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 Black" panose="020B0A04020102020204" pitchFamily="34" charset="0"/>
                        </a:rPr>
                        <a:t>2.Изменение по родам,</a:t>
                      </a:r>
                      <a:r>
                        <a:rPr lang="ru-RU" sz="2000" baseline="0" dirty="0" smtClean="0">
                          <a:latin typeface="Arial Black" panose="020B0A04020102020204" pitchFamily="34" charset="0"/>
                        </a:rPr>
                        <a:t> числам и падежам</a:t>
                      </a:r>
                      <a:endParaRPr lang="ru-RU" sz="20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Arial Black" panose="020B0A04020102020204" pitchFamily="34" charset="0"/>
                        </a:rPr>
                        <a:t>2.</a:t>
                      </a:r>
                      <a:r>
                        <a:rPr lang="ru-RU" sz="2000" dirty="0" smtClean="0">
                          <a:latin typeface="Arial Black" panose="020B0A04020102020204" pitchFamily="34" charset="0"/>
                        </a:rPr>
                        <a:t>Вид</a:t>
                      </a:r>
                      <a:r>
                        <a:rPr lang="ru-RU" sz="2000" baseline="0" dirty="0" smtClean="0">
                          <a:latin typeface="Arial Black" panose="020B0A04020102020204" pitchFamily="34" charset="0"/>
                        </a:rPr>
                        <a:t> (сов., несов.)</a:t>
                      </a:r>
                      <a:endParaRPr lang="ru-RU" sz="2000" dirty="0" smtClean="0">
                        <a:latin typeface="Arial Black" panose="020B0A04020102020204" pitchFamily="34" charset="0"/>
                      </a:endParaRPr>
                    </a:p>
                    <a:p>
                      <a:endParaRPr lang="ru-RU" sz="20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  <a:tr h="80715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 Black" panose="020B0A04020102020204" pitchFamily="34" charset="0"/>
                        </a:rPr>
                        <a:t>3.</a:t>
                      </a:r>
                      <a:endParaRPr lang="ru-RU" sz="20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 Black" panose="020B0A04020102020204" pitchFamily="34" charset="0"/>
                        </a:rPr>
                        <a:t>3.Возвратность (</a:t>
                      </a:r>
                      <a:r>
                        <a:rPr lang="ru-RU" sz="2000" dirty="0" err="1" smtClean="0">
                          <a:latin typeface="Arial Black" panose="020B0A04020102020204" pitchFamily="34" charset="0"/>
                        </a:rPr>
                        <a:t>возвр</a:t>
                      </a:r>
                      <a:r>
                        <a:rPr lang="ru-RU" sz="2000" dirty="0" smtClean="0">
                          <a:latin typeface="Arial Black" panose="020B0A04020102020204" pitchFamily="34" charset="0"/>
                        </a:rPr>
                        <a:t>., </a:t>
                      </a:r>
                      <a:r>
                        <a:rPr lang="ru-RU" sz="2000" dirty="0" err="1" smtClean="0">
                          <a:latin typeface="Arial Black" panose="020B0A04020102020204" pitchFamily="34" charset="0"/>
                        </a:rPr>
                        <a:t>невозвр</a:t>
                      </a:r>
                      <a:r>
                        <a:rPr lang="ru-RU" sz="2000" dirty="0" smtClean="0">
                          <a:latin typeface="Arial Black" panose="020B0A04020102020204" pitchFamily="34" charset="0"/>
                        </a:rPr>
                        <a:t>.)</a:t>
                      </a:r>
                      <a:endParaRPr lang="ru-RU" sz="20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  <a:tr h="807156">
                <a:tc>
                  <a:txBody>
                    <a:bodyPr/>
                    <a:lstStyle/>
                    <a:p>
                      <a:endParaRPr lang="ru-RU" sz="200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 Black" panose="020B0A04020102020204" pitchFamily="34" charset="0"/>
                        </a:rPr>
                        <a:t>4.</a:t>
                      </a:r>
                      <a:endParaRPr lang="ru-RU" sz="20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175000" y="850900"/>
            <a:ext cx="5753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ПРИЧАСТИЕ</a:t>
            </a:r>
            <a:endParaRPr lang="ru-RU" sz="3600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1417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338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110</Words>
  <Application>Microsoft Office PowerPoint</Application>
  <PresentationFormat>Широкоэкранный</PresentationFormat>
  <Paragraphs>31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17</cp:revision>
  <dcterms:created xsi:type="dcterms:W3CDTF">2019-09-17T17:36:36Z</dcterms:created>
  <dcterms:modified xsi:type="dcterms:W3CDTF">2019-09-17T18:17:38Z</dcterms:modified>
</cp:coreProperties>
</file>