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3" r:id="rId2"/>
    <p:sldId id="267" r:id="rId3"/>
    <p:sldId id="269" r:id="rId4"/>
    <p:sldId id="270" r:id="rId5"/>
    <p:sldId id="274" r:id="rId6"/>
    <p:sldId id="273" r:id="rId7"/>
    <p:sldId id="272" r:id="rId8"/>
    <p:sldId id="271" r:id="rId9"/>
    <p:sldId id="268" r:id="rId10"/>
    <p:sldId id="275" r:id="rId11"/>
    <p:sldId id="276" r:id="rId12"/>
    <p:sldId id="285" r:id="rId13"/>
    <p:sldId id="277" r:id="rId14"/>
    <p:sldId id="284" r:id="rId15"/>
    <p:sldId id="28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99"/>
    <a:srgbClr val="CC00F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C697FD-CA0B-4FEA-9DA3-B29A49D32CA3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9C2921-6B0A-4C78-A8D6-26830910D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178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195736" y="764704"/>
            <a:ext cx="4896544" cy="6480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ПРОЕКТ: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412776"/>
            <a:ext cx="748883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Возраст </a:t>
            </a:r>
            <a:r>
              <a:rPr lang="ru-RU" sz="2400" b="1" dirty="0">
                <a:solidFill>
                  <a:schemeClr val="bg1"/>
                </a:solidFill>
              </a:rPr>
              <a:t>детей</a:t>
            </a:r>
            <a:r>
              <a:rPr lang="ru-RU" sz="2400" dirty="0">
                <a:solidFill>
                  <a:schemeClr val="bg1"/>
                </a:solidFill>
              </a:rPr>
              <a:t>: </a:t>
            </a:r>
            <a:r>
              <a:rPr lang="ru-RU" sz="2400" dirty="0">
                <a:solidFill>
                  <a:srgbClr val="002060"/>
                </a:solidFill>
              </a:rPr>
              <a:t>4-5 лет, средняя группа.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chemeClr val="bg1"/>
                </a:solidFill>
              </a:rPr>
              <a:t>Тип проекта</a:t>
            </a:r>
            <a:r>
              <a:rPr lang="ru-RU" sz="2400" dirty="0">
                <a:solidFill>
                  <a:schemeClr val="bg1"/>
                </a:solidFill>
              </a:rPr>
              <a:t>: </a:t>
            </a:r>
            <a:r>
              <a:rPr lang="ru-RU" sz="2400" dirty="0">
                <a:solidFill>
                  <a:srgbClr val="002060"/>
                </a:solidFill>
              </a:rPr>
              <a:t>краткосрочный, познавательно-игровой.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chemeClr val="bg1"/>
                </a:solidFill>
              </a:rPr>
              <a:t>Место проведения</a:t>
            </a:r>
            <a:r>
              <a:rPr lang="ru-RU" sz="2400" dirty="0">
                <a:solidFill>
                  <a:schemeClr val="bg1"/>
                </a:solidFill>
              </a:rPr>
              <a:t>: </a:t>
            </a:r>
            <a:r>
              <a:rPr lang="ru-RU" sz="2400" dirty="0">
                <a:solidFill>
                  <a:srgbClr val="002060"/>
                </a:solidFill>
              </a:rPr>
              <a:t>МБДОУ </a:t>
            </a:r>
            <a:r>
              <a:rPr lang="ru-RU" sz="2400" dirty="0" smtClean="0">
                <a:solidFill>
                  <a:srgbClr val="002060"/>
                </a:solidFill>
              </a:rPr>
              <a:t>, </a:t>
            </a:r>
            <a:r>
              <a:rPr lang="ru-RU" sz="2400" dirty="0">
                <a:solidFill>
                  <a:srgbClr val="002060"/>
                </a:solidFill>
              </a:rPr>
              <a:t>г. Нижнекамск, РТ.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chemeClr val="bg1"/>
                </a:solidFill>
              </a:rPr>
              <a:t>Время проведения: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декада татарского языка.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chemeClr val="bg1"/>
                </a:solidFill>
              </a:rPr>
              <a:t>Участники проекта</a:t>
            </a:r>
            <a:r>
              <a:rPr lang="ru-RU" sz="2400" dirty="0">
                <a:solidFill>
                  <a:srgbClr val="002060"/>
                </a:solidFill>
              </a:rPr>
              <a:t>: дети средней группы №3, воспитатель, инструктор по физической культуре, родители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Сроки реализации проекта: </a:t>
            </a:r>
            <a:r>
              <a:rPr lang="ru-RU" sz="2400" dirty="0" smtClean="0">
                <a:solidFill>
                  <a:srgbClr val="002060"/>
                </a:solidFill>
              </a:rPr>
              <a:t>с 11 по 15 февраля 2017 г. </a:t>
            </a:r>
          </a:p>
          <a:p>
            <a:pPr algn="ctr">
              <a:lnSpc>
                <a:spcPct val="120000"/>
              </a:lnSpc>
            </a:pPr>
            <a:endParaRPr lang="ru-RU" sz="1000" i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B0F0"/>
                </a:solidFill>
                <a:latin typeface="+mn-lt"/>
              </a:rPr>
              <a:t>     </a:t>
            </a:r>
            <a:r>
              <a:rPr lang="ru-RU" sz="49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2. ПРАКТИЧЕСКИЙ ЭТАП:</a:t>
            </a:r>
            <a:endParaRPr lang="ru-RU" sz="49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962795"/>
              </p:ext>
            </p:extLst>
          </p:nvPr>
        </p:nvGraphicFramePr>
        <p:xfrm>
          <a:off x="1619672" y="1916831"/>
          <a:ext cx="7128792" cy="42746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7133"/>
                <a:gridCol w="5871659"/>
              </a:tblGrid>
              <a:tr h="1368153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Среда</a:t>
                      </a:r>
                      <a:endParaRPr lang="ru-RU" sz="2000" dirty="0">
                        <a:solidFill>
                          <a:srgbClr val="000099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1. Разучивание п/и «Пастух и лошадки»(«К</a:t>
                      </a:r>
                      <a:r>
                        <a:rPr lang="tt-RU" sz="2000" dirty="0">
                          <a:effectLst/>
                        </a:rPr>
                        <a:t>ө</a:t>
                      </a:r>
                      <a:r>
                        <a:rPr lang="ru-RU" sz="2000" dirty="0">
                          <a:effectLst/>
                        </a:rPr>
                        <a:t>т</a:t>
                      </a:r>
                      <a:r>
                        <a:rPr lang="tt-RU" sz="2000" dirty="0">
                          <a:effectLst/>
                        </a:rPr>
                        <a:t>ү</a:t>
                      </a:r>
                      <a:r>
                        <a:rPr lang="ru-RU" sz="2000" dirty="0">
                          <a:effectLst/>
                        </a:rPr>
                        <a:t>че </a:t>
                      </a:r>
                      <a:r>
                        <a:rPr lang="en-US" sz="2000" dirty="0">
                          <a:effectLst/>
                        </a:rPr>
                        <a:t>h</a:t>
                      </a:r>
                      <a:r>
                        <a:rPr lang="tt-RU" sz="2000" dirty="0">
                          <a:effectLst/>
                        </a:rPr>
                        <a:t>ә</a:t>
                      </a:r>
                      <a:r>
                        <a:rPr lang="ru-RU" sz="2000" dirty="0">
                          <a:effectLst/>
                        </a:rPr>
                        <a:t>м </a:t>
                      </a:r>
                      <a:r>
                        <a:rPr lang="ru-RU" sz="2000" dirty="0" err="1">
                          <a:effectLst/>
                        </a:rPr>
                        <a:t>атлар</a:t>
                      </a:r>
                      <a:r>
                        <a:rPr lang="ru-RU" sz="2000" dirty="0">
                          <a:effectLst/>
                        </a:rPr>
                        <a:t>»)</a:t>
                      </a:r>
                      <a:r>
                        <a:rPr lang="tt-RU" sz="2000" dirty="0">
                          <a:effectLst/>
                        </a:rPr>
                        <a:t>.</a:t>
                      </a:r>
                      <a:endParaRPr lang="ru-RU" sz="2000" dirty="0">
                        <a:effectLst/>
                      </a:endParaRPr>
                    </a:p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2. </a:t>
                      </a:r>
                      <a:r>
                        <a:rPr lang="tt-RU" sz="2000" dirty="0">
                          <a:effectLst/>
                        </a:rPr>
                        <a:t>Консультация</a:t>
                      </a:r>
                      <a:r>
                        <a:rPr lang="ru-RU" sz="2000" dirty="0">
                          <a:effectLst/>
                        </a:rPr>
                        <a:t> для родителей «Татарские народные </a:t>
                      </a:r>
                      <a:r>
                        <a:rPr lang="tt-RU" sz="2000" dirty="0">
                          <a:effectLst/>
                        </a:rPr>
                        <a:t>подви</a:t>
                      </a:r>
                      <a:r>
                        <a:rPr lang="ru-RU" sz="2000" dirty="0" err="1">
                          <a:effectLst/>
                        </a:rPr>
                        <a:t>жные</a:t>
                      </a:r>
                      <a:r>
                        <a:rPr lang="ru-RU" sz="2000" dirty="0">
                          <a:effectLst/>
                        </a:rPr>
                        <a:t> игры»</a:t>
                      </a:r>
                      <a:r>
                        <a:rPr lang="tt-RU" sz="2000" dirty="0">
                          <a:effectLst/>
                        </a:rPr>
                        <a:t>.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28192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Четверг</a:t>
                      </a:r>
                      <a:endParaRPr lang="ru-RU" sz="2000" dirty="0">
                        <a:solidFill>
                          <a:srgbClr val="000099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1. Разучивание п/и «Летает- не летает»(«</a:t>
                      </a:r>
                      <a:r>
                        <a:rPr lang="ru-RU" sz="2000" dirty="0" err="1">
                          <a:solidFill>
                            <a:srgbClr val="000099"/>
                          </a:solidFill>
                          <a:effectLst/>
                        </a:rPr>
                        <a:t>Оча</a:t>
                      </a: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, </a:t>
                      </a:r>
                      <a:r>
                        <a:rPr lang="ru-RU" sz="2000" dirty="0" err="1">
                          <a:solidFill>
                            <a:srgbClr val="000099"/>
                          </a:solidFill>
                          <a:effectLst/>
                        </a:rPr>
                        <a:t>очмый</a:t>
                      </a: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»).</a:t>
                      </a:r>
                    </a:p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2. Консультация для родителей «Роль татарских народных игр в нравственном воспитании дошкольников».</a:t>
                      </a:r>
                      <a:endParaRPr lang="ru-RU" sz="2000" dirty="0">
                        <a:solidFill>
                          <a:srgbClr val="000099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78313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Пятница</a:t>
                      </a:r>
                      <a:endParaRPr lang="ru-RU" sz="2000" dirty="0">
                        <a:solidFill>
                          <a:srgbClr val="000099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1.Праздник народных игр «Любимые игры»</a:t>
                      </a:r>
                    </a:p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2.Размещение фотографий с праздника народных игр в родительском уголке и на сайте детского сада.</a:t>
                      </a:r>
                      <a:endParaRPr lang="ru-RU" sz="2000" dirty="0">
                        <a:solidFill>
                          <a:srgbClr val="000099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8806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642918"/>
            <a:ext cx="7125540" cy="15001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000099"/>
                </a:solidFill>
                <a:latin typeface="+mn-lt"/>
              </a:rPr>
            </a:br>
            <a:r>
              <a:rPr lang="ru-RU" b="1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000099"/>
                </a:solidFill>
                <a:latin typeface="+mn-lt"/>
              </a:rPr>
            </a:br>
            <a:r>
              <a:rPr lang="ru-RU" b="1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000099"/>
                </a:solidFill>
                <a:latin typeface="+mn-lt"/>
              </a:rPr>
            </a:br>
            <a:r>
              <a:rPr lang="ru-RU" b="1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000099"/>
                </a:solidFill>
                <a:latin typeface="+mn-lt"/>
              </a:rPr>
            </a:b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3. ЗАКЛЮЧИТЕЛЬНЫЙ ЭТАП:</a:t>
            </a:r>
            <a:b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751344"/>
            <a:ext cx="70567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pPr algn="ctr"/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Праздник 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народных игр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Ознакомление родителей с результатами проекта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2560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РЕЗУЛЬТАТЫ ПРОЕКТА:</a:t>
            </a:r>
            <a:b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b="1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000099"/>
                </a:solidFill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1000108"/>
            <a:ext cx="710542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pPr marL="342900" lvl="0" indent="-342900"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Знания 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детьми татарских народных подвижных игр, самостоятельная организация полюбившихся игр в повседневной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деятельности.</a:t>
            </a:r>
          </a:p>
          <a:p>
            <a:pPr marL="342900" lvl="0" indent="-342900"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эмоционального, психологического, физического благополучия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детей.</a:t>
            </a:r>
          </a:p>
          <a:p>
            <a:pPr marL="342900" lvl="0" indent="-342900"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Заинтересованность 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родителей жизнью детей в стенах детского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сада.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Расширение 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знаний родителей о татарских народных играх, фольклорных праздниках, культуре и обычаях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татар.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Пополнение 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атрибутов к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подвижным играм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теоретического уровня и профессионализма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педагогов.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2560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944216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  <a:latin typeface="+mn-lt"/>
              </a:rPr>
              <a:t>     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ЧЕМУ МЫ</a:t>
            </a:r>
            <a:b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  НАУЧИЛИСЬ…</a:t>
            </a: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9796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800200"/>
          </a:xfrm>
        </p:spPr>
        <p:txBody>
          <a:bodyPr/>
          <a:lstStyle/>
          <a:p>
            <a:r>
              <a:rPr lang="tt-RU" b="1" dirty="0" smtClean="0">
                <a:solidFill>
                  <a:srgbClr val="00B0F0"/>
                </a:solidFill>
                <a:latin typeface="+mn-lt"/>
              </a:rPr>
              <a:t>     </a:t>
            </a:r>
            <a:r>
              <a:rPr lang="tt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ПРИЛО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ЖЕНИЯ</a:t>
            </a: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86669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584176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  <a:latin typeface="+mn-lt"/>
              </a:rPr>
              <a:t>   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СПАСИБО ЗА ВНИМАНИЕ!</a:t>
            </a: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9061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  <a:latin typeface="+mn-lt"/>
              </a:rPr>
              <a:t>      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АКТУАЛЬНОСТЬ ПРОЕКТА:</a:t>
            </a: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1428737"/>
            <a:ext cx="731973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Подвижная игра </a:t>
            </a:r>
            <a:r>
              <a:rPr lang="ru-RU" sz="2400" dirty="0" smtClean="0">
                <a:solidFill>
                  <a:srgbClr val="002060"/>
                </a:solidFill>
              </a:rPr>
              <a:t>– естественный спутник жизни ребёнка, источник радостных эмоций, обладающий великой воспитательной силой. Ходьба, бег, прыжки, метание, бросание, ловля и другие виды движений – всё это можно найти в татарских народных играх. Почти все они в большей или меньшей степени способствуют формированию жизненно важных навыков, совершенствованию физического развития, воспитывают необходимые морально – волевые качества. Народные игры укрепляют связь между поколениями, воспитывают любовь к родному краю, формируют интерес к изучению игр других национальностей.</a:t>
            </a:r>
          </a:p>
        </p:txBody>
      </p:sp>
    </p:spTree>
    <p:extLst>
      <p:ext uri="{BB962C8B-B14F-4D97-AF65-F5344CB8AC3E}">
        <p14:creationId xmlns:p14="http://schemas.microsoft.com/office/powerpoint/2010/main" val="2680267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  <a:latin typeface="+mn-lt"/>
              </a:rPr>
              <a:t>      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АКТУАЛЬНОСТЬ ПРОЕКТА:</a:t>
            </a: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357298"/>
            <a:ext cx="739003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endParaRPr lang="ru-RU" sz="2400" dirty="0" smtClean="0">
              <a:solidFill>
                <a:srgbClr val="002060"/>
              </a:solidFill>
            </a:endParaRPr>
          </a:p>
          <a:p>
            <a:pPr indent="457200" algn="just"/>
            <a:r>
              <a:rPr lang="ru-RU" sz="2400" dirty="0" smtClean="0">
                <a:solidFill>
                  <a:srgbClr val="002060"/>
                </a:solidFill>
              </a:rPr>
              <a:t>В </a:t>
            </a:r>
            <a:r>
              <a:rPr lang="ru-RU" sz="2400" dirty="0">
                <a:solidFill>
                  <a:srgbClr val="002060"/>
                </a:solidFill>
              </a:rPr>
              <a:t>нашем ДОУ прочное место занимает организация и проведение национальных тематических недель в рамках краткосрочных проектов. Во время проведения декады родного языка дети знакомятся с национальными традициями и культурой татарского народа через освоение подвижных игр. </a:t>
            </a:r>
          </a:p>
          <a:p>
            <a:pPr indent="457200" algn="just"/>
            <a:r>
              <a:rPr lang="ru-RU" sz="2400" dirty="0">
                <a:solidFill>
                  <a:srgbClr val="002060"/>
                </a:solidFill>
              </a:rPr>
              <a:t>В системе физкультурно – оздоровительной работы недельные проекты зарекомендовали себя наиболее приемлемой и эффективной формой приобщения детей и их родителей к физической культуре, национальным традициям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960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  <a:latin typeface="+mn-lt"/>
              </a:rPr>
              <a:t>    </a:t>
            </a:r>
            <a:br>
              <a:rPr lang="ru-RU" b="1" dirty="0" smtClean="0">
                <a:solidFill>
                  <a:srgbClr val="00B0F0"/>
                </a:solidFill>
                <a:latin typeface="+mn-lt"/>
              </a:rPr>
            </a:br>
            <a:r>
              <a:rPr lang="ru-RU" b="1" dirty="0">
                <a:solidFill>
                  <a:srgbClr val="00B0F0"/>
                </a:solidFill>
                <a:latin typeface="+mn-lt"/>
              </a:rPr>
              <a:t> </a:t>
            </a:r>
            <a:r>
              <a:rPr lang="ru-RU" b="1" dirty="0" smtClean="0">
                <a:solidFill>
                  <a:srgbClr val="00B0F0"/>
                </a:solidFill>
                <a:latin typeface="+mn-lt"/>
              </a:rPr>
              <a:t>       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ЦЕЛЬ ПРОЕКТА:</a:t>
            </a: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1571613"/>
            <a:ext cx="66007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/>
            <a:endParaRPr lang="ru-RU" sz="2400" dirty="0" smtClean="0">
              <a:solidFill>
                <a:srgbClr val="002060"/>
              </a:solidFill>
            </a:endParaRPr>
          </a:p>
          <a:p>
            <a:pPr lvl="0" indent="457200"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Укреплять </a:t>
            </a: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здоровье и повышать двигательную активность детей через организацию татарских народных игр.</a:t>
            </a:r>
          </a:p>
        </p:txBody>
      </p:sp>
    </p:spTree>
    <p:extLst>
      <p:ext uri="{BB962C8B-B14F-4D97-AF65-F5344CB8AC3E}">
        <p14:creationId xmlns:p14="http://schemas.microsoft.com/office/powerpoint/2010/main" val="3174382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  <a:latin typeface="+mn-lt"/>
              </a:rPr>
              <a:t>        </a:t>
            </a:r>
            <a:br>
              <a:rPr lang="ru-RU" b="1" dirty="0" smtClean="0">
                <a:solidFill>
                  <a:srgbClr val="00B0F0"/>
                </a:solidFill>
                <a:latin typeface="+mn-lt"/>
              </a:rPr>
            </a:br>
            <a:r>
              <a:rPr lang="ru-RU" b="1" dirty="0">
                <a:solidFill>
                  <a:srgbClr val="00B0F0"/>
                </a:solidFill>
                <a:latin typeface="+mn-lt"/>
              </a:rPr>
              <a:t> </a:t>
            </a:r>
            <a:r>
              <a:rPr lang="ru-RU" b="1" dirty="0" smtClean="0">
                <a:solidFill>
                  <a:srgbClr val="00B0F0"/>
                </a:solidFill>
                <a:latin typeface="+mn-lt"/>
              </a:rPr>
              <a:t>        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ЗАДАЧИ ПРОЕКТА:</a:t>
            </a: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997839"/>
            <a:ext cx="59584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Оздоровительные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400" dirty="0">
                <a:solidFill>
                  <a:srgbClr val="002060"/>
                </a:solidFill>
              </a:rPr>
              <a:t>Удовлетворять потребность детей в </a:t>
            </a:r>
            <a:r>
              <a:rPr lang="ru-RU" sz="2400" dirty="0" smtClean="0">
                <a:solidFill>
                  <a:srgbClr val="002060"/>
                </a:solidFill>
              </a:rPr>
              <a:t>движении.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</a:rPr>
              <a:t>Способствовать </a:t>
            </a:r>
            <a:r>
              <a:rPr lang="ru-RU" sz="2400" dirty="0">
                <a:solidFill>
                  <a:srgbClr val="002060"/>
                </a:solidFill>
              </a:rPr>
              <a:t>сохранению положительного психоэмоционального состояния у </a:t>
            </a:r>
            <a:r>
              <a:rPr lang="ru-RU" sz="2400" dirty="0" smtClean="0">
                <a:solidFill>
                  <a:srgbClr val="002060"/>
                </a:solidFill>
              </a:rPr>
              <a:t>детей.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</a:rPr>
              <a:t>Поощрять </a:t>
            </a:r>
            <a:r>
              <a:rPr lang="ru-RU" sz="2400" dirty="0">
                <a:solidFill>
                  <a:srgbClr val="002060"/>
                </a:solidFill>
              </a:rPr>
              <a:t>двигательное творчество и разнообразную игровую деятельность дошкольников.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3782735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00B0F0"/>
                </a:solidFill>
                <a:latin typeface="+mn-lt"/>
              </a:rPr>
            </a:br>
            <a:r>
              <a:rPr lang="ru-RU" b="1" dirty="0">
                <a:solidFill>
                  <a:srgbClr val="00B0F0"/>
                </a:solidFill>
                <a:latin typeface="+mn-lt"/>
              </a:rPr>
              <a:t> </a:t>
            </a:r>
            <a:r>
              <a:rPr lang="ru-RU" b="1" dirty="0" smtClean="0">
                <a:solidFill>
                  <a:srgbClr val="00B0F0"/>
                </a:solidFill>
                <a:latin typeface="+mn-lt"/>
              </a:rPr>
              <a:t>         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ЗАДАЧИ ПРОЕКТА:</a:t>
            </a: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1582341"/>
            <a:ext cx="66247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Образовательные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ru-RU" sz="2400" dirty="0">
                <a:solidFill>
                  <a:srgbClr val="002060"/>
                </a:solidFill>
              </a:rPr>
              <a:t>Приобщать детей к истокам культуры татарского </a:t>
            </a:r>
            <a:r>
              <a:rPr lang="ru-RU" sz="2400" dirty="0" smtClean="0">
                <a:solidFill>
                  <a:srgbClr val="002060"/>
                </a:solidFill>
              </a:rPr>
              <a:t>народа.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</a:rPr>
              <a:t>Формировать </a:t>
            </a:r>
            <a:r>
              <a:rPr lang="ru-RU" sz="2400" dirty="0">
                <a:solidFill>
                  <a:srgbClr val="002060"/>
                </a:solidFill>
              </a:rPr>
              <a:t>и совершенствовать жизненно необходимые двигательные умения и навыки (ходьба, бег, прыжки, метание, ползание</a:t>
            </a:r>
            <a:r>
              <a:rPr lang="ru-RU" sz="2400" dirty="0" smtClean="0">
                <a:solidFill>
                  <a:srgbClr val="002060"/>
                </a:solidFill>
              </a:rPr>
              <a:t>).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</a:rPr>
              <a:t>Развивать </a:t>
            </a:r>
            <a:r>
              <a:rPr lang="ru-RU" sz="2400" dirty="0">
                <a:solidFill>
                  <a:srgbClr val="002060"/>
                </a:solidFill>
              </a:rPr>
              <a:t>основные физические качества и двигательные способности детей (силовые, скоростные, координационные</a:t>
            </a:r>
            <a:r>
              <a:rPr lang="ru-RU" sz="2400" dirty="0" smtClean="0">
                <a:solidFill>
                  <a:srgbClr val="002060"/>
                </a:solidFill>
              </a:rPr>
              <a:t>).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</a:rPr>
              <a:t>Формировать </a:t>
            </a:r>
            <a:r>
              <a:rPr lang="ru-RU" sz="2400" dirty="0">
                <a:solidFill>
                  <a:srgbClr val="002060"/>
                </a:solidFill>
              </a:rPr>
              <a:t>умение выполнять правила подвижных игр, проявляя находчивость, выдержку, ловкость, самостоятельность.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1567969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ЗАДАЧИ ПРОЕКТА:</a:t>
            </a: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1582341"/>
            <a:ext cx="684076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pPr algn="just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Воспитательные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ru-RU" sz="2400" dirty="0">
                <a:solidFill>
                  <a:srgbClr val="002060"/>
                </a:solidFill>
              </a:rPr>
              <a:t>Воспитывать у детей интерес к подвижным играм, к соблюдению правил </a:t>
            </a:r>
            <a:r>
              <a:rPr lang="ru-RU" sz="2400" dirty="0" smtClean="0">
                <a:solidFill>
                  <a:srgbClr val="002060"/>
                </a:solidFill>
              </a:rPr>
              <a:t>игры.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</a:rPr>
              <a:t>Формировать </a:t>
            </a:r>
            <a:r>
              <a:rPr lang="ru-RU" sz="2400" dirty="0">
                <a:solidFill>
                  <a:srgbClr val="002060"/>
                </a:solidFill>
              </a:rPr>
              <a:t>устойчивое заинтересованное, уважительное отношение к культуре родного края, эмоционально положительную основу для развития патриотических </a:t>
            </a:r>
            <a:r>
              <a:rPr lang="ru-RU" sz="2400" dirty="0" smtClean="0">
                <a:solidFill>
                  <a:srgbClr val="002060"/>
                </a:solidFill>
              </a:rPr>
              <a:t>чувств.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</a:rPr>
              <a:t>Укреплять </a:t>
            </a:r>
            <a:r>
              <a:rPr lang="ru-RU" sz="2400" dirty="0">
                <a:solidFill>
                  <a:srgbClr val="002060"/>
                </a:solidFill>
              </a:rPr>
              <a:t>связь между поколениями, формировать толерантность, уважительное отношение к народам других </a:t>
            </a:r>
            <a:r>
              <a:rPr lang="ru-RU" sz="2400" dirty="0" smtClean="0">
                <a:solidFill>
                  <a:srgbClr val="002060"/>
                </a:solidFill>
              </a:rPr>
              <a:t>национальностей.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</a:rPr>
              <a:t>Воспитывать </a:t>
            </a:r>
            <a:r>
              <a:rPr lang="ru-RU" sz="2400" dirty="0">
                <a:solidFill>
                  <a:srgbClr val="002060"/>
                </a:solidFill>
              </a:rPr>
              <a:t>желание изучать татарский </a:t>
            </a:r>
            <a:r>
              <a:rPr lang="ru-RU" sz="2400" dirty="0" smtClean="0">
                <a:solidFill>
                  <a:srgbClr val="002060"/>
                </a:solidFill>
              </a:rPr>
              <a:t>язык.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78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sz="49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РЕАЛИЗАЦИЯ ПРОЕКТА:</a:t>
            </a:r>
            <a:endParaRPr lang="ru-RU" sz="49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44384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1857364"/>
            <a:ext cx="688939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1 этап: подготовительный</a:t>
            </a:r>
            <a:r>
              <a:rPr lang="ru-RU" sz="2400" dirty="0">
                <a:solidFill>
                  <a:srgbClr val="002060"/>
                </a:solidFill>
              </a:rPr>
              <a:t>. 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Разработка </a:t>
            </a:r>
            <a:r>
              <a:rPr lang="ru-RU" sz="2400" dirty="0">
                <a:solidFill>
                  <a:srgbClr val="002060"/>
                </a:solidFill>
              </a:rPr>
              <a:t>плана проектной деятельности, изучение методической литературы. Чтение детям художественной литературы, рассматривание иллюстраций, беседы с детьми о национальных традициях татарского народа. </a:t>
            </a:r>
          </a:p>
          <a:p>
            <a:pPr algn="ctr"/>
            <a:endParaRPr lang="ru-RU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этап: практический:</a:t>
            </a:r>
          </a:p>
        </p:txBody>
      </p:sp>
    </p:spTree>
    <p:extLst>
      <p:ext uri="{BB962C8B-B14F-4D97-AF65-F5344CB8AC3E}">
        <p14:creationId xmlns:p14="http://schemas.microsoft.com/office/powerpoint/2010/main" val="2747813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58246" cy="1428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49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2. ПРАКТИЧЕСКИЙ ЭТАП:</a:t>
            </a:r>
            <a:endParaRPr lang="ru-RU" sz="49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940028"/>
              </p:ext>
            </p:extLst>
          </p:nvPr>
        </p:nvGraphicFramePr>
        <p:xfrm>
          <a:off x="1285852" y="1071547"/>
          <a:ext cx="7462611" cy="55228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9971"/>
                <a:gridCol w="6132640"/>
              </a:tblGrid>
              <a:tr h="698262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Дни недели</a:t>
                      </a:r>
                      <a:endParaRPr lang="ru-RU" sz="2000" dirty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Содержание работы</a:t>
                      </a:r>
                      <a:endParaRPr lang="ru-RU" sz="2000" dirty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9788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Понедельник</a:t>
                      </a:r>
                      <a:endParaRPr lang="ru-RU" sz="2000" dirty="0">
                        <a:solidFill>
                          <a:srgbClr val="000099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2000" dirty="0" smtClean="0">
                          <a:solidFill>
                            <a:srgbClr val="000099"/>
                          </a:solidFill>
                          <a:effectLst/>
                        </a:rPr>
                        <a:t>Разучивание </a:t>
                      </a: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п/и «Лисичка и курочки</a:t>
                      </a:r>
                      <a:r>
                        <a:rPr lang="ru-RU" sz="2000" dirty="0" smtClean="0">
                          <a:solidFill>
                            <a:srgbClr val="000099"/>
                          </a:solidFill>
                          <a:effectLst/>
                        </a:rPr>
                        <a:t>»</a:t>
                      </a:r>
                    </a:p>
                    <a:p>
                      <a:pPr marL="457200" indent="-4572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000" dirty="0" smtClean="0">
                          <a:solidFill>
                            <a:srgbClr val="000099"/>
                          </a:solidFill>
                          <a:effectLst/>
                        </a:rPr>
                        <a:t>(«</a:t>
                      </a:r>
                      <a:r>
                        <a:rPr lang="tt-RU" sz="2000" dirty="0">
                          <a:solidFill>
                            <a:srgbClr val="000099"/>
                          </a:solidFill>
                          <a:effectLst/>
                        </a:rPr>
                        <a:t>Төлке һәм тавыклар</a:t>
                      </a: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»)</a:t>
                      </a:r>
                    </a:p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2. </a:t>
                      </a:r>
                      <a:r>
                        <a:rPr lang="tt-RU" sz="2000" dirty="0">
                          <a:solidFill>
                            <a:srgbClr val="000099"/>
                          </a:solidFill>
                          <a:effectLst/>
                        </a:rPr>
                        <a:t>И</a:t>
                      </a:r>
                      <a:r>
                        <a:rPr lang="ru-RU" sz="2000" dirty="0" err="1">
                          <a:solidFill>
                            <a:srgbClr val="000099"/>
                          </a:solidFill>
                          <a:effectLst/>
                        </a:rPr>
                        <a:t>нформирование</a:t>
                      </a: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 родителей о проведении недели народных игр в рамках декады родного языка</a:t>
                      </a:r>
                      <a:r>
                        <a:rPr lang="tt-RU" sz="2000" dirty="0">
                          <a:solidFill>
                            <a:srgbClr val="000099"/>
                          </a:solidFill>
                          <a:effectLst/>
                        </a:rPr>
                        <a:t>.</a:t>
                      </a:r>
                      <a:endParaRPr lang="ru-RU" sz="2000" dirty="0">
                        <a:solidFill>
                          <a:srgbClr val="000099"/>
                        </a:solidFill>
                        <a:effectLst/>
                      </a:endParaRPr>
                    </a:p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3. </a:t>
                      </a:r>
                      <a:r>
                        <a:rPr lang="tt-RU" sz="2000" dirty="0">
                          <a:solidFill>
                            <a:srgbClr val="000099"/>
                          </a:solidFill>
                          <a:effectLst/>
                        </a:rPr>
                        <a:t>И</a:t>
                      </a:r>
                      <a:r>
                        <a:rPr lang="ru-RU" sz="2000" dirty="0" err="1">
                          <a:solidFill>
                            <a:srgbClr val="000099"/>
                          </a:solidFill>
                          <a:effectLst/>
                        </a:rPr>
                        <a:t>зготовление</a:t>
                      </a: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 стенда «Учим вместе», ежедневное размещение правил подвижных игр  в родительском уголке для разучивания дома.</a:t>
                      </a:r>
                      <a:endParaRPr lang="ru-RU" sz="2000" dirty="0">
                        <a:solidFill>
                          <a:srgbClr val="000099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26754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Вторник</a:t>
                      </a:r>
                      <a:endParaRPr lang="ru-RU" sz="2000" dirty="0">
                        <a:solidFill>
                          <a:srgbClr val="000099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1. </a:t>
                      </a:r>
                      <a:r>
                        <a:rPr lang="tt-RU" sz="2000" dirty="0">
                          <a:solidFill>
                            <a:srgbClr val="000099"/>
                          </a:solidFill>
                          <a:effectLst/>
                        </a:rPr>
                        <a:t>Р</a:t>
                      </a:r>
                      <a:r>
                        <a:rPr lang="ru-RU" sz="2000" dirty="0" err="1">
                          <a:solidFill>
                            <a:srgbClr val="000099"/>
                          </a:solidFill>
                          <a:effectLst/>
                        </a:rPr>
                        <a:t>азучивание</a:t>
                      </a: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 п/и «</a:t>
                      </a:r>
                      <a:r>
                        <a:rPr lang="ru-RU" sz="2000" dirty="0" err="1">
                          <a:solidFill>
                            <a:srgbClr val="000099"/>
                          </a:solidFill>
                          <a:effectLst/>
                        </a:rPr>
                        <a:t>Тимербай</a:t>
                      </a: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» и «Птички в гнёздышках»(«</a:t>
                      </a:r>
                      <a:r>
                        <a:rPr lang="ru-RU" sz="2000" dirty="0" err="1">
                          <a:solidFill>
                            <a:srgbClr val="000099"/>
                          </a:solidFill>
                          <a:effectLst/>
                        </a:rPr>
                        <a:t>Сыерчыклар</a:t>
                      </a: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»).</a:t>
                      </a:r>
                    </a:p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2. </a:t>
                      </a:r>
                      <a:r>
                        <a:rPr lang="tt-RU" sz="2000" dirty="0">
                          <a:solidFill>
                            <a:srgbClr val="000099"/>
                          </a:solidFill>
                          <a:effectLst/>
                        </a:rPr>
                        <a:t>И</a:t>
                      </a:r>
                      <a:r>
                        <a:rPr lang="ru-RU" sz="2000" dirty="0" err="1">
                          <a:solidFill>
                            <a:srgbClr val="000099"/>
                          </a:solidFill>
                          <a:effectLst/>
                        </a:rPr>
                        <a:t>зготовление</a:t>
                      </a: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 родителями атрибутов к п/и «Лошадки»</a:t>
                      </a:r>
                      <a:r>
                        <a:rPr lang="tt-RU" sz="2000" dirty="0">
                          <a:solidFill>
                            <a:srgbClr val="000099"/>
                          </a:solidFill>
                          <a:effectLst/>
                        </a:rPr>
                        <a:t>,</a:t>
                      </a: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 полумасок к игре «</a:t>
                      </a:r>
                      <a:r>
                        <a:rPr lang="ru-RU" sz="2000" dirty="0" err="1">
                          <a:solidFill>
                            <a:srgbClr val="000099"/>
                          </a:solidFill>
                          <a:effectLst/>
                        </a:rPr>
                        <a:t>Сыерчыклар</a:t>
                      </a: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».</a:t>
                      </a:r>
                    </a:p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99"/>
                          </a:solidFill>
                          <a:effectLst/>
                        </a:rPr>
                        <a:t>3. Повторение ранее разученных п/и в повседневной деятельности и на прогулке.</a:t>
                      </a:r>
                      <a:endParaRPr lang="ru-RU" sz="2000" dirty="0">
                        <a:solidFill>
                          <a:srgbClr val="000099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45309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8B68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</TotalTime>
  <Words>696</Words>
  <Application>Microsoft Office PowerPoint</Application>
  <PresentationFormat>Экран (4:3)</PresentationFormat>
  <Paragraphs>85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       АКТУАЛЬНОСТЬ ПРОЕКТА:</vt:lpstr>
      <vt:lpstr>       АКТУАЛЬНОСТЬ ПРОЕКТА:</vt:lpstr>
      <vt:lpstr>              ЦЕЛЬ ПРОЕКТА:</vt:lpstr>
      <vt:lpstr>                   ЗАДАЧИ ПРОЕКТА:</vt:lpstr>
      <vt:lpstr>            ЗАДАЧИ ПРОЕКТА:</vt:lpstr>
      <vt:lpstr>       ЗАДАЧИ ПРОЕКТА:</vt:lpstr>
      <vt:lpstr>      РЕАЛИЗАЦИЯ ПРОЕКТА:</vt:lpstr>
      <vt:lpstr>      2. ПРАКТИЧЕСКИЙ ЭТАП:</vt:lpstr>
      <vt:lpstr>     2. ПРАКТИЧЕСКИЙ ЭТАП:</vt:lpstr>
      <vt:lpstr>    3. ЗАКЛЮЧИТЕЛЬНЫЙ ЭТАП:  </vt:lpstr>
      <vt:lpstr>  РЕЗУЛЬТАТЫ ПРОЕКТА:   </vt:lpstr>
      <vt:lpstr>      ЧЕМУ МЫ           НАУЧИЛИСЬ…</vt:lpstr>
      <vt:lpstr>     ПРИЛОЖЕНИЯ</vt:lpstr>
      <vt:lpstr>    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user</cp:lastModifiedBy>
  <cp:revision>42</cp:revision>
  <dcterms:created xsi:type="dcterms:W3CDTF">2013-07-29T17:42:42Z</dcterms:created>
  <dcterms:modified xsi:type="dcterms:W3CDTF">2019-10-08T18:47:56Z</dcterms:modified>
</cp:coreProperties>
</file>