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1" r:id="rId2"/>
    <p:sldId id="257" r:id="rId3"/>
    <p:sldId id="269" r:id="rId4"/>
    <p:sldId id="259" r:id="rId5"/>
    <p:sldId id="267" r:id="rId6"/>
    <p:sldId id="268" r:id="rId7"/>
    <p:sldId id="27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42" autoAdjust="0"/>
    <p:restoredTop sz="94659" autoAdjust="0"/>
  </p:normalViewPr>
  <p:slideViewPr>
    <p:cSldViewPr>
      <p:cViewPr varScale="1">
        <p:scale>
          <a:sx n="111" d="100"/>
          <a:sy n="111" d="100"/>
        </p:scale>
        <p:origin x="-16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556919D6-B911-46C4-A475-BF50F179D54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556919D6-B911-46C4-A475-BF50F179D54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556919D6-B911-46C4-A475-BF50F179D544}"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556919D6-B911-46C4-A475-BF50F179D544}"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6919D6-B911-46C4-A475-BF50F179D54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187A779-E304-4C85-8FA0-E905B9A62455}" type="datetimeFigureOut">
              <a:rPr lang="ru-RU" smtClean="0"/>
              <a:pPr/>
              <a:t>10.03.2019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56919D6-B911-46C4-A475-BF50F179D544}"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187A779-E304-4C85-8FA0-E905B9A62455}" type="datetimeFigureOut">
              <a:rPr lang="ru-RU" smtClean="0"/>
              <a:pPr/>
              <a:t>10.03.2019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56919D6-B911-46C4-A475-BF50F179D544}"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yandex.ru/images/search?pos=22&amp;img_url=https://themighty.com/wp-content/uploads/2018/01/GettyImages-75593096-2-1280x640.jpg&amp;text=%D0%B4%D0%B5%D1%82%D0%B8+%D1%81%D0%BC%D0%BE%D1%82%D1%80%D1%8F%D1%82+%D1%82%D0%B2&amp;rpt=simag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yandex.ru/images/search?pos=77&amp;p=2&amp;img_url=https://cdn3.imgbb.ru/user/267/2671371/201711/b7f290b764d3b1f86751cd764ae06bcd.jpg&amp;text=%D0%B2%D0%BE%D1%80%D0%BE%D0%BD%D0%B8%D0%BD%D1%8B&amp;rpt=simage" TargetMode="External"/><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hyperlink" Target="https://yandex.ru/images/search?pos=3&amp;img_url=https://www.wnd.com/files/2015/04/Everybody-Loves-Raymond-Theme-Song-8.jpg&amp;text=%C2%AB%D0%92%D1%81%D0%B5+%D0%BB%D1%8E%D0%B1%D1%8F%D1%82+%D0%A0%D1%8D%D0%B9%D0%BC%D0%BE%D0%BD%D0%B4%D0%B0%C2%BB&amp;rpt=simage"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2976" y="428604"/>
            <a:ext cx="6858000" cy="1214446"/>
          </a:xfrm>
        </p:spPr>
        <p:txBody>
          <a:bodyPr>
            <a:normAutofit fontScale="90000"/>
          </a:bodyPr>
          <a:lstStyle/>
          <a:p>
            <a:r>
              <a:rPr lang="en-US" dirty="0" smtClean="0"/>
              <a:t>Russian and foreign TV shows, cartoons, series, TV shows</a:t>
            </a:r>
            <a:endParaRPr lang="ru-RU" dirty="0"/>
          </a:p>
        </p:txBody>
      </p:sp>
      <p:sp>
        <p:nvSpPr>
          <p:cNvPr id="3" name="Подзаголовок 2"/>
          <p:cNvSpPr>
            <a:spLocks noGrp="1"/>
          </p:cNvSpPr>
          <p:nvPr>
            <p:ph type="subTitle" idx="1"/>
          </p:nvPr>
        </p:nvSpPr>
        <p:spPr>
          <a:xfrm>
            <a:off x="428596" y="1714488"/>
            <a:ext cx="7643818" cy="928694"/>
          </a:xfrm>
        </p:spPr>
        <p:txBody>
          <a:bodyPr>
            <a:normAutofit/>
          </a:bodyPr>
          <a:lstStyle/>
          <a:p>
            <a:r>
              <a:rPr lang="en-US" dirty="0" smtClean="0"/>
              <a:t>We would like to compare Russian and foreign TV shows and talk about them.</a:t>
            </a:r>
          </a:p>
        </p:txBody>
      </p:sp>
      <p:sp>
        <p:nvSpPr>
          <p:cNvPr id="4" name="Прямоугольник 3"/>
          <p:cNvSpPr/>
          <p:nvPr/>
        </p:nvSpPr>
        <p:spPr>
          <a:xfrm>
            <a:off x="6643702" y="4500570"/>
            <a:ext cx="2357454" cy="1754326"/>
          </a:xfrm>
          <a:prstGeom prst="rect">
            <a:avLst/>
          </a:prstGeom>
        </p:spPr>
        <p:txBody>
          <a:bodyPr wrap="square">
            <a:spAutoFit/>
          </a:bodyPr>
          <a:lstStyle/>
          <a:p>
            <a:r>
              <a:rPr lang="en-US" dirty="0" smtClean="0"/>
              <a:t>Made by</a:t>
            </a:r>
            <a:r>
              <a:rPr lang="ru-RU" dirty="0" smtClean="0"/>
              <a:t> </a:t>
            </a:r>
            <a:r>
              <a:rPr lang="ru-RU" dirty="0" err="1" smtClean="0"/>
              <a:t>students</a:t>
            </a:r>
            <a:r>
              <a:rPr lang="ru-RU" dirty="0" smtClean="0"/>
              <a:t> 7"B" </a:t>
            </a:r>
            <a:r>
              <a:rPr lang="ru-RU" dirty="0" err="1" smtClean="0"/>
              <a:t>class</a:t>
            </a:r>
            <a:r>
              <a:rPr lang="ru-RU" dirty="0" smtClean="0"/>
              <a:t>:</a:t>
            </a:r>
          </a:p>
          <a:p>
            <a:r>
              <a:rPr lang="ru-RU" dirty="0" err="1" smtClean="0"/>
              <a:t>Anna</a:t>
            </a:r>
            <a:r>
              <a:rPr lang="ru-RU" dirty="0" smtClean="0"/>
              <a:t> </a:t>
            </a:r>
            <a:r>
              <a:rPr lang="ru-RU" dirty="0" err="1" smtClean="0"/>
              <a:t>Trykova</a:t>
            </a:r>
            <a:endParaRPr lang="ru-RU" dirty="0" smtClean="0"/>
          </a:p>
          <a:p>
            <a:r>
              <a:rPr lang="ru-RU" dirty="0" err="1" smtClean="0"/>
              <a:t>Anastasia</a:t>
            </a:r>
            <a:r>
              <a:rPr lang="ru-RU" dirty="0" smtClean="0"/>
              <a:t> </a:t>
            </a:r>
            <a:r>
              <a:rPr lang="ru-RU" dirty="0" err="1" smtClean="0"/>
              <a:t>Saprykina</a:t>
            </a:r>
            <a:endParaRPr lang="ru-RU" dirty="0" smtClean="0"/>
          </a:p>
          <a:p>
            <a:r>
              <a:rPr lang="ru-RU" dirty="0" err="1" smtClean="0"/>
              <a:t>Daria</a:t>
            </a:r>
            <a:r>
              <a:rPr lang="ru-RU" dirty="0" smtClean="0"/>
              <a:t> </a:t>
            </a:r>
            <a:r>
              <a:rPr lang="ru-RU" dirty="0" err="1" smtClean="0"/>
              <a:t>Kivisheva</a:t>
            </a:r>
            <a:endParaRPr lang="ru-RU" dirty="0" smtClean="0"/>
          </a:p>
          <a:p>
            <a:r>
              <a:rPr lang="ru-RU" dirty="0" err="1" smtClean="0"/>
              <a:t>Natalia</a:t>
            </a:r>
            <a:r>
              <a:rPr lang="ru-RU" dirty="0" smtClean="0"/>
              <a:t> </a:t>
            </a:r>
            <a:r>
              <a:rPr lang="ru-RU" dirty="0" err="1" smtClean="0"/>
              <a:t>Maystrenko</a:t>
            </a:r>
            <a:r>
              <a:rPr lang="en-US" dirty="0" smtClean="0"/>
              <a:t>.</a:t>
            </a:r>
            <a:endParaRPr lang="ru-RU" dirty="0"/>
          </a:p>
        </p:txBody>
      </p:sp>
      <p:pic>
        <p:nvPicPr>
          <p:cNvPr id="3084" name="Picture 12" descr="How TV and Movie Quotes Connect My Neurodiverse Family.">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14348" y="2786058"/>
            <a:ext cx="5253038" cy="350202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27130639"/>
      </p:ext>
    </p:extLst>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0"/>
            <a:ext cx="7286676" cy="725470"/>
          </a:xfrm>
        </p:spPr>
        <p:txBody>
          <a:bodyPr>
            <a:normAutofit fontScale="90000"/>
          </a:bodyPr>
          <a:lstStyle/>
          <a:p>
            <a:r>
              <a:rPr lang="en-US" dirty="0" smtClean="0"/>
              <a:t>Cartoons</a:t>
            </a:r>
            <a:r>
              <a:rPr lang="ru-RU" dirty="0" smtClean="0"/>
              <a:t/>
            </a:r>
            <a:br>
              <a:rPr lang="ru-RU" dirty="0" smtClean="0"/>
            </a:br>
            <a:r>
              <a:rPr lang="en-US" sz="2200" dirty="0" smtClean="0"/>
              <a:t>We will compare</a:t>
            </a:r>
            <a:r>
              <a:rPr lang="ru-RU" sz="2200" dirty="0" smtClean="0"/>
              <a:t> </a:t>
            </a:r>
            <a:r>
              <a:rPr lang="en-US" sz="2200" dirty="0" err="1" smtClean="0"/>
              <a:t>russian</a:t>
            </a:r>
            <a:r>
              <a:rPr lang="en-US" sz="2200" dirty="0" smtClean="0"/>
              <a:t> and foreign Winnie the Pooh</a:t>
            </a:r>
            <a:endParaRPr lang="ru-RU" sz="2200" dirty="0"/>
          </a:p>
        </p:txBody>
      </p:sp>
      <p:sp>
        <p:nvSpPr>
          <p:cNvPr id="3" name="Текст 2"/>
          <p:cNvSpPr>
            <a:spLocks noGrp="1"/>
          </p:cNvSpPr>
          <p:nvPr>
            <p:ph type="body" idx="1"/>
          </p:nvPr>
        </p:nvSpPr>
        <p:spPr>
          <a:xfrm>
            <a:off x="285720" y="785794"/>
            <a:ext cx="4040188" cy="639762"/>
          </a:xfrm>
        </p:spPr>
        <p:txBody>
          <a:bodyPr/>
          <a:lstStyle/>
          <a:p>
            <a:r>
              <a:rPr lang="en-US" dirty="0" smtClean="0"/>
              <a:t>Russian</a:t>
            </a:r>
            <a:endParaRPr lang="ru-RU" dirty="0"/>
          </a:p>
        </p:txBody>
      </p:sp>
      <p:sp>
        <p:nvSpPr>
          <p:cNvPr id="5" name="Текст 4"/>
          <p:cNvSpPr>
            <a:spLocks noGrp="1"/>
          </p:cNvSpPr>
          <p:nvPr>
            <p:ph type="body" sz="half" idx="3"/>
          </p:nvPr>
        </p:nvSpPr>
        <p:spPr>
          <a:xfrm>
            <a:off x="4643438" y="857232"/>
            <a:ext cx="4041775" cy="639762"/>
          </a:xfrm>
        </p:spPr>
        <p:txBody>
          <a:bodyPr/>
          <a:lstStyle/>
          <a:p>
            <a:r>
              <a:rPr lang="en-US" dirty="0" smtClean="0"/>
              <a:t>Foreign</a:t>
            </a:r>
            <a:endParaRPr lang="ru-RU" dirty="0"/>
          </a:p>
        </p:txBody>
      </p:sp>
      <p:pic>
        <p:nvPicPr>
          <p:cNvPr id="8" name="Содержимое 7" descr="2bc68f3b5d1cc77015173e52dffa360e.1000x1000x1.jpg"/>
          <p:cNvPicPr>
            <a:picLocks noGrp="1" noChangeAspect="1"/>
          </p:cNvPicPr>
          <p:nvPr>
            <p:ph sz="quarter" idx="4"/>
          </p:nvPr>
        </p:nvPicPr>
        <p:blipFill>
          <a:blip r:embed="rId2" cstate="print"/>
          <a:stretch>
            <a:fillRect/>
          </a:stretch>
        </p:blipFill>
        <p:spPr>
          <a:xfrm>
            <a:off x="4572000" y="1357298"/>
            <a:ext cx="2039943" cy="203994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TextBox 8"/>
          <p:cNvSpPr txBox="1"/>
          <p:nvPr/>
        </p:nvSpPr>
        <p:spPr>
          <a:xfrm>
            <a:off x="6715140" y="1357298"/>
            <a:ext cx="2214578" cy="2462213"/>
          </a:xfrm>
          <a:prstGeom prst="rect">
            <a:avLst/>
          </a:prstGeom>
          <a:noFill/>
        </p:spPr>
        <p:txBody>
          <a:bodyPr wrap="square" rtlCol="0">
            <a:spAutoFit/>
          </a:bodyPr>
          <a:lstStyle/>
          <a:p>
            <a:r>
              <a:rPr lang="en-US" sz="1400" i="1" dirty="0" smtClean="0">
                <a:solidFill>
                  <a:srgbClr val="002060"/>
                </a:solidFill>
              </a:rPr>
              <a:t>This cartoon was created by</a:t>
            </a:r>
            <a:r>
              <a:rPr lang="ru-RU" sz="1400" i="1" dirty="0" smtClean="0">
                <a:solidFill>
                  <a:srgbClr val="002060"/>
                </a:solidFill>
              </a:rPr>
              <a:t> </a:t>
            </a:r>
            <a:r>
              <a:rPr lang="en-US" sz="1400" i="1" dirty="0" smtClean="0">
                <a:solidFill>
                  <a:srgbClr val="002060"/>
                </a:solidFill>
              </a:rPr>
              <a:t>Disney.</a:t>
            </a:r>
            <a:endParaRPr lang="ru-RU" sz="1400" i="1" dirty="0" smtClean="0">
              <a:solidFill>
                <a:srgbClr val="002060"/>
              </a:solidFill>
            </a:endParaRPr>
          </a:p>
          <a:p>
            <a:r>
              <a:rPr lang="en-US" sz="1400" i="1" dirty="0" smtClean="0">
                <a:solidFill>
                  <a:srgbClr val="002060"/>
                </a:solidFill>
              </a:rPr>
              <a:t>Main character always smiles and does not have a pronounced character. He hopes that everything will improve by itself and he can afford to be dirty.</a:t>
            </a:r>
            <a:endParaRPr lang="ru-RU" sz="1400" i="1" dirty="0" smtClean="0">
              <a:solidFill>
                <a:srgbClr val="002060"/>
              </a:solidFill>
            </a:endParaRPr>
          </a:p>
          <a:p>
            <a:r>
              <a:rPr lang="en-US" sz="1400" i="1" dirty="0" smtClean="0">
                <a:solidFill>
                  <a:srgbClr val="002060"/>
                </a:solidFill>
              </a:rPr>
              <a:t>Christopher Robin is owner of Winnie the Pooh.</a:t>
            </a:r>
            <a:endParaRPr lang="ru-RU" sz="1400" i="1" dirty="0" smtClean="0">
              <a:solidFill>
                <a:srgbClr val="002060"/>
              </a:solidFill>
            </a:endParaRPr>
          </a:p>
          <a:p>
            <a:endParaRPr lang="ru-RU" sz="1400" i="1" dirty="0"/>
          </a:p>
        </p:txBody>
      </p:sp>
      <p:sp>
        <p:nvSpPr>
          <p:cNvPr id="10" name="TextBox 9"/>
          <p:cNvSpPr txBox="1"/>
          <p:nvPr/>
        </p:nvSpPr>
        <p:spPr>
          <a:xfrm>
            <a:off x="2357422" y="1357298"/>
            <a:ext cx="2214578" cy="2462213"/>
          </a:xfrm>
          <a:prstGeom prst="rect">
            <a:avLst/>
          </a:prstGeom>
          <a:noFill/>
        </p:spPr>
        <p:txBody>
          <a:bodyPr wrap="square" rtlCol="0">
            <a:spAutoFit/>
          </a:bodyPr>
          <a:lstStyle/>
          <a:p>
            <a:r>
              <a:rPr lang="en-US" sz="1400" dirty="0" smtClean="0">
                <a:solidFill>
                  <a:schemeClr val="accent1">
                    <a:lumMod val="50000"/>
                  </a:schemeClr>
                </a:solidFill>
              </a:rPr>
              <a:t>This cartoon was created by </a:t>
            </a:r>
            <a:r>
              <a:rPr lang="ru-RU" sz="1400" dirty="0" smtClean="0">
                <a:solidFill>
                  <a:schemeClr val="accent1">
                    <a:lumMod val="50000"/>
                  </a:schemeClr>
                </a:solidFill>
              </a:rPr>
              <a:t>«</a:t>
            </a:r>
            <a:r>
              <a:rPr lang="en-US" sz="1400" dirty="0" err="1" smtClean="0">
                <a:solidFill>
                  <a:schemeClr val="accent1">
                    <a:lumMod val="50000"/>
                  </a:schemeClr>
                </a:solidFill>
              </a:rPr>
              <a:t>Soyuzmultfilm</a:t>
            </a:r>
            <a:r>
              <a:rPr lang="ru-RU" sz="1400" dirty="0" smtClean="0">
                <a:solidFill>
                  <a:schemeClr val="accent1">
                    <a:lumMod val="50000"/>
                  </a:schemeClr>
                </a:solidFill>
              </a:rPr>
              <a:t>»</a:t>
            </a:r>
            <a:r>
              <a:rPr lang="en-US" sz="1400" dirty="0" smtClean="0">
                <a:solidFill>
                  <a:schemeClr val="accent1">
                    <a:lumMod val="50000"/>
                  </a:schemeClr>
                </a:solidFill>
              </a:rPr>
              <a:t>.</a:t>
            </a:r>
            <a:endParaRPr lang="ru-RU" sz="1400" dirty="0" smtClean="0">
              <a:solidFill>
                <a:schemeClr val="accent1">
                  <a:lumMod val="50000"/>
                </a:schemeClr>
              </a:solidFill>
            </a:endParaRPr>
          </a:p>
          <a:p>
            <a:r>
              <a:rPr lang="en-US" sz="1400" dirty="0" smtClean="0">
                <a:solidFill>
                  <a:schemeClr val="accent1">
                    <a:lumMod val="50000"/>
                  </a:schemeClr>
                </a:solidFill>
              </a:rPr>
              <a:t>Main character is a poet and very charismatic personality. He is always serious and ready to meet trouble. Our character loves order and cleanliness in the house. </a:t>
            </a:r>
          </a:p>
          <a:p>
            <a:r>
              <a:rPr lang="en-US" sz="1400" dirty="0" smtClean="0">
                <a:solidFill>
                  <a:schemeClr val="accent1">
                    <a:lumMod val="50000"/>
                  </a:schemeClr>
                </a:solidFill>
              </a:rPr>
              <a:t>There is not Christopher Robin in </a:t>
            </a:r>
            <a:r>
              <a:rPr lang="en-US" sz="1400" dirty="0" err="1" smtClean="0">
                <a:solidFill>
                  <a:schemeClr val="accent1">
                    <a:lumMod val="50000"/>
                  </a:schemeClr>
                </a:solidFill>
              </a:rPr>
              <a:t>russian</a:t>
            </a:r>
            <a:r>
              <a:rPr lang="en-US" sz="1400" dirty="0" smtClean="0">
                <a:solidFill>
                  <a:schemeClr val="accent1">
                    <a:lumMod val="50000"/>
                  </a:schemeClr>
                </a:solidFill>
              </a:rPr>
              <a:t> version.</a:t>
            </a:r>
            <a:endParaRPr lang="ru-RU" sz="1400" dirty="0">
              <a:solidFill>
                <a:schemeClr val="accent1">
                  <a:lumMod val="50000"/>
                </a:schemeClr>
              </a:solidFill>
            </a:endParaRPr>
          </a:p>
        </p:txBody>
      </p:sp>
      <p:sp>
        <p:nvSpPr>
          <p:cNvPr id="13" name="TextBox 12"/>
          <p:cNvSpPr txBox="1"/>
          <p:nvPr/>
        </p:nvSpPr>
        <p:spPr>
          <a:xfrm>
            <a:off x="714348" y="5286388"/>
            <a:ext cx="7929618" cy="892552"/>
          </a:xfrm>
          <a:prstGeom prst="rect">
            <a:avLst/>
          </a:prstGeom>
          <a:noFill/>
        </p:spPr>
        <p:txBody>
          <a:bodyPr wrap="square" rtlCol="0">
            <a:spAutoFit/>
          </a:bodyPr>
          <a:lstStyle/>
          <a:p>
            <a:pPr algn="ctr"/>
            <a:r>
              <a:rPr lang="en-US" sz="2400" b="1" dirty="0" smtClean="0"/>
              <a:t>Conclusion</a:t>
            </a:r>
            <a:r>
              <a:rPr lang="ru-RU" sz="2400" b="1" dirty="0" smtClean="0"/>
              <a:t>:</a:t>
            </a:r>
          </a:p>
          <a:p>
            <a:pPr algn="ctr"/>
            <a:r>
              <a:rPr lang="en-US" sz="1400" dirty="0" smtClean="0"/>
              <a:t>However cartoons were based</a:t>
            </a:r>
            <a:r>
              <a:rPr lang="ru-RU" sz="1400" dirty="0" smtClean="0"/>
              <a:t> </a:t>
            </a:r>
            <a:r>
              <a:rPr lang="en-US" sz="1400" dirty="0" smtClean="0"/>
              <a:t>on the same fairy tale</a:t>
            </a:r>
            <a:r>
              <a:rPr lang="ru-RU" sz="1400" dirty="0" smtClean="0"/>
              <a:t>,  </a:t>
            </a:r>
            <a:r>
              <a:rPr lang="en-US" sz="1400" dirty="0" smtClean="0"/>
              <a:t>they have many difference</a:t>
            </a:r>
            <a:r>
              <a:rPr lang="ru-RU" sz="1400" dirty="0" smtClean="0"/>
              <a:t>. </a:t>
            </a:r>
            <a:r>
              <a:rPr lang="en-US" sz="1400" dirty="0" smtClean="0"/>
              <a:t>But most people like </a:t>
            </a:r>
            <a:r>
              <a:rPr lang="en-US" sz="1400" dirty="0" err="1" smtClean="0"/>
              <a:t>russian</a:t>
            </a:r>
            <a:r>
              <a:rPr lang="en-US" sz="1400" dirty="0" smtClean="0"/>
              <a:t> Winnie the Pooh more</a:t>
            </a:r>
            <a:r>
              <a:rPr lang="ru-RU" sz="1400" dirty="0" smtClean="0"/>
              <a:t>.</a:t>
            </a:r>
            <a:endParaRPr lang="ru-RU" sz="1400" dirty="0"/>
          </a:p>
        </p:txBody>
      </p:sp>
      <p:sp>
        <p:nvSpPr>
          <p:cNvPr id="15" name="TextBox 14"/>
          <p:cNvSpPr txBox="1"/>
          <p:nvPr/>
        </p:nvSpPr>
        <p:spPr>
          <a:xfrm>
            <a:off x="500034" y="4214818"/>
            <a:ext cx="8358246" cy="800219"/>
          </a:xfrm>
          <a:prstGeom prst="rect">
            <a:avLst/>
          </a:prstGeom>
          <a:noFill/>
        </p:spPr>
        <p:txBody>
          <a:bodyPr wrap="square" rtlCol="0">
            <a:spAutoFit/>
          </a:bodyPr>
          <a:lstStyle/>
          <a:p>
            <a:pPr algn="ctr"/>
            <a:r>
              <a:rPr lang="en-US" b="1" dirty="0" smtClean="0"/>
              <a:t>Interesting </a:t>
            </a:r>
            <a:r>
              <a:rPr lang="en-US" b="1" dirty="0" err="1" smtClean="0"/>
              <a:t>fa</a:t>
            </a:r>
            <a:r>
              <a:rPr lang="ru-RU" b="1" dirty="0" smtClean="0"/>
              <a:t>с</a:t>
            </a:r>
            <a:r>
              <a:rPr lang="en-US" b="1" dirty="0" err="1" smtClean="0"/>
              <a:t>ts</a:t>
            </a:r>
            <a:r>
              <a:rPr lang="ru-RU" b="1" dirty="0" smtClean="0"/>
              <a:t>:</a:t>
            </a:r>
          </a:p>
          <a:p>
            <a:pPr algn="ctr"/>
            <a:r>
              <a:rPr lang="en-US" sz="1400" dirty="0" smtClean="0"/>
              <a:t>Foreign Winnie the Pooh has Just </a:t>
            </a:r>
            <a:r>
              <a:rPr lang="ru-RU" sz="1400" dirty="0" smtClean="0"/>
              <a:t>«</a:t>
            </a:r>
            <a:r>
              <a:rPr lang="en-US" sz="1400" dirty="0" smtClean="0"/>
              <a:t>songs</a:t>
            </a:r>
            <a:r>
              <a:rPr lang="ru-RU" sz="1400" dirty="0" smtClean="0"/>
              <a:t>».</a:t>
            </a:r>
            <a:r>
              <a:rPr lang="en-US" sz="1400" dirty="0" smtClean="0"/>
              <a:t>But Russian Winnie the Pooh has</a:t>
            </a:r>
            <a:r>
              <a:rPr lang="ru-RU" sz="1400" dirty="0" smtClean="0"/>
              <a:t> «</a:t>
            </a:r>
            <a:r>
              <a:rPr lang="en-US" sz="1400" dirty="0" err="1" smtClean="0"/>
              <a:t>shumelki</a:t>
            </a:r>
            <a:r>
              <a:rPr lang="ru-RU" sz="1400" dirty="0" smtClean="0"/>
              <a:t>», «</a:t>
            </a:r>
            <a:r>
              <a:rPr lang="en-US" sz="1400" dirty="0" err="1" smtClean="0"/>
              <a:t>pykhtelki</a:t>
            </a:r>
            <a:r>
              <a:rPr lang="ru-RU" sz="1400" dirty="0" smtClean="0"/>
              <a:t>», «</a:t>
            </a:r>
            <a:r>
              <a:rPr lang="en-US" sz="1400" dirty="0" err="1" smtClean="0"/>
              <a:t>vorchalki</a:t>
            </a:r>
            <a:r>
              <a:rPr lang="ru-RU" sz="1400" dirty="0" smtClean="0"/>
              <a:t>» </a:t>
            </a:r>
            <a:r>
              <a:rPr lang="en-US" sz="1400" dirty="0" smtClean="0"/>
              <a:t>and </a:t>
            </a:r>
            <a:r>
              <a:rPr lang="ru-RU" sz="1400" dirty="0" smtClean="0"/>
              <a:t>«</a:t>
            </a:r>
            <a:r>
              <a:rPr lang="en-US" sz="1400" dirty="0" err="1" smtClean="0"/>
              <a:t>sopelki</a:t>
            </a:r>
            <a:r>
              <a:rPr lang="ru-RU" sz="1400" dirty="0" smtClean="0"/>
              <a:t>».</a:t>
            </a:r>
            <a:endParaRPr lang="ru-RU" sz="1400" dirty="0"/>
          </a:p>
        </p:txBody>
      </p:sp>
      <p:pic>
        <p:nvPicPr>
          <p:cNvPr id="12" name="Содержимое 11" descr="винни-пух.jpg"/>
          <p:cNvPicPr>
            <a:picLocks noGrp="1" noChangeAspect="1"/>
          </p:cNvPicPr>
          <p:nvPr>
            <p:ph sz="quarter" idx="2"/>
          </p:nvPr>
        </p:nvPicPr>
        <p:blipFill>
          <a:blip r:embed="rId3"/>
          <a:stretch>
            <a:fillRect/>
          </a:stretch>
        </p:blipFill>
        <p:spPr>
          <a:xfrm>
            <a:off x="142844" y="1357298"/>
            <a:ext cx="2147872" cy="191259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FILMS</a:t>
            </a:r>
            <a:br>
              <a:rPr lang="en-US" sz="2400" dirty="0" smtClean="0"/>
            </a:br>
            <a:r>
              <a:rPr lang="en-US" sz="2400" dirty="0" smtClean="0"/>
              <a:t>WE WILL COMPARE </a:t>
            </a:r>
            <a:r>
              <a:rPr lang="ru-RU" sz="2400" dirty="0" smtClean="0"/>
              <a:t>«</a:t>
            </a:r>
            <a:r>
              <a:rPr lang="en-US" sz="2400" dirty="0" smtClean="0"/>
              <a:t>THE REVENANT</a:t>
            </a:r>
            <a:r>
              <a:rPr lang="ru-RU" sz="2400" dirty="0" smtClean="0"/>
              <a:t>»</a:t>
            </a:r>
            <a:r>
              <a:rPr lang="en-US" sz="2400" dirty="0" smtClean="0"/>
              <a:t> AND </a:t>
            </a:r>
            <a:r>
              <a:rPr lang="ru-RU" sz="2400" dirty="0" smtClean="0"/>
              <a:t>«</a:t>
            </a:r>
            <a:r>
              <a:rPr lang="en-US" sz="2400" dirty="0" smtClean="0"/>
              <a:t>DISCOVERY</a:t>
            </a:r>
            <a:r>
              <a:rPr lang="ru-RU" sz="2400" dirty="0" smtClean="0"/>
              <a:t>»</a:t>
            </a:r>
            <a:endParaRPr lang="ru-RU" sz="2400" dirty="0"/>
          </a:p>
        </p:txBody>
      </p:sp>
      <p:sp>
        <p:nvSpPr>
          <p:cNvPr id="3" name="Содержимое 2"/>
          <p:cNvSpPr>
            <a:spLocks noGrp="1"/>
          </p:cNvSpPr>
          <p:nvPr>
            <p:ph sz="half" idx="1"/>
          </p:nvPr>
        </p:nvSpPr>
        <p:spPr>
          <a:xfrm>
            <a:off x="285720" y="1214422"/>
            <a:ext cx="4191000" cy="4724400"/>
          </a:xfrm>
        </p:spPr>
        <p:txBody>
          <a:bodyPr>
            <a:normAutofit/>
          </a:bodyPr>
          <a:lstStyle/>
          <a:p>
            <a:r>
              <a:rPr lang="en-US" sz="1800" b="1" dirty="0" smtClean="0">
                <a:solidFill>
                  <a:schemeClr val="accent1">
                    <a:lumMod val="75000"/>
                  </a:schemeClr>
                </a:solidFill>
              </a:rPr>
              <a:t>Russian</a:t>
            </a:r>
          </a:p>
          <a:p>
            <a:r>
              <a:rPr lang="en-US" sz="1400" dirty="0" smtClean="0">
                <a:solidFill>
                  <a:schemeClr val="tx1"/>
                </a:solidFill>
              </a:rPr>
              <a:t>It declared itself in the Russian box office and only won the approval of media observers.</a:t>
            </a:r>
          </a:p>
          <a:p>
            <a:r>
              <a:rPr lang="en-US" sz="1400" dirty="0" smtClean="0">
                <a:solidFill>
                  <a:schemeClr val="tx1"/>
                </a:solidFill>
              </a:rPr>
              <a:t>This film came out first.</a:t>
            </a:r>
          </a:p>
          <a:p>
            <a:r>
              <a:rPr lang="en-US" sz="1400" dirty="0" smtClean="0">
                <a:solidFill>
                  <a:schemeClr val="tx1"/>
                </a:solidFill>
              </a:rPr>
              <a:t>The main </a:t>
            </a:r>
            <a:r>
              <a:rPr lang="en-US" sz="1400" dirty="0" err="1" smtClean="0">
                <a:solidFill>
                  <a:schemeClr val="tx1"/>
                </a:solidFill>
              </a:rPr>
              <a:t>caracter</a:t>
            </a:r>
            <a:r>
              <a:rPr lang="en-US" sz="1400" dirty="0" smtClean="0">
                <a:solidFill>
                  <a:schemeClr val="tx1"/>
                </a:solidFill>
              </a:rPr>
              <a:t> is </a:t>
            </a:r>
            <a:r>
              <a:rPr lang="en-US" sz="1400" dirty="0" err="1" smtClean="0">
                <a:solidFill>
                  <a:schemeClr val="tx1"/>
                </a:solidFill>
              </a:rPr>
              <a:t>Trofim</a:t>
            </a:r>
            <a:r>
              <a:rPr lang="en-US" sz="1400" dirty="0" smtClean="0">
                <a:solidFill>
                  <a:schemeClr val="tx1"/>
                </a:solidFill>
              </a:rPr>
              <a:t> </a:t>
            </a:r>
            <a:r>
              <a:rPr lang="en-US" sz="1400" dirty="0" err="1" smtClean="0">
                <a:solidFill>
                  <a:schemeClr val="tx1"/>
                </a:solidFill>
              </a:rPr>
              <a:t>Rusanov</a:t>
            </a:r>
            <a:r>
              <a:rPr lang="en-US" sz="1400" dirty="0" smtClean="0">
                <a:solidFill>
                  <a:schemeClr val="tx1"/>
                </a:solidFill>
              </a:rPr>
              <a:t>.</a:t>
            </a:r>
          </a:p>
          <a:p>
            <a:r>
              <a:rPr lang="en-US" sz="1400" dirty="0" smtClean="0">
                <a:solidFill>
                  <a:schemeClr val="tx1"/>
                </a:solidFill>
              </a:rPr>
              <a:t>He lives in Taiga.</a:t>
            </a:r>
          </a:p>
          <a:p>
            <a:r>
              <a:rPr lang="en-US" sz="1400" dirty="0" err="1" smtClean="0">
                <a:solidFill>
                  <a:schemeClr val="tx1"/>
                </a:solidFill>
              </a:rPr>
              <a:t>Trofim</a:t>
            </a:r>
            <a:r>
              <a:rPr lang="en-US" sz="1400" dirty="0" smtClean="0">
                <a:solidFill>
                  <a:schemeClr val="tx1"/>
                </a:solidFill>
              </a:rPr>
              <a:t> </a:t>
            </a:r>
            <a:r>
              <a:rPr lang="en-US" sz="1400" dirty="0" err="1" smtClean="0">
                <a:solidFill>
                  <a:schemeClr val="tx1"/>
                </a:solidFill>
              </a:rPr>
              <a:t>Rusanov</a:t>
            </a:r>
            <a:r>
              <a:rPr lang="en-US" sz="1400" dirty="0" smtClean="0">
                <a:solidFill>
                  <a:schemeClr val="tx1"/>
                </a:solidFill>
              </a:rPr>
              <a:t> has a daughter.</a:t>
            </a:r>
          </a:p>
          <a:p>
            <a:r>
              <a:rPr lang="en-US" sz="1400" dirty="0" err="1" smtClean="0">
                <a:solidFill>
                  <a:schemeClr val="tx1"/>
                </a:solidFill>
              </a:rPr>
              <a:t>Trofim</a:t>
            </a:r>
            <a:r>
              <a:rPr lang="en-US" sz="1400" dirty="0" smtClean="0">
                <a:solidFill>
                  <a:schemeClr val="tx1"/>
                </a:solidFill>
              </a:rPr>
              <a:t> </a:t>
            </a:r>
            <a:r>
              <a:rPr lang="en-US" sz="1400" dirty="0" err="1" smtClean="0">
                <a:solidFill>
                  <a:schemeClr val="tx1"/>
                </a:solidFill>
              </a:rPr>
              <a:t>Rusanov</a:t>
            </a:r>
            <a:r>
              <a:rPr lang="en-US" sz="1400" dirty="0" smtClean="0">
                <a:solidFill>
                  <a:schemeClr val="tx1"/>
                </a:solidFill>
              </a:rPr>
              <a:t> obsessed with the desire for revenge in the end does not kill, but saves life.</a:t>
            </a:r>
          </a:p>
          <a:p>
            <a:endParaRPr lang="en-US" sz="1600" dirty="0" smtClean="0">
              <a:solidFill>
                <a:schemeClr val="tx1"/>
              </a:solidFill>
            </a:endParaRPr>
          </a:p>
          <a:p>
            <a:endParaRPr lang="ru-RU" sz="1800" dirty="0"/>
          </a:p>
        </p:txBody>
      </p:sp>
      <p:sp>
        <p:nvSpPr>
          <p:cNvPr id="4" name="Содержимое 3"/>
          <p:cNvSpPr>
            <a:spLocks noGrp="1"/>
          </p:cNvSpPr>
          <p:nvPr>
            <p:ph sz="half" idx="2"/>
          </p:nvPr>
        </p:nvSpPr>
        <p:spPr>
          <a:xfrm>
            <a:off x="4643438" y="1214422"/>
            <a:ext cx="4343400" cy="4724400"/>
          </a:xfrm>
        </p:spPr>
        <p:txBody>
          <a:bodyPr>
            <a:normAutofit/>
          </a:bodyPr>
          <a:lstStyle/>
          <a:p>
            <a:r>
              <a:rPr lang="en-US" sz="1800" b="1" dirty="0" smtClean="0">
                <a:solidFill>
                  <a:schemeClr val="accent1">
                    <a:lumMod val="75000"/>
                  </a:schemeClr>
                </a:solidFill>
              </a:rPr>
              <a:t>Foreign</a:t>
            </a:r>
          </a:p>
          <a:p>
            <a:r>
              <a:rPr lang="en-US" sz="1400" dirty="0" smtClean="0">
                <a:solidFill>
                  <a:schemeClr val="tx1"/>
                </a:solidFill>
              </a:rPr>
              <a:t>It thundered </a:t>
            </a:r>
            <a:r>
              <a:rPr lang="en-US" sz="1400" dirty="0" err="1" smtClean="0">
                <a:solidFill>
                  <a:schemeClr val="tx1"/>
                </a:solidFill>
              </a:rPr>
              <a:t>throught</a:t>
            </a:r>
            <a:r>
              <a:rPr lang="en-US" sz="1400" dirty="0" smtClean="0">
                <a:solidFill>
                  <a:schemeClr val="tx1"/>
                </a:solidFill>
              </a:rPr>
              <a:t> the world and has a star cast and Oscar nomination.</a:t>
            </a:r>
          </a:p>
          <a:p>
            <a:r>
              <a:rPr lang="en-US" sz="1400" dirty="0" smtClean="0">
                <a:solidFill>
                  <a:schemeClr val="tx1"/>
                </a:solidFill>
              </a:rPr>
              <a:t>This film was released a month later.</a:t>
            </a:r>
          </a:p>
          <a:p>
            <a:r>
              <a:rPr lang="en-US" sz="1400" dirty="0" smtClean="0">
                <a:solidFill>
                  <a:schemeClr val="tx1"/>
                </a:solidFill>
              </a:rPr>
              <a:t>The main </a:t>
            </a:r>
            <a:r>
              <a:rPr lang="en-US" sz="1400" dirty="0" err="1" smtClean="0">
                <a:solidFill>
                  <a:schemeClr val="tx1"/>
                </a:solidFill>
              </a:rPr>
              <a:t>caracer</a:t>
            </a:r>
            <a:r>
              <a:rPr lang="en-US" sz="1400" dirty="0" smtClean="0">
                <a:solidFill>
                  <a:schemeClr val="tx1"/>
                </a:solidFill>
              </a:rPr>
              <a:t> is Hugh Glass .</a:t>
            </a:r>
          </a:p>
          <a:p>
            <a:r>
              <a:rPr lang="en-US" sz="1400" dirty="0" smtClean="0">
                <a:solidFill>
                  <a:schemeClr val="tx1"/>
                </a:solidFill>
              </a:rPr>
              <a:t>He lives on wild West.</a:t>
            </a:r>
          </a:p>
          <a:p>
            <a:r>
              <a:rPr lang="en-US" sz="1400" dirty="0" smtClean="0">
                <a:solidFill>
                  <a:schemeClr val="tx1"/>
                </a:solidFill>
              </a:rPr>
              <a:t>Hugh Glass has a son.</a:t>
            </a:r>
          </a:p>
          <a:p>
            <a:r>
              <a:rPr lang="en-US" sz="1400" dirty="0" smtClean="0">
                <a:solidFill>
                  <a:schemeClr val="tx1"/>
                </a:solidFill>
              </a:rPr>
              <a:t>Hugh glass wants to avenge the death of death and achieves this</a:t>
            </a:r>
            <a:endParaRPr lang="ru-RU" sz="1400" dirty="0">
              <a:solidFill>
                <a:schemeClr val="tx1"/>
              </a:solidFill>
            </a:endParaRPr>
          </a:p>
        </p:txBody>
      </p:sp>
      <p:pic>
        <p:nvPicPr>
          <p:cNvPr id="6" name="Picture 2" descr="https://www.film.ru/sites/default/files/movies/posters/Nakhodka-2657093_0.jpg"/>
          <p:cNvPicPr>
            <a:picLocks noChangeAspect="1" noChangeArrowheads="1"/>
          </p:cNvPicPr>
          <p:nvPr/>
        </p:nvPicPr>
        <p:blipFill>
          <a:blip r:embed="rId2" cstate="print"/>
          <a:srcRect/>
          <a:stretch>
            <a:fillRect/>
          </a:stretch>
        </p:blipFill>
        <p:spPr bwMode="auto">
          <a:xfrm>
            <a:off x="285720" y="3571876"/>
            <a:ext cx="2299884" cy="2928958"/>
          </a:xfrm>
          <a:prstGeom prst="rect">
            <a:avLst/>
          </a:prstGeom>
          <a:ln w="88900" cap="sq" cmpd="thickThin">
            <a:solidFill>
              <a:srgbClr val="000000"/>
            </a:solidFill>
            <a:prstDash val="solid"/>
            <a:miter lim="800000"/>
          </a:ln>
          <a:effectLst>
            <a:innerShdw blurRad="76200">
              <a:srgbClr val="000000"/>
            </a:innerShdw>
          </a:effectLst>
        </p:spPr>
      </p:pic>
      <p:pic>
        <p:nvPicPr>
          <p:cNvPr id="7" name="Picture 6" descr="https://i.pinimg.com/originals/66/b8/57/66b857232e97426735c1bc0ca511c2a4.jpg"/>
          <p:cNvPicPr>
            <a:picLocks noChangeAspect="1" noChangeArrowheads="1"/>
          </p:cNvPicPr>
          <p:nvPr/>
        </p:nvPicPr>
        <p:blipFill>
          <a:blip r:embed="rId3" cstate="print"/>
          <a:srcRect/>
          <a:stretch>
            <a:fillRect/>
          </a:stretch>
        </p:blipFill>
        <p:spPr bwMode="auto">
          <a:xfrm>
            <a:off x="6715140" y="3429000"/>
            <a:ext cx="2214578" cy="2931652"/>
          </a:xfrm>
          <a:prstGeom prst="rect">
            <a:avLst/>
          </a:prstGeom>
          <a:ln w="88900" cap="sq" cmpd="thickThin">
            <a:solidFill>
              <a:srgbClr val="000000"/>
            </a:solidFill>
            <a:prstDash val="solid"/>
            <a:miter lim="800000"/>
          </a:ln>
          <a:effectLst>
            <a:innerShdw blurRad="76200">
              <a:srgbClr val="000000"/>
            </a:innerShdw>
          </a:effectLst>
        </p:spPr>
      </p:pic>
      <p:sp>
        <p:nvSpPr>
          <p:cNvPr id="9" name="TextBox 8"/>
          <p:cNvSpPr txBox="1"/>
          <p:nvPr/>
        </p:nvSpPr>
        <p:spPr>
          <a:xfrm>
            <a:off x="3000364" y="3857628"/>
            <a:ext cx="3286148" cy="1200329"/>
          </a:xfrm>
          <a:prstGeom prst="rect">
            <a:avLst/>
          </a:prstGeom>
          <a:noFill/>
        </p:spPr>
        <p:txBody>
          <a:bodyPr wrap="square" rtlCol="0">
            <a:spAutoFit/>
          </a:bodyPr>
          <a:lstStyle/>
          <a:p>
            <a:pPr algn="ctr"/>
            <a:r>
              <a:rPr lang="en-US" b="1" dirty="0" smtClean="0"/>
              <a:t>Conclusion</a:t>
            </a:r>
            <a:r>
              <a:rPr lang="ru-RU" b="1" dirty="0" smtClean="0"/>
              <a:t>:</a:t>
            </a:r>
          </a:p>
          <a:p>
            <a:pPr algn="ctr"/>
            <a:endParaRPr lang="ru-RU" b="1" dirty="0" smtClean="0"/>
          </a:p>
          <a:p>
            <a:endParaRPr lang="ru-RU" b="1" dirty="0" smtClean="0"/>
          </a:p>
          <a:p>
            <a:endParaRPr lang="ru-RU" dirty="0"/>
          </a:p>
        </p:txBody>
      </p:sp>
      <p:sp>
        <p:nvSpPr>
          <p:cNvPr id="10" name="TextBox 9"/>
          <p:cNvSpPr txBox="1"/>
          <p:nvPr/>
        </p:nvSpPr>
        <p:spPr>
          <a:xfrm>
            <a:off x="3000364" y="3857628"/>
            <a:ext cx="3286148" cy="1661993"/>
          </a:xfrm>
          <a:prstGeom prst="rect">
            <a:avLst/>
          </a:prstGeom>
          <a:noFill/>
        </p:spPr>
        <p:txBody>
          <a:bodyPr wrap="square" rtlCol="0">
            <a:spAutoFit/>
          </a:bodyPr>
          <a:lstStyle/>
          <a:p>
            <a:pPr algn="ctr"/>
            <a:r>
              <a:rPr lang="en-US" b="1" dirty="0" smtClean="0"/>
              <a:t>Conclusion</a:t>
            </a:r>
            <a:r>
              <a:rPr lang="ru-RU" b="1" dirty="0" smtClean="0"/>
              <a:t>:</a:t>
            </a:r>
          </a:p>
          <a:p>
            <a:pPr algn="ctr"/>
            <a:r>
              <a:rPr lang="en-US" sz="1600" dirty="0" smtClean="0"/>
              <a:t>the film "Godsend" on all items does not concede, and in something and exceeds the movie "the Survivors»</a:t>
            </a:r>
            <a:endParaRPr lang="ru-RU" sz="1600" dirty="0" smtClean="0"/>
          </a:p>
          <a:p>
            <a:endParaRPr lang="ru-RU" b="1" dirty="0" smtClean="0"/>
          </a:p>
          <a:p>
            <a:endParaRPr lang="ru-RU" dirty="0"/>
          </a:p>
        </p:txBody>
      </p: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71414"/>
            <a:ext cx="8610600" cy="882650"/>
          </a:xfrm>
        </p:spPr>
        <p:txBody>
          <a:bodyPr>
            <a:normAutofit fontScale="90000"/>
          </a:bodyPr>
          <a:lstStyle/>
          <a:p>
            <a:r>
              <a:rPr lang="en-US" dirty="0" smtClean="0"/>
              <a:t> </a:t>
            </a:r>
            <a:r>
              <a:rPr lang="en-US" b="1" dirty="0" smtClean="0"/>
              <a:t>TV-shows</a:t>
            </a:r>
            <a:r>
              <a:rPr lang="en-US" dirty="0" smtClean="0"/>
              <a:t/>
            </a:r>
            <a:br>
              <a:rPr lang="en-US" dirty="0" smtClean="0"/>
            </a:br>
            <a:r>
              <a:rPr lang="en-US" sz="2200" dirty="0" smtClean="0"/>
              <a:t>we will compare </a:t>
            </a:r>
            <a:r>
              <a:rPr lang="ru-RU" sz="2200" dirty="0" smtClean="0"/>
              <a:t>«</a:t>
            </a:r>
            <a:r>
              <a:rPr lang="en-US" sz="2200" dirty="0" smtClean="0"/>
              <a:t>pole </a:t>
            </a:r>
            <a:r>
              <a:rPr lang="en-US" sz="2200" dirty="0" err="1" smtClean="0"/>
              <a:t>chudes</a:t>
            </a:r>
            <a:r>
              <a:rPr lang="ru-RU" sz="2200" dirty="0" smtClean="0"/>
              <a:t>» </a:t>
            </a:r>
            <a:r>
              <a:rPr lang="en-US" sz="2200" dirty="0" smtClean="0"/>
              <a:t>and </a:t>
            </a:r>
            <a:r>
              <a:rPr lang="ru-RU" sz="2200" dirty="0" smtClean="0"/>
              <a:t>«</a:t>
            </a:r>
            <a:r>
              <a:rPr lang="en-US" sz="2200" dirty="0" smtClean="0"/>
              <a:t> Wheel</a:t>
            </a:r>
            <a:r>
              <a:rPr lang="ru-RU" sz="2200" dirty="0" smtClean="0"/>
              <a:t> </a:t>
            </a:r>
            <a:r>
              <a:rPr lang="en-US" sz="2200" dirty="0" smtClean="0"/>
              <a:t>of</a:t>
            </a:r>
            <a:r>
              <a:rPr lang="ru-RU" sz="2200" dirty="0" smtClean="0"/>
              <a:t> </a:t>
            </a:r>
            <a:r>
              <a:rPr lang="en-US" sz="2200" dirty="0" smtClean="0"/>
              <a:t>Fortune</a:t>
            </a:r>
            <a:r>
              <a:rPr lang="ru-RU" sz="2200" dirty="0" smtClean="0"/>
              <a:t>»</a:t>
            </a:r>
            <a:endParaRPr lang="ru-RU" sz="2200" dirty="0"/>
          </a:p>
        </p:txBody>
      </p:sp>
      <p:sp>
        <p:nvSpPr>
          <p:cNvPr id="3" name="Текст 2"/>
          <p:cNvSpPr>
            <a:spLocks noGrp="1"/>
          </p:cNvSpPr>
          <p:nvPr>
            <p:ph type="body" idx="1"/>
          </p:nvPr>
        </p:nvSpPr>
        <p:spPr>
          <a:xfrm>
            <a:off x="142844" y="1428736"/>
            <a:ext cx="2214578" cy="1357322"/>
          </a:xfrm>
        </p:spPr>
        <p:txBody>
          <a:bodyPr>
            <a:normAutofit/>
          </a:bodyPr>
          <a:lstStyle/>
          <a:p>
            <a:r>
              <a:rPr lang="en-US" b="1" dirty="0" smtClean="0"/>
              <a:t>RUSSIAN </a:t>
            </a:r>
            <a:r>
              <a:rPr lang="ru-RU" b="1" dirty="0" smtClean="0"/>
              <a:t>«</a:t>
            </a:r>
            <a:r>
              <a:rPr lang="en-US" b="1" dirty="0" smtClean="0"/>
              <a:t>pole </a:t>
            </a:r>
            <a:r>
              <a:rPr lang="en-US" b="1" dirty="0" err="1" smtClean="0"/>
              <a:t>chudes</a:t>
            </a:r>
            <a:r>
              <a:rPr lang="ru-RU" b="1" dirty="0" smtClean="0"/>
              <a:t>»</a:t>
            </a:r>
            <a:endParaRPr lang="ru-RU" b="1" dirty="0"/>
          </a:p>
        </p:txBody>
      </p:sp>
      <p:sp>
        <p:nvSpPr>
          <p:cNvPr id="4" name="Текст 3"/>
          <p:cNvSpPr>
            <a:spLocks noGrp="1"/>
          </p:cNvSpPr>
          <p:nvPr>
            <p:ph type="body" sz="half" idx="3"/>
          </p:nvPr>
        </p:nvSpPr>
        <p:spPr>
          <a:xfrm>
            <a:off x="4643438" y="1000108"/>
            <a:ext cx="4292241" cy="639762"/>
          </a:xfrm>
        </p:spPr>
        <p:txBody>
          <a:bodyPr>
            <a:normAutofit/>
          </a:bodyPr>
          <a:lstStyle/>
          <a:p>
            <a:r>
              <a:rPr lang="en-US" b="1" dirty="0" smtClean="0"/>
              <a:t>  FOREIGN </a:t>
            </a:r>
            <a:r>
              <a:rPr lang="ru-RU" b="1" dirty="0" smtClean="0"/>
              <a:t>«</a:t>
            </a:r>
            <a:r>
              <a:rPr lang="en-US" b="1" dirty="0" smtClean="0"/>
              <a:t>Wheel</a:t>
            </a:r>
            <a:r>
              <a:rPr lang="ru-RU" b="1" dirty="0" smtClean="0"/>
              <a:t> </a:t>
            </a:r>
            <a:r>
              <a:rPr lang="en-US" b="1" dirty="0" smtClean="0"/>
              <a:t>of</a:t>
            </a:r>
            <a:r>
              <a:rPr lang="ru-RU" b="1" dirty="0" smtClean="0"/>
              <a:t> </a:t>
            </a:r>
            <a:r>
              <a:rPr lang="en-US" b="1" dirty="0" smtClean="0"/>
              <a:t>Fortune</a:t>
            </a:r>
            <a:r>
              <a:rPr lang="ru-RU" b="1" dirty="0" smtClean="0"/>
              <a:t>»</a:t>
            </a:r>
            <a:endParaRPr lang="ru-RU" b="1" dirty="0"/>
          </a:p>
        </p:txBody>
      </p:sp>
      <p:sp>
        <p:nvSpPr>
          <p:cNvPr id="11" name="TextBox 10"/>
          <p:cNvSpPr txBox="1"/>
          <p:nvPr/>
        </p:nvSpPr>
        <p:spPr>
          <a:xfrm>
            <a:off x="571472" y="5719227"/>
            <a:ext cx="8429684" cy="1138773"/>
          </a:xfrm>
          <a:prstGeom prst="rect">
            <a:avLst/>
          </a:prstGeom>
          <a:noFill/>
        </p:spPr>
        <p:txBody>
          <a:bodyPr wrap="square" rtlCol="0">
            <a:spAutoFit/>
          </a:bodyPr>
          <a:lstStyle/>
          <a:p>
            <a:pPr algn="ctr"/>
            <a:r>
              <a:rPr lang="en-US" b="1" dirty="0" smtClean="0"/>
              <a:t>Conclusion</a:t>
            </a:r>
            <a:r>
              <a:rPr lang="ru-RU" b="1" dirty="0" smtClean="0"/>
              <a:t>:</a:t>
            </a:r>
          </a:p>
          <a:p>
            <a:pPr algn="ctr"/>
            <a:r>
              <a:rPr lang="en-US" sz="1400" dirty="0" smtClean="0"/>
              <a:t>However </a:t>
            </a:r>
            <a:r>
              <a:rPr lang="ru-RU" sz="1400" dirty="0" smtClean="0"/>
              <a:t>«</a:t>
            </a:r>
            <a:r>
              <a:rPr lang="en-US" sz="1400" dirty="0" smtClean="0"/>
              <a:t>Pole </a:t>
            </a:r>
            <a:r>
              <a:rPr lang="en-US" sz="1400" dirty="0" err="1" smtClean="0"/>
              <a:t>Chudes</a:t>
            </a:r>
            <a:r>
              <a:rPr lang="ru-RU" sz="1400" dirty="0" smtClean="0"/>
              <a:t>» </a:t>
            </a:r>
            <a:r>
              <a:rPr lang="en-US" sz="1400" dirty="0" smtClean="0"/>
              <a:t>is analog of </a:t>
            </a:r>
            <a:r>
              <a:rPr lang="ru-RU" sz="1400" dirty="0" smtClean="0"/>
              <a:t>«</a:t>
            </a:r>
            <a:r>
              <a:rPr lang="en-US" sz="1400" dirty="0" smtClean="0"/>
              <a:t>Wheel of Fortune</a:t>
            </a:r>
            <a:r>
              <a:rPr lang="ru-RU" sz="1400" dirty="0" smtClean="0"/>
              <a:t>» </a:t>
            </a:r>
            <a:r>
              <a:rPr lang="en-US" sz="1400" dirty="0" smtClean="0"/>
              <a:t>it is not worse and sometimes better.</a:t>
            </a:r>
            <a:endParaRPr lang="ru-RU" sz="1400" dirty="0" smtClean="0"/>
          </a:p>
          <a:p>
            <a:pPr algn="ctr"/>
            <a:endParaRPr lang="ru-RU" b="1" dirty="0" smtClean="0"/>
          </a:p>
          <a:p>
            <a:pPr algn="ctr"/>
            <a:endParaRPr lang="ru-RU" b="1" dirty="0"/>
          </a:p>
        </p:txBody>
      </p:sp>
      <p:pic>
        <p:nvPicPr>
          <p:cNvPr id="1026" name="Picture 2" descr="https://re-main.ru/wp-content/uploads/2018/10/426340_big_9a65dd0d2b.jpg"/>
          <p:cNvPicPr>
            <a:picLocks noChangeAspect="1" noChangeArrowheads="1"/>
          </p:cNvPicPr>
          <p:nvPr/>
        </p:nvPicPr>
        <p:blipFill>
          <a:blip r:embed="rId2"/>
          <a:srcRect/>
          <a:stretch>
            <a:fillRect/>
          </a:stretch>
        </p:blipFill>
        <p:spPr bwMode="auto">
          <a:xfrm>
            <a:off x="1857356" y="1000108"/>
            <a:ext cx="2643206" cy="163627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27" name="Picture 3" descr="D:\USERDATA\Pictures\bbad9f76-214d-426b-806b-782d11e28814.jpg"/>
          <p:cNvPicPr>
            <a:picLocks noChangeAspect="1" noChangeArrowheads="1"/>
          </p:cNvPicPr>
          <p:nvPr/>
        </p:nvPicPr>
        <p:blipFill>
          <a:blip r:embed="rId3" cstate="print"/>
          <a:srcRect/>
          <a:stretch>
            <a:fillRect/>
          </a:stretch>
        </p:blipFill>
        <p:spPr bwMode="auto">
          <a:xfrm>
            <a:off x="5357818" y="3929066"/>
            <a:ext cx="3302024" cy="185738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2" name="TextBox 11"/>
          <p:cNvSpPr txBox="1"/>
          <p:nvPr/>
        </p:nvSpPr>
        <p:spPr>
          <a:xfrm>
            <a:off x="2428860" y="1500174"/>
            <a:ext cx="1857388" cy="369332"/>
          </a:xfrm>
          <a:prstGeom prst="rect">
            <a:avLst/>
          </a:prstGeom>
          <a:noFill/>
        </p:spPr>
        <p:txBody>
          <a:bodyPr wrap="square" rtlCol="0">
            <a:spAutoFit/>
          </a:bodyPr>
          <a:lstStyle/>
          <a:p>
            <a:endParaRPr lang="ru-RU" dirty="0"/>
          </a:p>
        </p:txBody>
      </p:sp>
      <p:sp>
        <p:nvSpPr>
          <p:cNvPr id="23" name="Содержимое 22"/>
          <p:cNvSpPr>
            <a:spLocks noGrp="1"/>
          </p:cNvSpPr>
          <p:nvPr>
            <p:ph sz="quarter" idx="2"/>
          </p:nvPr>
        </p:nvSpPr>
        <p:spPr>
          <a:xfrm>
            <a:off x="214282" y="2714620"/>
            <a:ext cx="4433432" cy="3327409"/>
          </a:xfrm>
        </p:spPr>
        <p:txBody>
          <a:bodyPr>
            <a:normAutofit lnSpcReduction="10000"/>
          </a:bodyPr>
          <a:lstStyle/>
          <a:p>
            <a:r>
              <a:rPr lang="ru-RU" sz="1400" dirty="0" smtClean="0"/>
              <a:t>«</a:t>
            </a:r>
            <a:r>
              <a:rPr lang="en-US" sz="1400" dirty="0" smtClean="0"/>
              <a:t>Pole </a:t>
            </a:r>
            <a:r>
              <a:rPr lang="en-US" sz="1400" dirty="0" err="1" smtClean="0"/>
              <a:t>chudes</a:t>
            </a:r>
            <a:r>
              <a:rPr lang="ru-RU" sz="1400" dirty="0" smtClean="0"/>
              <a:t>» </a:t>
            </a:r>
            <a:r>
              <a:rPr lang="en-US" sz="1400" dirty="0" smtClean="0"/>
              <a:t>is  Russian television game, which is licensed by the American television program Wheel of Fortune .</a:t>
            </a:r>
          </a:p>
          <a:p>
            <a:r>
              <a:rPr lang="en-US" sz="1400" dirty="0" smtClean="0"/>
              <a:t>The first leading TV game became </a:t>
            </a:r>
            <a:r>
              <a:rPr lang="en-US" sz="1400" dirty="0" err="1" smtClean="0"/>
              <a:t>Vladislav</a:t>
            </a:r>
            <a:r>
              <a:rPr lang="en-US" sz="1400" dirty="0" smtClean="0"/>
              <a:t> </a:t>
            </a:r>
            <a:r>
              <a:rPr lang="en-US" sz="1400" dirty="0" err="1" smtClean="0"/>
              <a:t>Listyev</a:t>
            </a:r>
            <a:r>
              <a:rPr lang="en-US" sz="1400" dirty="0" smtClean="0"/>
              <a:t>.</a:t>
            </a:r>
          </a:p>
          <a:p>
            <a:endParaRPr lang="en-US" sz="1400" dirty="0" smtClean="0"/>
          </a:p>
          <a:p>
            <a:r>
              <a:rPr lang="en-US" sz="1400" dirty="0" smtClean="0"/>
              <a:t>Now  leading the program is Leonid </a:t>
            </a:r>
            <a:r>
              <a:rPr lang="en-US" sz="1400" dirty="0" err="1" smtClean="0"/>
              <a:t>Yakubovich</a:t>
            </a:r>
            <a:r>
              <a:rPr lang="en-US" sz="1400" dirty="0" smtClean="0"/>
              <a:t>.</a:t>
            </a:r>
          </a:p>
          <a:p>
            <a:r>
              <a:rPr lang="en-US" sz="1400" dirty="0" smtClean="0"/>
              <a:t>The game takes place in three rounds, each of which involves 3 players. Lead makes a word, gives hints. Players spin the drum. On the drum can fall sectors with different numbers of points. Next, the player calls the letter of the alphabet. If there is such a letter, it opens on the board. If the player guessed the word, he can name it. The winner gets to the final, and the participant who won the final is invited to play the super game.</a:t>
            </a:r>
            <a:endParaRPr lang="ru-RU" sz="1400" dirty="0"/>
          </a:p>
        </p:txBody>
      </p:sp>
      <p:sp>
        <p:nvSpPr>
          <p:cNvPr id="25" name="Содержимое 24"/>
          <p:cNvSpPr>
            <a:spLocks noGrp="1"/>
          </p:cNvSpPr>
          <p:nvPr>
            <p:ph sz="quarter" idx="4"/>
          </p:nvPr>
        </p:nvSpPr>
        <p:spPr>
          <a:xfrm>
            <a:off x="4714876" y="1428736"/>
            <a:ext cx="4288536" cy="3941763"/>
          </a:xfrm>
        </p:spPr>
        <p:txBody>
          <a:bodyPr>
            <a:normAutofit/>
          </a:bodyPr>
          <a:lstStyle/>
          <a:p>
            <a:r>
              <a:rPr lang="en-US" sz="1400" dirty="0" smtClean="0"/>
              <a:t>The Wheel of Fortune is an American television game, invented by </a:t>
            </a:r>
            <a:r>
              <a:rPr lang="en-US" sz="1400" dirty="0" err="1" smtClean="0"/>
              <a:t>Merv</a:t>
            </a:r>
            <a:r>
              <a:rPr lang="en-US" sz="1400" dirty="0" smtClean="0"/>
              <a:t> Griffin, whose goal is to solve a crossword puzzle in order to win valuable prizes, determined by the rotation of a giant fairground wheel.</a:t>
            </a:r>
          </a:p>
          <a:p>
            <a:r>
              <a:rPr lang="en-US" sz="1400" dirty="0" smtClean="0"/>
              <a:t>The show takes place as the longest televised game show in the United States. The American magazine classified Wheel of Fortune as No. 2 on its list of the 60 greatest television games. Worldwide, more than 50 localized versions of the game were released.</a:t>
            </a:r>
            <a:endParaRPr lang="ru-RU" sz="1400" dirty="0"/>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Fairy Tales</a:t>
            </a:r>
            <a:br>
              <a:rPr lang="en-US" dirty="0" smtClean="0"/>
            </a:br>
            <a:r>
              <a:rPr lang="ru-RU" dirty="0" smtClean="0"/>
              <a:t>«</a:t>
            </a:r>
            <a:r>
              <a:rPr lang="en-US" dirty="0" err="1" smtClean="0"/>
              <a:t>Kolobok</a:t>
            </a:r>
            <a:r>
              <a:rPr lang="ru-RU" dirty="0" smtClean="0"/>
              <a:t>»</a:t>
            </a:r>
            <a:r>
              <a:rPr lang="en-US" dirty="0" smtClean="0"/>
              <a:t> And </a:t>
            </a:r>
            <a:r>
              <a:rPr lang="ru-RU" dirty="0" smtClean="0"/>
              <a:t>«</a:t>
            </a:r>
            <a:r>
              <a:rPr lang="en-US" dirty="0" smtClean="0"/>
              <a:t>Johnny-cake</a:t>
            </a:r>
            <a:r>
              <a:rPr lang="ru-RU" dirty="0" smtClean="0"/>
              <a:t>»</a:t>
            </a:r>
            <a:endParaRPr lang="ru-RU" dirty="0"/>
          </a:p>
        </p:txBody>
      </p:sp>
      <p:sp>
        <p:nvSpPr>
          <p:cNvPr id="3" name="Содержимое 2"/>
          <p:cNvSpPr>
            <a:spLocks noGrp="1"/>
          </p:cNvSpPr>
          <p:nvPr>
            <p:ph sz="half" idx="1"/>
          </p:nvPr>
        </p:nvSpPr>
        <p:spPr/>
        <p:txBody>
          <a:bodyPr>
            <a:normAutofit/>
          </a:bodyPr>
          <a:lstStyle/>
          <a:p>
            <a:r>
              <a:rPr lang="en-US" sz="1800" b="1" dirty="0" smtClean="0">
                <a:solidFill>
                  <a:schemeClr val="accent1">
                    <a:lumMod val="75000"/>
                  </a:schemeClr>
                </a:solidFill>
              </a:rPr>
              <a:t>Russian</a:t>
            </a:r>
          </a:p>
          <a:p>
            <a:r>
              <a:rPr lang="en-US" sz="1600" dirty="0" smtClean="0"/>
              <a:t>Heroes: </a:t>
            </a:r>
            <a:r>
              <a:rPr lang="en-US" sz="1600" dirty="0" err="1" smtClean="0"/>
              <a:t>Kolobok</a:t>
            </a:r>
            <a:r>
              <a:rPr lang="en-US" sz="1600" dirty="0" smtClean="0"/>
              <a:t>, old man, old woman, wolf, hare, bear, Fox.</a:t>
            </a:r>
          </a:p>
          <a:p>
            <a:r>
              <a:rPr lang="en-US" sz="1600" dirty="0" smtClean="0"/>
              <a:t>Obstacles: everyone wants to eat </a:t>
            </a:r>
            <a:r>
              <a:rPr lang="en-US" sz="1600" dirty="0" err="1" smtClean="0"/>
              <a:t>Kolobok</a:t>
            </a:r>
            <a:r>
              <a:rPr lang="en-US" sz="1600" dirty="0" smtClean="0"/>
              <a:t>.</a:t>
            </a:r>
          </a:p>
          <a:p>
            <a:r>
              <a:rPr lang="en-US" sz="1600" dirty="0" smtClean="0"/>
              <a:t>Magic numbers: the Fox asks to sing a </a:t>
            </a:r>
            <a:r>
              <a:rPr lang="en-US" sz="1600" dirty="0" err="1" smtClean="0"/>
              <a:t>Kolobok</a:t>
            </a:r>
            <a:r>
              <a:rPr lang="en-US" sz="1600" dirty="0" smtClean="0"/>
              <a:t> three times.</a:t>
            </a:r>
          </a:p>
          <a:p>
            <a:r>
              <a:rPr lang="en-US" sz="1600" dirty="0" smtClean="0"/>
              <a:t>Outcome: the Fox ate </a:t>
            </a:r>
            <a:r>
              <a:rPr lang="en-US" sz="1600" dirty="0" err="1" smtClean="0"/>
              <a:t>Kolobok</a:t>
            </a:r>
            <a:r>
              <a:rPr lang="en-US" sz="1600" dirty="0" smtClean="0"/>
              <a:t>.</a:t>
            </a:r>
          </a:p>
          <a:p>
            <a:r>
              <a:rPr lang="en-US" sz="1600" dirty="0" smtClean="0"/>
              <a:t>What's laughing: bragging, stupidity</a:t>
            </a:r>
            <a:r>
              <a:rPr lang="en-US" sz="1800" dirty="0" smtClean="0"/>
              <a:t>.</a:t>
            </a:r>
            <a:endParaRPr lang="ru-RU" sz="1800" dirty="0"/>
          </a:p>
        </p:txBody>
      </p:sp>
      <p:sp>
        <p:nvSpPr>
          <p:cNvPr id="4" name="Содержимое 3"/>
          <p:cNvSpPr>
            <a:spLocks noGrp="1"/>
          </p:cNvSpPr>
          <p:nvPr>
            <p:ph sz="half" idx="2"/>
          </p:nvPr>
        </p:nvSpPr>
        <p:spPr/>
        <p:txBody>
          <a:bodyPr>
            <a:normAutofit/>
          </a:bodyPr>
          <a:lstStyle/>
          <a:p>
            <a:r>
              <a:rPr lang="en-US" sz="1800" b="1" dirty="0" smtClean="0"/>
              <a:t>Foreign</a:t>
            </a:r>
          </a:p>
          <a:p>
            <a:r>
              <a:rPr lang="en-US" sz="1600" dirty="0" smtClean="0"/>
              <a:t>Heroes: woman, man, boy, diggers, bear, wolf, Fox, Johnny</a:t>
            </a:r>
            <a:r>
              <a:rPr lang="ru-RU" sz="1600" dirty="0" smtClean="0"/>
              <a:t>-</a:t>
            </a:r>
            <a:r>
              <a:rPr lang="en-US" sz="1600" dirty="0" smtClean="0"/>
              <a:t>Cake.</a:t>
            </a:r>
          </a:p>
          <a:p>
            <a:r>
              <a:rPr lang="en-US" sz="1600" dirty="0" smtClean="0"/>
              <a:t>Obstacles: everyone wants to catch up and eat Johnny.</a:t>
            </a:r>
          </a:p>
          <a:p>
            <a:r>
              <a:rPr lang="en-US" sz="1600" dirty="0" smtClean="0"/>
              <a:t>Magic numbers: Johnny tells fox three times that he will run away from her.</a:t>
            </a:r>
          </a:p>
          <a:p>
            <a:r>
              <a:rPr lang="en-US" sz="1600" dirty="0" smtClean="0"/>
              <a:t>Outcome: the Fox ate Johnny.</a:t>
            </a:r>
          </a:p>
          <a:p>
            <a:r>
              <a:rPr lang="en-US" sz="1600" dirty="0" smtClean="0"/>
              <a:t>What's laughing: bragging, stupidity.</a:t>
            </a:r>
          </a:p>
          <a:p>
            <a:endParaRPr lang="ru-RU" dirty="0"/>
          </a:p>
        </p:txBody>
      </p:sp>
      <p:pic>
        <p:nvPicPr>
          <p:cNvPr id="1026" name="Picture 2" descr="http://dimastiy.ru/wp-content/uploads/2016/12/maxresdefault-1024x576.jpeg"/>
          <p:cNvPicPr>
            <a:picLocks noChangeAspect="1" noChangeArrowheads="1"/>
          </p:cNvPicPr>
          <p:nvPr/>
        </p:nvPicPr>
        <p:blipFill>
          <a:blip r:embed="rId2"/>
          <a:srcRect/>
          <a:stretch>
            <a:fillRect/>
          </a:stretch>
        </p:blipFill>
        <p:spPr bwMode="auto">
          <a:xfrm>
            <a:off x="428596" y="3929066"/>
            <a:ext cx="3500462" cy="1969010"/>
          </a:xfrm>
          <a:prstGeom prst="ellipse">
            <a:avLst/>
          </a:prstGeom>
          <a:ln>
            <a:noFill/>
          </a:ln>
          <a:effectLst>
            <a:softEdge rad="112500"/>
          </a:effectLst>
        </p:spPr>
      </p:pic>
      <p:pic>
        <p:nvPicPr>
          <p:cNvPr id="1028" name="Picture 4" descr="http://itd1.mycdn.me/image?id=839091941227&amp;t=20&amp;plc=WEB&amp;tkn=*rhvot0-pct1SP959VUODbPj9dDs"/>
          <p:cNvPicPr>
            <a:picLocks noChangeAspect="1" noChangeArrowheads="1"/>
          </p:cNvPicPr>
          <p:nvPr/>
        </p:nvPicPr>
        <p:blipFill>
          <a:blip r:embed="rId3"/>
          <a:srcRect/>
          <a:stretch>
            <a:fillRect/>
          </a:stretch>
        </p:blipFill>
        <p:spPr bwMode="auto">
          <a:xfrm>
            <a:off x="5000628" y="4214818"/>
            <a:ext cx="3429024" cy="1963816"/>
          </a:xfrm>
          <a:prstGeom prst="ellipse">
            <a:avLst/>
          </a:prstGeom>
          <a:ln>
            <a:noFill/>
          </a:ln>
          <a:effectLst>
            <a:softEdge rad="112500"/>
          </a:effectLst>
        </p:spPr>
      </p:pic>
      <p:sp>
        <p:nvSpPr>
          <p:cNvPr id="8" name="TextBox 7"/>
          <p:cNvSpPr txBox="1"/>
          <p:nvPr/>
        </p:nvSpPr>
        <p:spPr>
          <a:xfrm>
            <a:off x="1928794" y="6072206"/>
            <a:ext cx="5715040" cy="369332"/>
          </a:xfrm>
          <a:prstGeom prst="rect">
            <a:avLst/>
          </a:prstGeom>
          <a:noFill/>
        </p:spPr>
        <p:txBody>
          <a:bodyPr wrap="square" rtlCol="0">
            <a:spAutoFit/>
          </a:bodyPr>
          <a:lstStyle/>
          <a:p>
            <a:r>
              <a:rPr lang="en-US" b="1" dirty="0" smtClean="0"/>
              <a:t>Conclusion</a:t>
            </a:r>
            <a:r>
              <a:rPr lang="en-US" dirty="0" smtClean="0"/>
              <a:t>: these tales have much in common.</a:t>
            </a:r>
            <a:endParaRPr lang="ru-RU" dirty="0"/>
          </a:p>
        </p:txBody>
      </p:sp>
    </p:spTree>
  </p:cSld>
  <p:clrMapOvr>
    <a:masterClrMapping/>
  </p:clrMapOvr>
  <p:transition spd="slow">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Detectives</a:t>
            </a:r>
            <a:r>
              <a:rPr lang="ru-RU" dirty="0" smtClean="0"/>
              <a:t/>
            </a:r>
            <a:br>
              <a:rPr lang="ru-RU" dirty="0" smtClean="0"/>
            </a:br>
            <a:r>
              <a:rPr lang="ru-RU" dirty="0" smtClean="0"/>
              <a:t>«</a:t>
            </a:r>
            <a:r>
              <a:rPr lang="en-US" dirty="0" smtClean="0"/>
              <a:t>Sherlock </a:t>
            </a:r>
            <a:r>
              <a:rPr lang="en-US" dirty="0" err="1" smtClean="0"/>
              <a:t>holmes</a:t>
            </a:r>
            <a:r>
              <a:rPr lang="ru-RU" dirty="0" smtClean="0"/>
              <a:t>»</a:t>
            </a:r>
            <a:endParaRPr lang="ru-RU" dirty="0"/>
          </a:p>
        </p:txBody>
      </p:sp>
      <p:sp>
        <p:nvSpPr>
          <p:cNvPr id="3" name="Содержимое 2"/>
          <p:cNvSpPr>
            <a:spLocks noGrp="1"/>
          </p:cNvSpPr>
          <p:nvPr>
            <p:ph sz="half" idx="1"/>
          </p:nvPr>
        </p:nvSpPr>
        <p:spPr>
          <a:xfrm>
            <a:off x="304800" y="3143248"/>
            <a:ext cx="4267200" cy="1071570"/>
          </a:xfrm>
        </p:spPr>
        <p:txBody>
          <a:bodyPr>
            <a:normAutofit/>
          </a:bodyPr>
          <a:lstStyle/>
          <a:p>
            <a:r>
              <a:rPr lang="en-US" sz="1700" dirty="0" smtClean="0"/>
              <a:t>The action takes place in 1887</a:t>
            </a:r>
          </a:p>
          <a:p>
            <a:endParaRPr lang="ru-RU" dirty="0"/>
          </a:p>
        </p:txBody>
      </p:sp>
      <p:sp>
        <p:nvSpPr>
          <p:cNvPr id="4" name="Содержимое 3"/>
          <p:cNvSpPr>
            <a:spLocks noGrp="1"/>
          </p:cNvSpPr>
          <p:nvPr>
            <p:ph sz="half" idx="2"/>
          </p:nvPr>
        </p:nvSpPr>
        <p:spPr>
          <a:xfrm>
            <a:off x="4648200" y="3143248"/>
            <a:ext cx="4343400" cy="857256"/>
          </a:xfrm>
        </p:spPr>
        <p:txBody>
          <a:bodyPr>
            <a:normAutofit/>
          </a:bodyPr>
          <a:lstStyle/>
          <a:p>
            <a:r>
              <a:rPr lang="en-US" sz="1900" dirty="0" smtClean="0"/>
              <a:t>The action takes place in our days</a:t>
            </a:r>
          </a:p>
          <a:p>
            <a:endParaRPr lang="ru-RU" dirty="0"/>
          </a:p>
        </p:txBody>
      </p:sp>
      <p:sp>
        <p:nvSpPr>
          <p:cNvPr id="5" name="TextBox 4"/>
          <p:cNvSpPr txBox="1"/>
          <p:nvPr/>
        </p:nvSpPr>
        <p:spPr>
          <a:xfrm>
            <a:off x="500034" y="1428736"/>
            <a:ext cx="8143932" cy="2031325"/>
          </a:xfrm>
          <a:prstGeom prst="rect">
            <a:avLst/>
          </a:prstGeom>
          <a:noFill/>
        </p:spPr>
        <p:txBody>
          <a:bodyPr wrap="square" rtlCol="0">
            <a:spAutoFit/>
          </a:bodyPr>
          <a:lstStyle/>
          <a:p>
            <a:pPr algn="ctr"/>
            <a:r>
              <a:rPr lang="en-US" b="1" dirty="0" smtClean="0"/>
              <a:t>Similarities:</a:t>
            </a:r>
          </a:p>
          <a:p>
            <a:r>
              <a:rPr lang="en-US" b="1" dirty="0" smtClean="0"/>
              <a:t> </a:t>
            </a:r>
            <a:r>
              <a:rPr lang="en-US" sz="1600" dirty="0" smtClean="0"/>
              <a:t>The main characters are Sherlock Holmes and Dr. Watson.</a:t>
            </a:r>
          </a:p>
          <a:p>
            <a:r>
              <a:rPr lang="en-US" sz="1600" dirty="0" smtClean="0"/>
              <a:t>Location is London.</a:t>
            </a:r>
          </a:p>
          <a:p>
            <a:pPr algn="ctr"/>
            <a:r>
              <a:rPr lang="en-US" dirty="0" smtClean="0"/>
              <a:t> </a:t>
            </a:r>
            <a:r>
              <a:rPr lang="en-US" b="1" dirty="0" smtClean="0"/>
              <a:t>Differences :</a:t>
            </a:r>
          </a:p>
          <a:p>
            <a:endParaRPr lang="en-US" dirty="0" smtClean="0"/>
          </a:p>
          <a:p>
            <a:endParaRPr lang="en-US" dirty="0" smtClean="0"/>
          </a:p>
          <a:p>
            <a:endParaRPr lang="ru-RU" dirty="0"/>
          </a:p>
        </p:txBody>
      </p:sp>
      <p:sp>
        <p:nvSpPr>
          <p:cNvPr id="6" name="TextBox 5"/>
          <p:cNvSpPr txBox="1"/>
          <p:nvPr/>
        </p:nvSpPr>
        <p:spPr>
          <a:xfrm>
            <a:off x="571472" y="3500438"/>
            <a:ext cx="7858180" cy="369332"/>
          </a:xfrm>
          <a:prstGeom prst="rect">
            <a:avLst/>
          </a:prstGeom>
          <a:noFill/>
        </p:spPr>
        <p:txBody>
          <a:bodyPr wrap="square" rtlCol="0">
            <a:spAutoFit/>
          </a:bodyPr>
          <a:lstStyle/>
          <a:p>
            <a:r>
              <a:rPr lang="en-US" dirty="0" smtClean="0"/>
              <a:t>The crimes that are investigated by the characters are different.</a:t>
            </a:r>
            <a:endParaRPr lang="ru-RU" dirty="0"/>
          </a:p>
        </p:txBody>
      </p:sp>
      <p:sp>
        <p:nvSpPr>
          <p:cNvPr id="7" name="TextBox 6"/>
          <p:cNvSpPr txBox="1"/>
          <p:nvPr/>
        </p:nvSpPr>
        <p:spPr>
          <a:xfrm>
            <a:off x="3357554" y="4000504"/>
            <a:ext cx="2786082" cy="1200329"/>
          </a:xfrm>
          <a:prstGeom prst="rect">
            <a:avLst/>
          </a:prstGeom>
          <a:noFill/>
        </p:spPr>
        <p:txBody>
          <a:bodyPr wrap="square" rtlCol="0">
            <a:spAutoFit/>
          </a:bodyPr>
          <a:lstStyle/>
          <a:p>
            <a:pPr algn="ctr"/>
            <a:r>
              <a:rPr lang="en-US" b="1" dirty="0" smtClean="0"/>
              <a:t>Conclusion</a:t>
            </a:r>
            <a:r>
              <a:rPr lang="ru-RU" b="1" dirty="0" smtClean="0"/>
              <a:t>: </a:t>
            </a:r>
          </a:p>
          <a:p>
            <a:r>
              <a:rPr lang="en-US" dirty="0" smtClean="0"/>
              <a:t>In these films there are  the same characters, but different stories.</a:t>
            </a:r>
            <a:endParaRPr lang="ru-RU" dirty="0"/>
          </a:p>
        </p:txBody>
      </p:sp>
      <p:pic>
        <p:nvPicPr>
          <p:cNvPr id="19458" name="Picture 2" descr="https://avatars.mds.yandex.net/get-pdb/1531219/8d05020a-0b17-425b-9647-251a0ef17691/s1200?webp=false"/>
          <p:cNvPicPr>
            <a:picLocks noChangeAspect="1" noChangeArrowheads="1"/>
          </p:cNvPicPr>
          <p:nvPr/>
        </p:nvPicPr>
        <p:blipFill>
          <a:blip r:embed="rId2" cstate="print"/>
          <a:srcRect/>
          <a:stretch>
            <a:fillRect/>
          </a:stretch>
        </p:blipFill>
        <p:spPr bwMode="auto">
          <a:xfrm>
            <a:off x="6143636" y="3857628"/>
            <a:ext cx="2214578" cy="28760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9462" name="Picture 6" descr="http://static.diary.ru/userdir/8/9/7/9/897937/72986790.jpg"/>
          <p:cNvPicPr>
            <a:picLocks noChangeAspect="1" noChangeArrowheads="1"/>
          </p:cNvPicPr>
          <p:nvPr/>
        </p:nvPicPr>
        <p:blipFill>
          <a:blip r:embed="rId3"/>
          <a:srcRect/>
          <a:stretch>
            <a:fillRect/>
          </a:stretch>
        </p:blipFill>
        <p:spPr bwMode="auto">
          <a:xfrm>
            <a:off x="142844" y="4071942"/>
            <a:ext cx="3286116" cy="236906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slow">
    <p:cover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TV series</a:t>
            </a:r>
            <a:r>
              <a:rPr lang="ru-RU" dirty="0" smtClean="0"/>
              <a:t/>
            </a:r>
            <a:br>
              <a:rPr lang="ru-RU" dirty="0" smtClean="0"/>
            </a:br>
            <a:r>
              <a:rPr lang="en-US" sz="2200" dirty="0" smtClean="0"/>
              <a:t>We will  compare </a:t>
            </a:r>
            <a:r>
              <a:rPr lang="ru-RU" sz="2200" dirty="0" smtClean="0"/>
              <a:t>«</a:t>
            </a:r>
            <a:r>
              <a:rPr lang="en-US" sz="2200" dirty="0" err="1" smtClean="0"/>
              <a:t>Voronins</a:t>
            </a:r>
            <a:r>
              <a:rPr lang="ru-RU" sz="2200" dirty="0" smtClean="0"/>
              <a:t>» </a:t>
            </a:r>
            <a:r>
              <a:rPr lang="en-US" sz="2200" dirty="0" smtClean="0"/>
              <a:t>and </a:t>
            </a:r>
            <a:r>
              <a:rPr lang="ru-RU" sz="2200" dirty="0" smtClean="0"/>
              <a:t>«</a:t>
            </a:r>
            <a:r>
              <a:rPr lang="en-US" sz="2200" dirty="0" smtClean="0"/>
              <a:t>Everyone loves Raymond</a:t>
            </a:r>
            <a:r>
              <a:rPr lang="ru-RU" sz="2200" dirty="0" smtClean="0"/>
              <a:t>»</a:t>
            </a:r>
            <a:r>
              <a:rPr lang="ru-RU" dirty="0" smtClean="0"/>
              <a:t/>
            </a:r>
            <a:br>
              <a:rPr lang="ru-RU" dirty="0" smtClean="0"/>
            </a:br>
            <a:endParaRPr lang="ru-RU" dirty="0"/>
          </a:p>
        </p:txBody>
      </p:sp>
      <p:sp>
        <p:nvSpPr>
          <p:cNvPr id="3" name="Содержимое 2"/>
          <p:cNvSpPr>
            <a:spLocks noGrp="1"/>
          </p:cNvSpPr>
          <p:nvPr>
            <p:ph sz="half" idx="1"/>
          </p:nvPr>
        </p:nvSpPr>
        <p:spPr/>
        <p:txBody>
          <a:bodyPr>
            <a:normAutofit/>
          </a:bodyPr>
          <a:lstStyle/>
          <a:p>
            <a:r>
              <a:rPr lang="en-US" sz="1800" b="1" dirty="0" smtClean="0">
                <a:solidFill>
                  <a:schemeClr val="accent1">
                    <a:lumMod val="75000"/>
                  </a:schemeClr>
                </a:solidFill>
              </a:rPr>
              <a:t>Russian </a:t>
            </a:r>
            <a:r>
              <a:rPr lang="ru-RU" sz="1800" b="1" dirty="0" smtClean="0">
                <a:solidFill>
                  <a:schemeClr val="accent1">
                    <a:lumMod val="75000"/>
                  </a:schemeClr>
                </a:solidFill>
              </a:rPr>
              <a:t>«</a:t>
            </a:r>
            <a:r>
              <a:rPr lang="en-US" sz="1800" b="1" dirty="0" err="1" smtClean="0">
                <a:solidFill>
                  <a:schemeClr val="accent1">
                    <a:lumMod val="75000"/>
                  </a:schemeClr>
                </a:solidFill>
              </a:rPr>
              <a:t>Voronins</a:t>
            </a:r>
            <a:r>
              <a:rPr lang="ru-RU" sz="1800" b="1" dirty="0" smtClean="0">
                <a:solidFill>
                  <a:schemeClr val="accent1">
                    <a:lumMod val="75000"/>
                  </a:schemeClr>
                </a:solidFill>
              </a:rPr>
              <a:t>»</a:t>
            </a:r>
            <a:endParaRPr lang="en-US" sz="1800" b="1" dirty="0" smtClean="0">
              <a:solidFill>
                <a:schemeClr val="accent1">
                  <a:lumMod val="75000"/>
                </a:schemeClr>
              </a:solidFill>
            </a:endParaRPr>
          </a:p>
          <a:p>
            <a:r>
              <a:rPr lang="en-US" sz="1400" dirty="0" smtClean="0"/>
              <a:t>It is analog  of Foreign </a:t>
            </a:r>
            <a:r>
              <a:rPr lang="ru-RU" sz="1400" dirty="0" smtClean="0"/>
              <a:t>«</a:t>
            </a:r>
            <a:r>
              <a:rPr lang="en-US" sz="1400" dirty="0" smtClean="0"/>
              <a:t>Everybody loves Raymond</a:t>
            </a:r>
            <a:r>
              <a:rPr lang="ru-RU" sz="1400" dirty="0" smtClean="0"/>
              <a:t>»</a:t>
            </a:r>
            <a:r>
              <a:rPr lang="en-US" sz="1400" dirty="0" smtClean="0"/>
              <a:t>.</a:t>
            </a:r>
          </a:p>
          <a:p>
            <a:r>
              <a:rPr lang="en-US" sz="1400" dirty="0" smtClean="0"/>
              <a:t>It has 22 seasons.</a:t>
            </a:r>
          </a:p>
          <a:p>
            <a:r>
              <a:rPr lang="en-US" sz="1400" dirty="0" smtClean="0"/>
              <a:t>The surname of</a:t>
            </a:r>
            <a:r>
              <a:rPr lang="ru-RU" sz="1400" dirty="0" smtClean="0"/>
              <a:t> </a:t>
            </a:r>
            <a:r>
              <a:rPr lang="en-US" sz="1400" dirty="0" smtClean="0"/>
              <a:t>the family is </a:t>
            </a:r>
            <a:r>
              <a:rPr lang="ru-RU" sz="1400" dirty="0" smtClean="0"/>
              <a:t>«</a:t>
            </a:r>
            <a:r>
              <a:rPr lang="en-US" sz="1400" dirty="0" err="1" smtClean="0"/>
              <a:t>Voronins</a:t>
            </a:r>
            <a:r>
              <a:rPr lang="ru-RU" sz="1400" dirty="0" smtClean="0"/>
              <a:t>»</a:t>
            </a:r>
            <a:endParaRPr lang="ru-RU" sz="1400" b="1" dirty="0" smtClean="0">
              <a:solidFill>
                <a:schemeClr val="accent1">
                  <a:lumMod val="75000"/>
                </a:schemeClr>
              </a:solidFill>
            </a:endParaRPr>
          </a:p>
          <a:p>
            <a:r>
              <a:rPr lang="en-US" sz="1400" dirty="0" smtClean="0"/>
              <a:t> There are 11 family members.</a:t>
            </a:r>
          </a:p>
          <a:p>
            <a:endParaRPr lang="en-US" sz="1400" dirty="0" smtClean="0"/>
          </a:p>
        </p:txBody>
      </p:sp>
      <p:sp>
        <p:nvSpPr>
          <p:cNvPr id="4" name="Содержимое 3"/>
          <p:cNvSpPr>
            <a:spLocks noGrp="1"/>
          </p:cNvSpPr>
          <p:nvPr>
            <p:ph sz="half" idx="2"/>
          </p:nvPr>
        </p:nvSpPr>
        <p:spPr/>
        <p:txBody>
          <a:bodyPr>
            <a:normAutofit/>
          </a:bodyPr>
          <a:lstStyle/>
          <a:p>
            <a:r>
              <a:rPr lang="en-US" sz="1800" b="1" dirty="0" smtClean="0">
                <a:solidFill>
                  <a:schemeClr val="accent1">
                    <a:lumMod val="75000"/>
                  </a:schemeClr>
                </a:solidFill>
              </a:rPr>
              <a:t>Foreign </a:t>
            </a:r>
            <a:r>
              <a:rPr lang="ru-RU" sz="1800" b="1" dirty="0" smtClean="0">
                <a:solidFill>
                  <a:schemeClr val="accent1">
                    <a:lumMod val="75000"/>
                  </a:schemeClr>
                </a:solidFill>
              </a:rPr>
              <a:t>«</a:t>
            </a:r>
            <a:r>
              <a:rPr lang="en-US" sz="1800" b="1" dirty="0" smtClean="0">
                <a:solidFill>
                  <a:schemeClr val="accent1">
                    <a:lumMod val="75000"/>
                  </a:schemeClr>
                </a:solidFill>
              </a:rPr>
              <a:t>Everybody loves Raymond</a:t>
            </a:r>
            <a:r>
              <a:rPr lang="ru-RU" sz="1800" b="1" dirty="0" smtClean="0">
                <a:solidFill>
                  <a:schemeClr val="accent1">
                    <a:lumMod val="75000"/>
                  </a:schemeClr>
                </a:solidFill>
              </a:rPr>
              <a:t>»</a:t>
            </a:r>
            <a:endParaRPr lang="en-US" sz="1800" b="1" dirty="0" smtClean="0">
              <a:solidFill>
                <a:schemeClr val="accent1">
                  <a:lumMod val="75000"/>
                </a:schemeClr>
              </a:solidFill>
            </a:endParaRPr>
          </a:p>
          <a:p>
            <a:r>
              <a:rPr lang="en-US" sz="1400" dirty="0" smtClean="0"/>
              <a:t>It has 9 seasons.</a:t>
            </a:r>
          </a:p>
          <a:p>
            <a:r>
              <a:rPr lang="ru-RU" sz="1400" dirty="0" smtClean="0"/>
              <a:t>«</a:t>
            </a:r>
            <a:r>
              <a:rPr lang="en-US" sz="1400" dirty="0" smtClean="0"/>
              <a:t>Raymond</a:t>
            </a:r>
            <a:r>
              <a:rPr lang="ru-RU" sz="1400" dirty="0" smtClean="0"/>
              <a:t>»</a:t>
            </a:r>
            <a:r>
              <a:rPr lang="en-US" sz="1400" dirty="0" smtClean="0"/>
              <a:t> is the name of the hero in the series.</a:t>
            </a:r>
          </a:p>
          <a:p>
            <a:r>
              <a:rPr lang="en-US" sz="1400" dirty="0" smtClean="0"/>
              <a:t>There are 8 family members.</a:t>
            </a:r>
          </a:p>
          <a:p>
            <a:endParaRPr lang="en-US" sz="1800" dirty="0" smtClean="0"/>
          </a:p>
          <a:p>
            <a:pPr marL="0" indent="0">
              <a:buNone/>
            </a:pPr>
            <a:r>
              <a:rPr lang="ru-RU" sz="1800" dirty="0" smtClean="0"/>
              <a:t>                                                                                                 </a:t>
            </a:r>
          </a:p>
          <a:p>
            <a:endParaRPr lang="en-US" sz="1800" dirty="0" smtClean="0"/>
          </a:p>
          <a:p>
            <a:endParaRPr lang="en-US" sz="1800" dirty="0" smtClean="0"/>
          </a:p>
          <a:p>
            <a:endParaRPr lang="en-US" sz="1800" b="1" dirty="0" smtClean="0">
              <a:solidFill>
                <a:schemeClr val="accent1">
                  <a:lumMod val="75000"/>
                </a:schemeClr>
              </a:solidFill>
            </a:endParaRPr>
          </a:p>
          <a:p>
            <a:pPr marL="0" indent="0">
              <a:buNone/>
            </a:pPr>
            <a:r>
              <a:rPr lang="en-US" sz="1800" dirty="0" smtClean="0"/>
              <a:t> </a:t>
            </a:r>
          </a:p>
          <a:p>
            <a:pPr marL="0" indent="0">
              <a:buNone/>
            </a:pPr>
            <a:r>
              <a:rPr lang="en-US" sz="1800" dirty="0" smtClean="0"/>
              <a:t>                                                                          </a:t>
            </a:r>
          </a:p>
          <a:p>
            <a:endParaRPr lang="ru-RU" sz="1800" b="1" dirty="0">
              <a:solidFill>
                <a:schemeClr val="accent1">
                  <a:lumMod val="75000"/>
                </a:schemeClr>
              </a:solidFill>
            </a:endParaRPr>
          </a:p>
        </p:txBody>
      </p:sp>
      <p:pic>
        <p:nvPicPr>
          <p:cNvPr id="5" name="Picture 4" descr="&amp;quot;Воронины&amp;quot;. ">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00034" y="3571876"/>
            <a:ext cx="3426842" cy="2284561"/>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 xmlns:a14="http://schemas.microsoft.com/office/drawing/2010/main">
                <a:solidFill>
                  <a:srgbClr val="FFFFFF"/>
                </a:solidFill>
              </a14:hiddenFill>
            </a:ext>
          </a:extLst>
        </p:spPr>
      </p:pic>
      <p:pic>
        <p:nvPicPr>
          <p:cNvPr id="6" name="Picture 6" descr="Кадр Все любят Рэймонда.">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000628" y="3214686"/>
            <a:ext cx="3500462" cy="2558017"/>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 xmlns:a14="http://schemas.microsoft.com/office/drawing/2010/main">
                <a:solidFill>
                  <a:srgbClr val="FFFFFF"/>
                </a:solidFill>
              </a14:hiddenFill>
            </a:ext>
          </a:extLst>
        </p:spPr>
      </p:pic>
      <p:sp>
        <p:nvSpPr>
          <p:cNvPr id="7" name="TextBox 6"/>
          <p:cNvSpPr txBox="1"/>
          <p:nvPr/>
        </p:nvSpPr>
        <p:spPr>
          <a:xfrm>
            <a:off x="1428728" y="5929330"/>
            <a:ext cx="6429420" cy="646331"/>
          </a:xfrm>
          <a:prstGeom prst="rect">
            <a:avLst/>
          </a:prstGeom>
          <a:noFill/>
        </p:spPr>
        <p:txBody>
          <a:bodyPr wrap="square" rtlCol="0">
            <a:spAutoFit/>
          </a:bodyPr>
          <a:lstStyle/>
          <a:p>
            <a:pPr algn="ctr"/>
            <a:r>
              <a:rPr lang="en-US" b="1" dirty="0" smtClean="0"/>
              <a:t>Conclusion:</a:t>
            </a:r>
          </a:p>
          <a:p>
            <a:pPr algn="ctr"/>
            <a:r>
              <a:rPr lang="en-US" dirty="0" smtClean="0"/>
              <a:t> </a:t>
            </a:r>
            <a:r>
              <a:rPr lang="en-US" sz="1400" dirty="0" smtClean="0"/>
              <a:t>both shows are fun and interesting. Families are similar, but still different.</a:t>
            </a:r>
            <a:endParaRPr lang="ru-RU" sz="1400" dirty="0" smtClean="0"/>
          </a:p>
        </p:txBody>
      </p:sp>
    </p:spTree>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71480"/>
            <a:ext cx="8229600" cy="850106"/>
          </a:xfrm>
        </p:spPr>
        <p:txBody>
          <a:bodyPr>
            <a:normAutofit fontScale="90000"/>
          </a:bodyPr>
          <a:lstStyle/>
          <a:p>
            <a:pPr algn="l"/>
            <a:r>
              <a:rPr lang="en-US" dirty="0" smtClean="0">
                <a:latin typeface="+mn-lt"/>
                <a:ea typeface="+mn-ea"/>
                <a:cs typeface="+mn-cs"/>
              </a:rPr>
              <a:t>CONCLUSION</a:t>
            </a:r>
            <a:r>
              <a:rPr lang="ru-RU" sz="4000" dirty="0" smtClean="0">
                <a:latin typeface="+mn-lt"/>
                <a:ea typeface="+mn-ea"/>
                <a:cs typeface="+mn-cs"/>
              </a:rPr>
              <a:t/>
            </a:r>
            <a:br>
              <a:rPr lang="ru-RU" sz="4000" dirty="0" smtClean="0">
                <a:latin typeface="+mn-lt"/>
                <a:ea typeface="+mn-ea"/>
                <a:cs typeface="+mn-cs"/>
              </a:rPr>
            </a:br>
            <a:r>
              <a:rPr lang="en-US" sz="2700" dirty="0" smtClean="0">
                <a:latin typeface="+mn-lt"/>
                <a:ea typeface="+mn-ea"/>
                <a:cs typeface="+mn-cs"/>
              </a:rPr>
              <a:t>UNLIKE FOREIGN MOVIE FROM RUSSIAN</a:t>
            </a:r>
            <a:endParaRPr lang="ru-RU" sz="2700" dirty="0" smtClean="0">
              <a:latin typeface="+mn-lt"/>
              <a:ea typeface="+mn-ea"/>
              <a:cs typeface="+mn-cs"/>
            </a:endParaRPr>
          </a:p>
        </p:txBody>
      </p:sp>
      <p:sp>
        <p:nvSpPr>
          <p:cNvPr id="6" name="Прямоугольник 5"/>
          <p:cNvSpPr/>
          <p:nvPr/>
        </p:nvSpPr>
        <p:spPr>
          <a:xfrm>
            <a:off x="5724128" y="1628800"/>
            <a:ext cx="2808312" cy="2585323"/>
          </a:xfrm>
          <a:prstGeom prst="rect">
            <a:avLst/>
          </a:prstGeom>
        </p:spPr>
        <p:txBody>
          <a:bodyPr wrap="square">
            <a:spAutoFit/>
          </a:bodyPr>
          <a:lstStyle/>
          <a:p>
            <a:r>
              <a:rPr lang="en-US" dirty="0" smtClean="0"/>
              <a:t>As they say, on taste and color of comrades there. Some like the national cinema, the other foreign. Despite the fact that almost all films are made about life, there are differences between foreign and Russian cinema.</a:t>
            </a:r>
            <a:endParaRPr lang="ru-RU" dirty="0"/>
          </a:p>
        </p:txBody>
      </p:sp>
      <p:pic>
        <p:nvPicPr>
          <p:cNvPr id="16388" name="Picture 4" descr="https://st2.depositphotos.com/1105977/7793/i/950/depositphotos_77932402-stock-photo-film-camera-chalkboard-and-roll.jpg"/>
          <p:cNvPicPr>
            <a:picLocks noChangeAspect="1" noChangeArrowheads="1"/>
          </p:cNvPicPr>
          <p:nvPr/>
        </p:nvPicPr>
        <p:blipFill>
          <a:blip r:embed="rId2" cstate="print"/>
          <a:srcRect b="12746"/>
          <a:stretch>
            <a:fillRect/>
          </a:stretch>
        </p:blipFill>
        <p:spPr bwMode="auto">
          <a:xfrm>
            <a:off x="467544" y="1628800"/>
            <a:ext cx="5191002" cy="301956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Прямоугольник 10"/>
          <p:cNvSpPr/>
          <p:nvPr/>
        </p:nvSpPr>
        <p:spPr>
          <a:xfrm>
            <a:off x="323528" y="4797152"/>
            <a:ext cx="7128792" cy="1754326"/>
          </a:xfrm>
          <a:prstGeom prst="rect">
            <a:avLst/>
          </a:prstGeom>
        </p:spPr>
        <p:txBody>
          <a:bodyPr wrap="square">
            <a:spAutoFit/>
          </a:bodyPr>
          <a:lstStyle/>
          <a:p>
            <a:r>
              <a:rPr lang="en-US" dirty="0" smtClean="0"/>
              <a:t>Foreign</a:t>
            </a:r>
            <a:r>
              <a:rPr lang="ru-RU" dirty="0" smtClean="0"/>
              <a:t> </a:t>
            </a:r>
            <a:r>
              <a:rPr lang="en-US" dirty="0" smtClean="0"/>
              <a:t>cinema-simulated, about beautiful life, about unfulfilled dream, about love and separation. The rest of the movies are fantastic. </a:t>
            </a:r>
            <a:endParaRPr lang="ru-RU" dirty="0" smtClean="0"/>
          </a:p>
          <a:p>
            <a:r>
              <a:rPr lang="en-US" dirty="0" smtClean="0"/>
              <a:t>Russian cinema is more vital and close to the viewer. People like to watch it because the characters they see are themselves, or their neighbor or friend. That is what many are missing. Modern domestic cinema, although interesting, but very similar to foreign.</a:t>
            </a:r>
            <a:endParaRPr lang="ru-RU" dirty="0"/>
          </a:p>
        </p:txBody>
      </p:sp>
    </p:spTree>
  </p:cSld>
  <p:clrMapOvr>
    <a:masterClrMapping/>
  </p:clrMapOvr>
  <p:transition spd="slow">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457</TotalTime>
  <Words>887</Words>
  <Application>Microsoft Office PowerPoint</Application>
  <PresentationFormat>Экран (4:3)</PresentationFormat>
  <Paragraphs>99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Трек</vt:lpstr>
      <vt:lpstr>Russian and foreign TV shows, cartoons, series, TV shows</vt:lpstr>
      <vt:lpstr>Cartoons We will compare russian and foreign Winnie the Pooh</vt:lpstr>
      <vt:lpstr>FILMS WE WILL COMPARE «THE REVENANT» AND «DISCOVERY»</vt:lpstr>
      <vt:lpstr> TV-shows we will compare «pole chudes» and « Wheel of Fortune»</vt:lpstr>
      <vt:lpstr>Fairy Tales «Kolobok» And «Johnny-cake»</vt:lpstr>
      <vt:lpstr>Detectives «Sherlock holmes»</vt:lpstr>
      <vt:lpstr>TV series We will  compare «Voronins» and «Everyone loves Raymond» </vt:lpstr>
      <vt:lpstr>CONCLUSION UNLIKE FOREIGN MOVIE FROM RUSSIAN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Мультики Для сравнения возьмём Винни Пуха</dc:title>
  <dc:creator>USER</dc:creator>
  <cp:lastModifiedBy>USER</cp:lastModifiedBy>
  <cp:revision>52</cp:revision>
  <dcterms:created xsi:type="dcterms:W3CDTF">2019-02-20T16:13:39Z</dcterms:created>
  <dcterms:modified xsi:type="dcterms:W3CDTF">2019-03-10T15:01:51Z</dcterms:modified>
</cp:coreProperties>
</file>