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77" r:id="rId3"/>
    <p:sldId id="271" r:id="rId4"/>
    <p:sldId id="279" r:id="rId5"/>
    <p:sldId id="257" r:id="rId6"/>
    <p:sldId id="272" r:id="rId7"/>
    <p:sldId id="273" r:id="rId8"/>
    <p:sldId id="259" r:id="rId9"/>
    <p:sldId id="260" r:id="rId10"/>
    <p:sldId id="274" r:id="rId11"/>
    <p:sldId id="280" r:id="rId12"/>
    <p:sldId id="261" r:id="rId13"/>
    <p:sldId id="263" r:id="rId14"/>
    <p:sldId id="264" r:id="rId15"/>
    <p:sldId id="275" r:id="rId16"/>
    <p:sldId id="281" r:id="rId17"/>
    <p:sldId id="282" r:id="rId18"/>
    <p:sldId id="265" r:id="rId19"/>
    <p:sldId id="266" r:id="rId20"/>
    <p:sldId id="267" r:id="rId21"/>
    <p:sldId id="268" r:id="rId22"/>
    <p:sldId id="269" r:id="rId23"/>
    <p:sldId id="284" r:id="rId24"/>
    <p:sldId id="270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245FB4-240E-4F1C-BE3B-AF34ACB9D008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F7448BD-A7FA-468E-8B4E-B72FF7489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ГЕОГРАФИИ </a:t>
            </a:r>
            <a:br>
              <a:rPr lang="ru-RU" dirty="0" smtClean="0"/>
            </a:br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Подготовил:</a:t>
            </a:r>
          </a:p>
          <a:p>
            <a:r>
              <a:rPr lang="ru-RU" dirty="0" smtClean="0"/>
              <a:t> учитель </a:t>
            </a:r>
            <a:r>
              <a:rPr lang="ru-RU" dirty="0" err="1" smtClean="0"/>
              <a:t>Голтаева</a:t>
            </a:r>
            <a:r>
              <a:rPr lang="ru-RU" dirty="0" smtClean="0"/>
              <a:t>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970784" cy="4325112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/>
              <a:t>Вокруг Африки</a:t>
            </a:r>
          </a:p>
          <a:p>
            <a:pPr>
              <a:buNone/>
            </a:pPr>
            <a:r>
              <a:rPr lang="ru-RU" dirty="0" smtClean="0"/>
              <a:t>Африка</a:t>
            </a:r>
          </a:p>
          <a:p>
            <a:pPr>
              <a:buNone/>
            </a:pPr>
            <a:r>
              <a:rPr lang="ru-RU" dirty="0" smtClean="0"/>
              <a:t>Финикийцы</a:t>
            </a:r>
          </a:p>
          <a:p>
            <a:pPr>
              <a:buNone/>
            </a:pPr>
            <a:r>
              <a:rPr lang="ru-RU" dirty="0" smtClean="0"/>
              <a:t>Средиземное море</a:t>
            </a:r>
          </a:p>
          <a:p>
            <a:pPr>
              <a:buNone/>
            </a:pPr>
            <a:r>
              <a:rPr lang="ru-RU" dirty="0" smtClean="0"/>
              <a:t>Красное </a:t>
            </a:r>
            <a:r>
              <a:rPr lang="ru-RU" dirty="0" smtClean="0"/>
              <a:t>море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Давайте запомним и запишем в тетрадь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16832"/>
            <a:ext cx="309154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1576" y="4221088"/>
            <a:ext cx="288032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21088"/>
            <a:ext cx="243627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7799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Работа с контурной картой</a:t>
            </a:r>
          </a:p>
          <a:p>
            <a:endParaRPr lang="ru-RU" dirty="0" smtClean="0"/>
          </a:p>
          <a:p>
            <a:r>
              <a:rPr lang="ru-RU" sz="3200" dirty="0" smtClean="0"/>
              <a:t>Нанесите на контурную карту 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красным цветом </a:t>
            </a:r>
          </a:p>
          <a:p>
            <a:r>
              <a:rPr lang="ru-RU" sz="3200" dirty="0" smtClean="0"/>
              <a:t>путешествие финикийцев </a:t>
            </a:r>
          </a:p>
          <a:p>
            <a:r>
              <a:rPr lang="ru-RU" sz="3200" dirty="0" smtClean="0"/>
              <a:t>вокруг Африки</a:t>
            </a:r>
            <a:endParaRPr lang="ru-RU" sz="3200" dirty="0"/>
          </a:p>
        </p:txBody>
      </p:sp>
      <p:pic>
        <p:nvPicPr>
          <p:cNvPr id="5" name="Picture 5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370" y="332656"/>
            <a:ext cx="5520630" cy="5400600"/>
          </a:xfrm>
          <a:prstGeom prst="rect">
            <a:avLst/>
          </a:prstGeom>
          <a:noFill/>
          <a:ln w="10795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580112" y="764704"/>
            <a:ext cx="3106688" cy="590465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en-US" altLang="ru-RU" sz="24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V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веке до н.э. ученый грек 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Геродот посещает Египет, Ливию, Эфиопию, Финикию, Аравию, </a:t>
            </a:r>
            <a:r>
              <a:rPr lang="ru-RU" alt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Вавилонию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, Персию, Мидию, Колхиду, Каспийское море, </a:t>
            </a:r>
            <a:r>
              <a:rPr lang="ru-RU" altLang="ru-RU" sz="2400" b="1" i="1" u="sng" dirty="0" err="1" smtClean="0">
                <a:solidFill>
                  <a:schemeClr val="tx2">
                    <a:lumMod val="50000"/>
                  </a:schemeClr>
                </a:solidFill>
              </a:rPr>
              <a:t>Скифию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и Фракию. Свои наблюдения он изложил в «Истории». Описал земли и народы, поэтому по праву Геродота называют «отцом истории и географии».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690864" cy="5890666"/>
          </a:xfrm>
        </p:spPr>
        <p:txBody>
          <a:bodyPr/>
          <a:lstStyle/>
          <a:p>
            <a:pPr eaLnBrk="1" hangingPunct="1"/>
            <a:endParaRPr lang="ru-RU" altLang="ru-RU" sz="2000" dirty="0" smtClean="0"/>
          </a:p>
        </p:txBody>
      </p:sp>
      <p:pic>
        <p:nvPicPr>
          <p:cNvPr id="2051" name="Picture 3" descr="C:\Users\Зоя\Desktop\Gerodo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5040560" cy="655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4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984" y="404664"/>
            <a:ext cx="4267200" cy="5732362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Пифей</a:t>
            </a: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около 325 года до н. э. плавал вокруг Британии, а также побережья Балтийского моря. Британию он описал как треугольный остров и посчитал размеры его сторон .</a:t>
            </a:r>
            <a:b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Он был первым греком, описавшим полярный день, полярное сияние и вечные льды. 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95536" y="5301208"/>
            <a:ext cx="3886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Пифей</a:t>
            </a:r>
            <a:endParaRPr lang="ru-RU" alt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 descr="http://www.geo.de/reisen/community/bild/regular/478955/Pytheas-von-Massalia.jpg"/>
          <p:cNvPicPr>
            <a:picLocks noChangeAspect="1" noChangeArrowheads="1"/>
          </p:cNvPicPr>
          <p:nvPr/>
        </p:nvPicPr>
        <p:blipFill>
          <a:blip r:embed="rId2" cstate="print"/>
          <a:srcRect l="17001" r="21260"/>
          <a:stretch>
            <a:fillRect/>
          </a:stretch>
        </p:blipFill>
        <p:spPr bwMode="auto">
          <a:xfrm>
            <a:off x="323527" y="260648"/>
            <a:ext cx="4030779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050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f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2400"/>
            <a:ext cx="6324600" cy="6400800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2400" y="1066800"/>
            <a:ext cx="25908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  <a:t>Плавание </a:t>
            </a:r>
            <a:r>
              <a:rPr lang="ru-RU" altLang="ru-RU" sz="3200" b="1" i="1" dirty="0" err="1">
                <a:solidFill>
                  <a:schemeClr val="tx2">
                    <a:lumMod val="50000"/>
                  </a:schemeClr>
                </a:solidFill>
              </a:rPr>
              <a:t>Пифея</a:t>
            </a:r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b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altLang="ru-RU" sz="3200" b="1" i="1" dirty="0" err="1">
                <a:solidFill>
                  <a:schemeClr val="tx2">
                    <a:lumMod val="50000"/>
                  </a:schemeClr>
                </a:solidFill>
              </a:rPr>
              <a:t>Питея</a:t>
            </a:r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  <a:t>) (</a:t>
            </a:r>
            <a:r>
              <a:rPr lang="en-US" altLang="ru-RU" sz="32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IV </a:t>
            </a:r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</a:rPr>
              <a:t>век до н.э.</a:t>
            </a:r>
            <a:r>
              <a:rPr lang="ru-RU" altLang="ru-RU" sz="32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)</a:t>
            </a:r>
            <a:r>
              <a:rPr lang="en-US" altLang="ru-RU" sz="3200" b="1" i="1" dirty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28600" y="24384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400" b="1"/>
          </a:p>
        </p:txBody>
      </p:sp>
      <p:pic>
        <p:nvPicPr>
          <p:cNvPr id="13317" name="Picture 11" descr="2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810000"/>
            <a:ext cx="1828800" cy="14287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887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4258816" cy="3721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u="sng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/>
              <a:t>Пифей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Северное море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Атлантический </a:t>
            </a:r>
            <a:r>
              <a:rPr lang="ru-RU" dirty="0" smtClean="0"/>
              <a:t>океан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Гибралтарский </a:t>
            </a:r>
            <a:r>
              <a:rPr lang="ru-RU" dirty="0" smtClean="0"/>
              <a:t>пролив</a:t>
            </a:r>
          </a:p>
          <a:p>
            <a:pPr>
              <a:buNone/>
            </a:pPr>
            <a:r>
              <a:rPr lang="ru-RU" dirty="0" smtClean="0"/>
              <a:t> Британские острова</a:t>
            </a:r>
            <a:endParaRPr lang="ru-RU" b="1" u="sng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8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Давайте запомним и запишем в тетрадь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3098924" cy="232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9672" y="213285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Плавание за солнечным камнем</a:t>
            </a:r>
            <a:endParaRPr lang="ru-RU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60890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Работа с контурной картой</a:t>
            </a:r>
          </a:p>
          <a:p>
            <a:endParaRPr lang="ru-RU" dirty="0" smtClean="0"/>
          </a:p>
          <a:p>
            <a:r>
              <a:rPr lang="ru-RU" sz="3600" dirty="0" smtClean="0"/>
              <a:t>Нанесите на контурную карту 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синим цветом 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/>
              <a:t>путешествие </a:t>
            </a:r>
            <a:r>
              <a:rPr lang="ru-RU" sz="3600" dirty="0" err="1" smtClean="0"/>
              <a:t>Пифея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за «солнечным камнем»</a:t>
            </a:r>
            <a:endParaRPr lang="ru-RU" sz="3600" dirty="0"/>
          </a:p>
        </p:txBody>
      </p:sp>
      <p:pic>
        <p:nvPicPr>
          <p:cNvPr id="3" name="Picture 4" descr="f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905" y="476672"/>
            <a:ext cx="5142095" cy="5204048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eople.senecac.on.ca/marina.engelking/Breakthroughs/gram.JPG"/>
          <p:cNvPicPr>
            <a:picLocks noChangeAspect="1" noChangeArrowheads="1"/>
          </p:cNvPicPr>
          <p:nvPr/>
        </p:nvPicPr>
        <p:blipFill>
          <a:blip r:embed="rId2" cstate="print"/>
          <a:srcRect l="15488" r="13451"/>
          <a:stretch>
            <a:fillRect/>
          </a:stretch>
        </p:blipFill>
        <p:spPr bwMode="auto">
          <a:xfrm>
            <a:off x="4391472" y="260648"/>
            <a:ext cx="4752528" cy="50131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620688"/>
            <a:ext cx="90281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Arial Black" pitchFamily="34" charset="0"/>
              </a:rPr>
              <a:t>Т</a:t>
            </a:r>
            <a:br>
              <a:rPr lang="ru-RU" sz="7200" dirty="0" smtClean="0">
                <a:latin typeface="Arial Black" pitchFamily="34" charset="0"/>
              </a:rPr>
            </a:br>
            <a:r>
              <a:rPr lang="ru-RU" sz="7200" dirty="0" smtClean="0">
                <a:latin typeface="Arial Black" pitchFamily="34" charset="0"/>
              </a:rPr>
              <a:t>Е</a:t>
            </a:r>
            <a:br>
              <a:rPr lang="ru-RU" sz="7200" dirty="0" smtClean="0">
                <a:latin typeface="Arial Black" pitchFamily="34" charset="0"/>
              </a:rPr>
            </a:br>
            <a:r>
              <a:rPr lang="ru-RU" sz="7200" dirty="0" smtClean="0">
                <a:latin typeface="Arial Black" pitchFamily="34" charset="0"/>
              </a:rPr>
              <a:t>С</a:t>
            </a:r>
            <a:br>
              <a:rPr lang="ru-RU" sz="7200" dirty="0" smtClean="0">
                <a:latin typeface="Arial Black" pitchFamily="34" charset="0"/>
              </a:rPr>
            </a:br>
            <a:r>
              <a:rPr lang="ru-RU" sz="7200" dirty="0" smtClean="0">
                <a:latin typeface="Arial Black" pitchFamily="34" charset="0"/>
              </a:rPr>
              <a:t>Т</a:t>
            </a:r>
            <a:endParaRPr lang="ru-RU" sz="7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16395" name="Скругленный прямоугольник 8"/>
          <p:cNvSpPr>
            <a:spLocks noChangeArrowheads="1"/>
          </p:cNvSpPr>
          <p:nvPr/>
        </p:nvSpPr>
        <p:spPr bwMode="auto">
          <a:xfrm>
            <a:off x="857250" y="285750"/>
            <a:ext cx="7715250" cy="10001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US" altLang="ru-RU" sz="3200" dirty="0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en-US" altLang="ru-RU" sz="3200" dirty="0">
                <a:solidFill>
                  <a:srgbClr val="000000"/>
                </a:solidFill>
                <a:latin typeface="Calibri" pitchFamily="34" charset="0"/>
              </a:rPr>
              <a:t>1. </a:t>
            </a:r>
            <a:r>
              <a:rPr lang="ru-RU" altLang="ru-RU" sz="1800" dirty="0"/>
              <a:t>	</a:t>
            </a:r>
            <a:r>
              <a:rPr lang="ru-RU" altLang="ru-RU" sz="2800" dirty="0"/>
              <a:t>Родоначальником географии как науки считают</a:t>
            </a:r>
          </a:p>
          <a:p>
            <a:pPr algn="ctr"/>
            <a:r>
              <a:rPr lang="ru-RU" altLang="ru-RU" sz="1800" dirty="0"/>
              <a:t>	</a:t>
            </a:r>
            <a:r>
              <a:rPr lang="ru-RU" altLang="ru-RU" sz="3200" dirty="0"/>
              <a:t> </a:t>
            </a:r>
          </a:p>
        </p:txBody>
      </p:sp>
      <p:sp>
        <p:nvSpPr>
          <p:cNvPr id="16396" name="Скругленный прямоугольник 10"/>
          <p:cNvSpPr>
            <a:spLocks noChangeArrowheads="1"/>
          </p:cNvSpPr>
          <p:nvPr/>
        </p:nvSpPr>
        <p:spPr bwMode="auto">
          <a:xfrm>
            <a:off x="990600" y="1752600"/>
            <a:ext cx="57150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3200" dirty="0"/>
              <a:t>	</a:t>
            </a:r>
            <a:endParaRPr lang="en-US" altLang="ru-RU" sz="3200" dirty="0"/>
          </a:p>
          <a:p>
            <a:pPr algn="ctr"/>
            <a:r>
              <a:rPr lang="ru-RU" altLang="ru-RU" sz="2800" dirty="0"/>
              <a:t>Эратосфена</a:t>
            </a:r>
          </a:p>
          <a:p>
            <a:pPr algn="ctr"/>
            <a:endParaRPr lang="ru-RU" altLang="ru-RU" sz="2800" dirty="0"/>
          </a:p>
        </p:txBody>
      </p:sp>
      <p:sp>
        <p:nvSpPr>
          <p:cNvPr id="16397" name="Скругленный прямоугольник 11"/>
          <p:cNvSpPr>
            <a:spLocks noChangeArrowheads="1"/>
          </p:cNvSpPr>
          <p:nvPr/>
        </p:nvSpPr>
        <p:spPr bwMode="auto">
          <a:xfrm>
            <a:off x="1000125" y="3357563"/>
            <a:ext cx="57150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altLang="ru-RU" sz="3200"/>
          </a:p>
          <a:p>
            <a:pPr algn="ctr"/>
            <a:r>
              <a:rPr lang="ru-RU" altLang="ru-RU" sz="2800"/>
              <a:t>Пифагора</a:t>
            </a:r>
          </a:p>
          <a:p>
            <a:pPr algn="ctr"/>
            <a:endParaRPr lang="ru-RU" altLang="ru-RU" sz="2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98" name="Скругленный прямоугольник 12"/>
          <p:cNvSpPr>
            <a:spLocks noChangeArrowheads="1"/>
          </p:cNvSpPr>
          <p:nvPr/>
        </p:nvSpPr>
        <p:spPr bwMode="auto">
          <a:xfrm>
            <a:off x="1000125" y="4857750"/>
            <a:ext cx="5715000" cy="8572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US" altLang="ru-RU" sz="2800"/>
          </a:p>
          <a:p>
            <a:pPr algn="ctr"/>
            <a:r>
              <a:rPr lang="ru-RU" altLang="ru-RU" sz="2800"/>
              <a:t>Геродота</a:t>
            </a:r>
          </a:p>
          <a:p>
            <a:pPr algn="ctr"/>
            <a:endParaRPr lang="ru-RU" altLang="ru-RU" sz="2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Скругленный прямоугольник 13">
            <a:hlinkClick r:id="" action="ppaction://hlinkshowjump?jump=endshow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5750" y="6357938"/>
            <a:ext cx="1357313" cy="357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выход</a:t>
            </a:r>
          </a:p>
        </p:txBody>
      </p:sp>
      <p:sp>
        <p:nvSpPr>
          <p:cNvPr id="15" name="Стрелка вправо 1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6429375" y="6072188"/>
            <a:ext cx="2500313" cy="785812"/>
          </a:xfrm>
          <a:prstGeom prst="rightArrow">
            <a:avLst>
              <a:gd name="adj1" fmla="val 50000"/>
              <a:gd name="adj2" fmla="val 49996"/>
            </a:avLst>
          </a:prstGeom>
          <a:solidFill>
            <a:schemeClr val="bg1"/>
          </a:solidFill>
          <a:ln w="25400" algn="ctr">
            <a:solidFill>
              <a:srgbClr val="FF990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Следующий </a:t>
            </a:r>
            <a:r>
              <a:rPr lang="ru-RU" sz="1800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вопрос</a:t>
            </a:r>
            <a:endParaRPr lang="ru-RU" sz="1800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51002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1000" y="285750"/>
            <a:ext cx="853440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ru-RU" sz="3200" smtClean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altLang="ru-RU" sz="3200" smtClean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ru-RU" altLang="ru-RU" sz="2800" smtClean="0">
                <a:solidFill>
                  <a:srgbClr val="000000"/>
                </a:solidFill>
                <a:latin typeface="Calibri" pitchFamily="34" charset="0"/>
              </a:rPr>
              <a:t>.</a:t>
            </a:r>
            <a:r>
              <a:rPr lang="en-US" altLang="ru-RU" sz="280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ru-RU" sz="2800" smtClean="0"/>
              <a:t>Народ, совершивший первое путешествие вокруг Ливии (Африки), -</a:t>
            </a:r>
            <a:r>
              <a:rPr lang="en-US" altLang="ru-RU" sz="2800" smtClean="0"/>
              <a:t>  </a:t>
            </a:r>
            <a:r>
              <a:rPr lang="ru-RU" altLang="ru-RU" sz="2800" smtClean="0"/>
              <a:t>это</a:t>
            </a:r>
          </a:p>
          <a:p>
            <a:pPr algn="ctr">
              <a:defRPr/>
            </a:pPr>
            <a:r>
              <a:rPr lang="ru-RU" altLang="ru-RU" sz="2800" smtClean="0"/>
              <a:t>	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66800" y="17526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ru-RU" sz="1800" smtClean="0"/>
          </a:p>
          <a:p>
            <a:pPr algn="ctr">
              <a:defRPr/>
            </a:pPr>
            <a:endParaRPr lang="en-US" altLang="ru-RU" sz="1800" smtClean="0"/>
          </a:p>
          <a:p>
            <a:pPr algn="ctr">
              <a:defRPr/>
            </a:pPr>
            <a:r>
              <a:rPr lang="ru-RU" altLang="ru-RU" sz="2800" smtClean="0"/>
              <a:t>греки</a:t>
            </a:r>
          </a:p>
          <a:p>
            <a:pPr algn="ctr">
              <a:defRPr/>
            </a:pPr>
            <a:endParaRPr lang="ru-RU" altLang="ru-RU" sz="2800" smtClean="0"/>
          </a:p>
          <a:p>
            <a:pPr algn="ctr">
              <a:defRPr/>
            </a:pPr>
            <a:endParaRPr lang="ru-RU" altLang="ru-RU" sz="240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25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ru-RU" sz="1800" smtClean="0"/>
          </a:p>
          <a:p>
            <a:pPr algn="ctr">
              <a:defRPr/>
            </a:pPr>
            <a:r>
              <a:rPr lang="ru-RU" altLang="ru-RU" sz="2800" smtClean="0"/>
              <a:t>финикийцы</a:t>
            </a:r>
          </a:p>
          <a:p>
            <a:pPr algn="ctr">
              <a:defRPr/>
            </a:pPr>
            <a:endParaRPr lang="ru-RU" altLang="ru-RU" sz="2800" smtClean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25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ru-RU" altLang="ru-RU" sz="3200" smtClean="0"/>
          </a:p>
          <a:p>
            <a:pPr algn="ctr">
              <a:defRPr/>
            </a:pPr>
            <a:endParaRPr lang="en-US" altLang="ru-RU" sz="1800" smtClean="0"/>
          </a:p>
          <a:p>
            <a:pPr algn="ctr">
              <a:defRPr/>
            </a:pPr>
            <a:r>
              <a:rPr lang="ru-RU" altLang="ru-RU" sz="2800" smtClean="0"/>
              <a:t>египтяне</a:t>
            </a:r>
          </a:p>
          <a:p>
            <a:pPr algn="ctr">
              <a:defRPr/>
            </a:pPr>
            <a:endParaRPr lang="ru-RU" altLang="ru-RU" sz="2800" smtClean="0">
              <a:solidFill>
                <a:srgbClr val="000000"/>
              </a:solidFill>
            </a:endParaRPr>
          </a:p>
          <a:p>
            <a:pPr algn="ctr">
              <a:defRPr/>
            </a:pPr>
            <a:endParaRPr lang="ru-RU" altLang="ru-RU" sz="320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Скругленный прямоугольник 13">
            <a:hlinkClick r:id="" action="ppaction://hlinkshowjump?jump=endshow"/>
            <a:hlinkHover r:id="" action="ppaction://noaction" highlightClick="1"/>
          </p:cNvPr>
          <p:cNvSpPr/>
          <p:nvPr/>
        </p:nvSpPr>
        <p:spPr>
          <a:xfrm>
            <a:off x="285750" y="6357938"/>
            <a:ext cx="1357313" cy="35718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1800" b="1" smtClean="0">
                <a:latin typeface="Calibri" pitchFamily="34" charset="0"/>
              </a:rPr>
              <a:t>выход</a:t>
            </a:r>
          </a:p>
        </p:txBody>
      </p: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6429375" y="6072188"/>
            <a:ext cx="2500313" cy="785812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вопрос</a:t>
            </a:r>
          </a:p>
        </p:txBody>
      </p:sp>
    </p:spTree>
    <p:extLst>
      <p:ext uri="{BB962C8B-B14F-4D97-AF65-F5344CB8AC3E}">
        <p14:creationId xmlns="" xmlns:p14="http://schemas.microsoft.com/office/powerpoint/2010/main" val="27151634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ypresentation.ru/documents/5f4d350d3b4cd5893c723ec22385cdff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743843" y="1725601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743843" y="3479800"/>
            <a:ext cx="642942" cy="642943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743843" y="492284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50" y="285750"/>
            <a:ext cx="771525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ru-RU" sz="2800" dirty="0" smtClean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000000"/>
                </a:solidFill>
              </a:rPr>
              <a:t>3</a:t>
            </a: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ru-RU" altLang="ru-RU" sz="2800" dirty="0" smtClean="0"/>
              <a:t>Мореплаватель </a:t>
            </a:r>
            <a:r>
              <a:rPr lang="ru-RU" altLang="ru-RU" sz="2800" dirty="0" err="1" smtClean="0"/>
              <a:t>Пифей</a:t>
            </a:r>
            <a:r>
              <a:rPr lang="ru-RU" altLang="ru-RU" sz="2800" dirty="0" smtClean="0"/>
              <a:t> в </a:t>
            </a:r>
            <a:r>
              <a:rPr lang="en-US" altLang="ru-RU" sz="2800" dirty="0" smtClean="0"/>
              <a:t>IV </a:t>
            </a:r>
            <a:r>
              <a:rPr lang="ru-RU" altLang="ru-RU" sz="2800" dirty="0" smtClean="0"/>
              <a:t>веке н.э. совершил плавание по маршруту</a:t>
            </a:r>
          </a:p>
          <a:p>
            <a:pPr algn="ctr">
              <a:defRPr/>
            </a:pPr>
            <a:r>
              <a:rPr lang="ru-RU" altLang="ru-RU" sz="1800" dirty="0" smtClean="0"/>
              <a:t>	</a:t>
            </a:r>
          </a:p>
          <a:p>
            <a:pPr algn="ctr">
              <a:defRPr/>
            </a:pPr>
            <a:r>
              <a:rPr lang="ru-RU" altLang="ru-RU" sz="1800" dirty="0" smtClean="0"/>
              <a:t>	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2400" y="1714500"/>
            <a:ext cx="73914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ru-RU" sz="2800" smtClean="0"/>
          </a:p>
          <a:p>
            <a:pPr algn="ctr">
              <a:defRPr/>
            </a:pPr>
            <a:r>
              <a:rPr lang="ru-RU" altLang="ru-RU" sz="2800" smtClean="0"/>
              <a:t>Средиземное море - Атлантический океан</a:t>
            </a:r>
          </a:p>
          <a:p>
            <a:pPr algn="ctr">
              <a:defRPr/>
            </a:pPr>
            <a:endParaRPr lang="ru-RU" altLang="ru-RU" sz="2800" smtClean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2400" y="3357563"/>
            <a:ext cx="73914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Средиземное море - Северное море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2400" y="4876800"/>
            <a:ext cx="73914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Средиземное море - Гибралтарский пролив</a:t>
            </a:r>
          </a:p>
        </p:txBody>
      </p:sp>
      <p:sp>
        <p:nvSpPr>
          <p:cNvPr id="14" name="Скругленный прямоугольник 13">
            <a:hlinkClick r:id="" action="ppaction://hlinkshowjump?jump=endshow"/>
            <a:hlinkHover r:id="" action="ppaction://noaction" highlightClick="1"/>
          </p:cNvPr>
          <p:cNvSpPr/>
          <p:nvPr/>
        </p:nvSpPr>
        <p:spPr>
          <a:xfrm>
            <a:off x="285750" y="6357938"/>
            <a:ext cx="1357313" cy="35718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выход</a:t>
            </a:r>
          </a:p>
        </p:txBody>
      </p: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6429375" y="6072188"/>
            <a:ext cx="2500313" cy="785812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вопрос</a:t>
            </a:r>
          </a:p>
        </p:txBody>
      </p:sp>
    </p:spTree>
    <p:extLst>
      <p:ext uri="{BB962C8B-B14F-4D97-AF65-F5344CB8AC3E}">
        <p14:creationId xmlns="" xmlns:p14="http://schemas.microsoft.com/office/powerpoint/2010/main" val="27357896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34243" y="2794000"/>
            <a:ext cx="642942" cy="642943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34243" y="393224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50" y="285750"/>
            <a:ext cx="771525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ru-RU" altLang="ru-RU" sz="2800" dirty="0" smtClean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000000"/>
                </a:solidFill>
              </a:rPr>
              <a:t>4</a:t>
            </a: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ru-RU" altLang="ru-RU" sz="2800" dirty="0" smtClean="0"/>
              <a:t>Назовите географические объекты, связанные с плаванием </a:t>
            </a:r>
            <a:r>
              <a:rPr lang="ru-RU" altLang="ru-RU" sz="2800" dirty="0" err="1" smtClean="0"/>
              <a:t>Пифея</a:t>
            </a:r>
            <a:r>
              <a:rPr lang="ru-RU" altLang="ru-RU" sz="2800" dirty="0" smtClean="0"/>
              <a:t>.</a:t>
            </a:r>
          </a:p>
          <a:p>
            <a:pPr algn="ctr">
              <a:defRPr/>
            </a:pPr>
            <a:r>
              <a:rPr lang="ru-RU" altLang="ru-RU" sz="2800" dirty="0" smtClean="0"/>
              <a:t>	</a:t>
            </a:r>
          </a:p>
          <a:p>
            <a:pPr algn="ctr">
              <a:defRPr/>
            </a:pPr>
            <a:r>
              <a:rPr lang="ru-RU" altLang="ru-RU" sz="1800" dirty="0" smtClean="0"/>
              <a:t>	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Средиземное море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90600" y="28194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Британские острова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90600" y="38862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Индийский океан</a:t>
            </a:r>
          </a:p>
        </p:txBody>
      </p:sp>
      <p:sp>
        <p:nvSpPr>
          <p:cNvPr id="14" name="Скругленный прямоугольник 13">
            <a:hlinkClick r:id="" action="ppaction://hlinkshowjump?jump=endshow"/>
            <a:hlinkHover r:id="" action="ppaction://noaction" highlightClick="1"/>
          </p:cNvPr>
          <p:cNvSpPr/>
          <p:nvPr/>
        </p:nvSpPr>
        <p:spPr>
          <a:xfrm>
            <a:off x="285750" y="6357938"/>
            <a:ext cx="1357313" cy="35718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выход</a:t>
            </a:r>
          </a:p>
        </p:txBody>
      </p:sp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6429375" y="6072188"/>
            <a:ext cx="2500313" cy="785812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Следующий вопрос</a:t>
            </a:r>
          </a:p>
        </p:txBody>
      </p:sp>
      <p:sp>
        <p:nvSpPr>
          <p:cNvPr id="2" name="Скругленный прямоугольник 10"/>
          <p:cNvSpPr/>
          <p:nvPr/>
        </p:nvSpPr>
        <p:spPr>
          <a:xfrm>
            <a:off x="990600" y="48768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Северное море	</a:t>
            </a:r>
          </a:p>
        </p:txBody>
      </p:sp>
      <p:sp>
        <p:nvSpPr>
          <p:cNvPr id="3" name="Овал 6"/>
          <p:cNvSpPr/>
          <p:nvPr/>
        </p:nvSpPr>
        <p:spPr>
          <a:xfrm>
            <a:off x="7134243" y="492284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18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</a:t>
            </a:r>
          </a:p>
        </p:txBody>
      </p:sp>
    </p:spTree>
    <p:extLst>
      <p:ext uri="{BB962C8B-B14F-4D97-AF65-F5344CB8AC3E}">
        <p14:creationId xmlns="" xmlns:p14="http://schemas.microsoft.com/office/powerpoint/2010/main" val="2078957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50" y="285750"/>
            <a:ext cx="771525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ru-RU" altLang="ru-RU" sz="2800" dirty="0" smtClean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ru-RU" altLang="ru-RU" sz="2800" dirty="0" smtClean="0">
                <a:solidFill>
                  <a:srgbClr val="000000"/>
                </a:solidFill>
              </a:rPr>
              <a:t>5</a:t>
            </a: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ru-RU" altLang="ru-RU" sz="2800" dirty="0" smtClean="0"/>
              <a:t>Расставьте путешествия в порядке от самого раннего к самому позднему.</a:t>
            </a:r>
          </a:p>
          <a:p>
            <a:pPr algn="ctr">
              <a:defRPr/>
            </a:pPr>
            <a:r>
              <a:rPr lang="ru-RU" altLang="ru-RU" sz="2800" dirty="0" smtClean="0"/>
              <a:t>	</a:t>
            </a:r>
          </a:p>
          <a:p>
            <a:pPr algn="ctr">
              <a:defRPr/>
            </a:pPr>
            <a:r>
              <a:rPr lang="ru-RU" altLang="ru-RU" sz="1800" dirty="0" smtClean="0"/>
              <a:t>	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путешествие финикийцев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25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путешествие Пифея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25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altLang="ru-RU" sz="2800" smtClean="0"/>
              <a:t>путешествие Геродота</a:t>
            </a:r>
          </a:p>
        </p:txBody>
      </p:sp>
    </p:spTree>
    <p:extLst>
      <p:ext uri="{BB962C8B-B14F-4D97-AF65-F5344CB8AC3E}">
        <p14:creationId xmlns="" xmlns:p14="http://schemas.microsoft.com/office/powerpoint/2010/main" val="15760757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715292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Правильные ответы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4800" dirty="0" smtClean="0">
                <a:latin typeface="Arial Black" pitchFamily="34" charset="0"/>
              </a:rPr>
              <a:t>В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800" dirty="0" smtClean="0">
                <a:latin typeface="Arial Black" pitchFamily="34" charset="0"/>
              </a:rPr>
              <a:t>Б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800" dirty="0" smtClean="0">
                <a:latin typeface="Arial Black" pitchFamily="34" charset="0"/>
              </a:rPr>
              <a:t>Б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800" dirty="0" smtClean="0">
                <a:latin typeface="Arial Black" pitchFamily="34" charset="0"/>
              </a:rPr>
              <a:t>А,Б,Г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4800" dirty="0" smtClean="0">
                <a:latin typeface="Arial Black" pitchFamily="34" charset="0"/>
              </a:rPr>
              <a:t>А,В,Б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7300" b="1" i="1" dirty="0" smtClean="0">
                <a:solidFill>
                  <a:schemeClr val="tx2">
                    <a:lumMod val="50000"/>
                  </a:schemeClr>
                </a:solidFill>
              </a:rPr>
              <a:t>Домашнее задание:</a:t>
            </a:r>
            <a:br>
              <a:rPr lang="ru-RU" altLang="ru-RU" sz="73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7300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altLang="ru-RU" sz="73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altLang="ru-RU" sz="4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§</a:t>
            </a:r>
            <a:r>
              <a:rPr lang="ru-RU" altLang="ru-RU" sz="4000" b="1" i="1" dirty="0" smtClean="0">
                <a:solidFill>
                  <a:schemeClr val="tx2">
                    <a:lumMod val="50000"/>
                  </a:schemeClr>
                </a:solidFill>
                <a:cs typeface="Arial" pitchFamily="34" charset="0"/>
              </a:rPr>
              <a:t>8, подпишите на контурной карте названия всех географических объектов, упомянутых в тексте параграфа</a:t>
            </a:r>
            <a:r>
              <a:rPr lang="ru-RU" alt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altLang="ru-RU" sz="4000" b="1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altLang="ru-RU" sz="4000" b="1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740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900igr.net/datas/fizika/Edinitsa-vremeni/0016-016-Spasibo-za-ur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7892" name="Picture 4" descr="http://www.carlswebgraphics.com/christmas/3-animated-bell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0"/>
            <a:ext cx="4881790" cy="3463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1.Назовите имя путешественника, доказавшего возможность заселения островов Тихого океана из Южной Америки.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Как называлось плавательное средство экспедиции?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Почему исследователи не смогли завершить свое путешествие?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Почему некоторые острова в океане остаются незаселенными до сегодняшнего дня?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Как можно доказать, что древние люди совершали длительные путешествия?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Объясните фразу «Тур Хейердал доказал не заселение островов из Южной Америки, а только такую возможность»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ypresentation.ru/documents/d28f8fc0aa787cd03878bf5fe0ff6b9f/img3.jpg"/>
          <p:cNvPicPr>
            <a:picLocks noChangeAspect="1" noChangeArrowheads="1"/>
          </p:cNvPicPr>
          <p:nvPr/>
        </p:nvPicPr>
        <p:blipFill>
          <a:blip r:embed="rId2" cstate="print"/>
          <a:srcRect l="10364" t="22680" r="7360" b="9281"/>
          <a:stretch>
            <a:fillRect/>
          </a:stretch>
        </p:blipFill>
        <p:spPr bwMode="auto">
          <a:xfrm>
            <a:off x="2195736" y="332656"/>
            <a:ext cx="6696744" cy="3888432"/>
          </a:xfrm>
          <a:prstGeom prst="rect">
            <a:avLst/>
          </a:prstGeom>
          <a:noFill/>
        </p:spPr>
      </p:pic>
      <p:pic>
        <p:nvPicPr>
          <p:cNvPr id="6" name="Содержимое 3" descr="___20130309_14434956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332038"/>
            <a:ext cx="3212434" cy="45259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1960" y="4293096"/>
            <a:ext cx="475322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РАБОТА С КАРТОЙ: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покажите на карте следующие объекты</a:t>
            </a:r>
          </a:p>
          <a:p>
            <a:pPr>
              <a:buFontTx/>
              <a:buChar char="-"/>
            </a:pPr>
            <a:r>
              <a:rPr lang="ru-RU" sz="2800" b="1" dirty="0" smtClean="0"/>
              <a:t>Тихий океан</a:t>
            </a:r>
          </a:p>
          <a:p>
            <a:pPr>
              <a:buFontTx/>
              <a:buChar char="-"/>
            </a:pPr>
            <a:r>
              <a:rPr lang="ru-RU" sz="2800" b="1" dirty="0" smtClean="0"/>
              <a:t> Южную Америку</a:t>
            </a:r>
          </a:p>
          <a:p>
            <a:pPr>
              <a:buFontTx/>
              <a:buChar char="-"/>
            </a:pPr>
            <a:r>
              <a:rPr lang="ru-RU" sz="2800" b="1" dirty="0" smtClean="0"/>
              <a:t> </a:t>
            </a:r>
            <a:r>
              <a:rPr lang="ru-RU" sz="2800" b="1" dirty="0" smtClean="0"/>
              <a:t>Евразию</a:t>
            </a:r>
          </a:p>
          <a:p>
            <a:pPr>
              <a:buFontTx/>
              <a:buChar char="-"/>
            </a:pPr>
            <a:r>
              <a:rPr lang="ru-RU" sz="2800" b="1" dirty="0" smtClean="0"/>
              <a:t> </a:t>
            </a:r>
            <a:r>
              <a:rPr lang="ru-RU" sz="2800" b="1" dirty="0" smtClean="0"/>
              <a:t>путь «Кон-Тики»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295204"/>
            <a:ext cx="3187824" cy="3302148"/>
          </a:xfrm>
        </p:spPr>
        <p:txBody>
          <a:bodyPr>
            <a:normAutofit/>
          </a:bodyPr>
          <a:lstStyle/>
          <a:p>
            <a:pPr eaLnBrk="1" hangingPunct="1"/>
            <a:endParaRPr lang="ru-RU" altLang="ru-RU" i="1" dirty="0" smtClean="0">
              <a:solidFill>
                <a:srgbClr val="663300"/>
              </a:solidFill>
            </a:endParaRPr>
          </a:p>
        </p:txBody>
      </p:sp>
      <p:sp>
        <p:nvSpPr>
          <p:cNvPr id="2052" name="WordArt 11"/>
          <p:cNvSpPr>
            <a:spLocks noChangeArrowheads="1" noChangeShapeType="1" noTextEdit="1"/>
          </p:cNvSpPr>
          <p:nvPr/>
        </p:nvSpPr>
        <p:spPr bwMode="auto">
          <a:xfrm>
            <a:off x="107504" y="0"/>
            <a:ext cx="6624736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Путешественники </a:t>
            </a:r>
          </a:p>
          <a:p>
            <a:pPr algn="ctr"/>
            <a:r>
              <a:rPr lang="ru-RU" sz="3600" kern="10" dirty="0">
                <a:ln w="9525">
                  <a:solidFill>
                    <a:srgbClr val="996633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древности</a:t>
            </a:r>
          </a:p>
        </p:txBody>
      </p:sp>
      <p:pic>
        <p:nvPicPr>
          <p:cNvPr id="1027" name="Picture 3" descr="C:\Users\Зоя\Desktop\99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9144000" cy="36450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89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1.Какие приспособления позволяли людям в древности совершать плавания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Почему люди в древности плавали вдоль берегов?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Кто такие финикийцы.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Какое путешествие и зачем совершили финикийцы.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3.Кого называют «отцом географии».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Что такое «солнечный  камень».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Чего испугался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Пифей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узнаете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533400"/>
            <a:ext cx="8229600" cy="6096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Финикийцы жили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на восточном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побережье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Средиземного моря,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где создали ряд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торговых городов-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государств, из которых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наиболее известны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Тир и </a:t>
            </a:r>
            <a:r>
              <a:rPr lang="ru-RU" alt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Сидон</a:t>
            </a: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Название «финикийцы»</a:t>
            </a:r>
          </a:p>
          <a:p>
            <a:pPr eaLnBrk="1" hangingPunct="1">
              <a:buFontTx/>
              <a:buNone/>
            </a:pPr>
            <a:r>
              <a:rPr lang="ru-RU" altLang="ru-RU" sz="2000" b="1" dirty="0">
                <a:solidFill>
                  <a:schemeClr val="tx2">
                    <a:lumMod val="50000"/>
                  </a:schemeClr>
                </a:solidFill>
              </a:rPr>
              <a:t>м</a:t>
            </a: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оряки получили потому, что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отправляясь в дальнее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морское плавание, в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качестве путевого запаса брали с собой сушеные финики. </a:t>
            </a:r>
          </a:p>
          <a:p>
            <a:pPr eaLnBrk="1" hangingPunct="1">
              <a:buFontTx/>
              <a:buNone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</a:rPr>
              <a:t>Это название было перенесено затем на весь народ. </a:t>
            </a:r>
          </a:p>
          <a:p>
            <a:pPr eaLnBrk="1" hangingPunct="1"/>
            <a:endParaRPr lang="ru-RU" altLang="ru-RU" sz="2000" b="1" dirty="0" smtClean="0">
              <a:solidFill>
                <a:srgbClr val="663300"/>
              </a:solidFill>
            </a:endParaRPr>
          </a:p>
        </p:txBody>
      </p:sp>
      <p:pic>
        <p:nvPicPr>
          <p:cNvPr id="6147" name="Picture 4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1001"/>
            <a:ext cx="4995664" cy="4776192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09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4797152"/>
            <a:ext cx="8382000" cy="10207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Египетский фараон </a:t>
            </a:r>
            <a:r>
              <a:rPr lang="ru-RU" alt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Нехо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II</a:t>
            </a: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поручил финикийцам узнать, велика ли страна Ливия (Африка). Плавание длилось почти 3 года.</a:t>
            </a:r>
          </a:p>
        </p:txBody>
      </p:sp>
      <p:pic>
        <p:nvPicPr>
          <p:cNvPr id="7171" name="Picture 5" descr="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4664"/>
            <a:ext cx="4480924" cy="3840088"/>
          </a:xfrm>
          <a:prstGeom prst="rect">
            <a:avLst/>
          </a:prstGeom>
          <a:noFill/>
          <a:ln w="107950" cmpd="tri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9" descr="фараоне Нех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2160240" cy="456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4683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</TotalTime>
  <Words>511</Words>
  <Application>Microsoft Office PowerPoint</Application>
  <PresentationFormat>Экран (4:3)</PresentationFormat>
  <Paragraphs>150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УРОК ГЕОГРАФИИ  5 КЛАСС</vt:lpstr>
      <vt:lpstr>Слайд 2</vt:lpstr>
      <vt:lpstr>Проверка домашнего задания</vt:lpstr>
      <vt:lpstr>Слайд 4</vt:lpstr>
      <vt:lpstr>Слайд 5</vt:lpstr>
      <vt:lpstr>Вспомните!</vt:lpstr>
      <vt:lpstr>Вы узнаете </vt:lpstr>
      <vt:lpstr>Слайд 8</vt:lpstr>
      <vt:lpstr>Слайд 9</vt:lpstr>
      <vt:lpstr>Давайте запомним и запишем в тетрадь</vt:lpstr>
      <vt:lpstr>Слайд 11</vt:lpstr>
      <vt:lpstr>Слайд 12</vt:lpstr>
      <vt:lpstr>Пифей около 325 года до н. э. плавал вокруг Британии, а также побережья Балтийского моря. Британию он описал как треугольный остров и посчитал размеры его сторон .  Он был первым греком, описавшим полярный день, полярное сияние и вечные льды. </vt:lpstr>
      <vt:lpstr>Слайд 14</vt:lpstr>
      <vt:lpstr>Давайте запомним и запишем в тетрадь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Домашнее задание:  §8, подпишите на контурной карте названия всех географических объектов, упомянутых в тексте параграфа 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Бондаревская Л.Г., учитель географии</dc:title>
  <dc:creator>Зоя</dc:creator>
  <cp:lastModifiedBy>сергей</cp:lastModifiedBy>
  <cp:revision>29</cp:revision>
  <dcterms:created xsi:type="dcterms:W3CDTF">2015-03-30T14:32:19Z</dcterms:created>
  <dcterms:modified xsi:type="dcterms:W3CDTF">2015-10-28T20:26:27Z</dcterms:modified>
</cp:coreProperties>
</file>