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75CEBB-1EF5-4F21-9DA4-A56916E6A2A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18DB0-C756-46B7-8A07-26D8EA91E4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377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18DB0-C756-46B7-8A07-26D8EA91E4C6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999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/>
              <a:t>Мастер – </a:t>
            </a:r>
            <a:r>
              <a:rPr lang="ru-RU" sz="4900" b="1" dirty="0" smtClean="0"/>
              <a:t>класс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dirty="0"/>
              <a:t>« Современные педагогические технологии.</a:t>
            </a:r>
            <a:br>
              <a:rPr lang="ru-RU" dirty="0"/>
            </a:br>
            <a:r>
              <a:rPr lang="ru-RU" dirty="0"/>
              <a:t>Виды работы с текстом на уроках литературного чтения»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5085184"/>
            <a:ext cx="4824536" cy="1440160"/>
          </a:xfrm>
        </p:spPr>
        <p:txBody>
          <a:bodyPr/>
          <a:lstStyle/>
          <a:p>
            <a:r>
              <a:rPr lang="ru-RU" dirty="0" smtClean="0"/>
              <a:t>МОУ СОШ №24 г. Саранск</a:t>
            </a:r>
          </a:p>
          <a:p>
            <a:r>
              <a:rPr lang="ru-RU" dirty="0" smtClean="0"/>
              <a:t>Учитель: Бородинова О.А.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719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72816"/>
            <a:ext cx="8229600" cy="23042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8000" b="1" dirty="0" smtClean="0"/>
              <a:t>А В Д К Л О С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9800" b="1" dirty="0" smtClean="0">
                <a:solidFill>
                  <a:srgbClr val="FF0000"/>
                </a:solidFill>
              </a:rPr>
              <a:t>СЛАДКОВ</a:t>
            </a:r>
            <a:endParaRPr lang="ru-RU" sz="9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97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   У </a:t>
            </a:r>
            <a:r>
              <a:rPr lang="ru-RU" b="1" dirty="0"/>
              <a:t>всех день рождения − радость</a:t>
            </a:r>
            <a:r>
              <a:rPr lang="ru-RU" b="1" dirty="0" smtClean="0"/>
              <a:t>. </a:t>
            </a:r>
            <a:r>
              <a:rPr lang="ru-RU" b="1" dirty="0"/>
              <a:t>А у клестят − беда.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60848"/>
            <a:ext cx="6045696" cy="403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611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8418"/>
          </a:xfrm>
        </p:spPr>
        <p:txBody>
          <a:bodyPr>
            <a:normAutofit/>
          </a:bodyPr>
          <a:lstStyle/>
          <a:p>
            <a:r>
              <a:rPr lang="ru-RU" dirty="0"/>
              <a:t>А родители хоть бы что! </a:t>
            </a:r>
            <a:br>
              <a:rPr lang="ru-RU" dirty="0"/>
            </a:br>
            <a:r>
              <a:rPr lang="ru-RU" dirty="0"/>
              <a:t>Вон папа-клёст − сидит себе на ёлке и песни поёт. А у самого пар из клюва, будто трубку курит! 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429000"/>
            <a:ext cx="4808758" cy="3221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572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Это я так </a:t>
            </a:r>
            <a:r>
              <a:rPr lang="ru-RU" sz="4800" b="1" dirty="0"/>
              <a:t>про клестят думаю. </a:t>
            </a:r>
          </a:p>
        </p:txBody>
      </p:sp>
    </p:spTree>
    <p:extLst>
      <p:ext uri="{BB962C8B-B14F-4D97-AF65-F5344CB8AC3E}">
        <p14:creationId xmlns:p14="http://schemas.microsoft.com/office/powerpoint/2010/main" val="330115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0648"/>
            <a:ext cx="5976664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456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08920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dirty="0"/>
              <a:t>А у клестят − беда.</a:t>
            </a:r>
          </a:p>
        </p:txBody>
      </p:sp>
    </p:spTree>
    <p:extLst>
      <p:ext uri="{BB962C8B-B14F-4D97-AF65-F5344CB8AC3E}">
        <p14:creationId xmlns:p14="http://schemas.microsoft.com/office/powerpoint/2010/main" val="45184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Спасибо за внимание!!!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02344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4114800" cy="58028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r>
              <a:rPr lang="ru-RU" dirty="0"/>
              <a:t>"Читать- </a:t>
            </a:r>
            <a:r>
              <a:rPr lang="ru-RU" dirty="0" smtClean="0"/>
              <a:t>это  </a:t>
            </a:r>
            <a:r>
              <a:rPr lang="ru-RU" dirty="0"/>
              <a:t>еще </a:t>
            </a:r>
            <a:r>
              <a:rPr lang="ru-RU" dirty="0" smtClean="0"/>
              <a:t>НИЧЕГО </a:t>
            </a:r>
            <a:r>
              <a:rPr lang="ru-RU" dirty="0"/>
              <a:t>не значит, ЧТО читать и КАК понимать прочитанное- вот в чем главное дело."  К.Д.Ушинский.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908720"/>
            <a:ext cx="3377584" cy="4525963"/>
          </a:xfrm>
        </p:spPr>
      </p:pic>
    </p:spTree>
    <p:extLst>
      <p:ext uri="{BB962C8B-B14F-4D97-AF65-F5344CB8AC3E}">
        <p14:creationId xmlns:p14="http://schemas.microsoft.com/office/powerpoint/2010/main" val="51394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   </a:t>
            </a:r>
            <a:r>
              <a:rPr lang="ru-RU" dirty="0" smtClean="0"/>
              <a:t>             </a:t>
            </a:r>
            <a:r>
              <a:rPr lang="ru-RU" b="1" dirty="0" smtClean="0"/>
              <a:t>«</a:t>
            </a:r>
            <a:r>
              <a:rPr lang="ru-RU" b="1" dirty="0"/>
              <a:t>Здравствуйте!»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-не </a:t>
            </a:r>
            <a:r>
              <a:rPr lang="ru-RU" dirty="0"/>
              <a:t>просто слово,</a:t>
            </a:r>
            <a:br>
              <a:rPr lang="ru-RU" dirty="0"/>
            </a:br>
            <a:r>
              <a:rPr lang="ru-RU" dirty="0" smtClean="0"/>
              <a:t>    В </a:t>
            </a:r>
            <a:r>
              <a:rPr lang="ru-RU" dirty="0"/>
              <a:t>нём добродушие и свет.</a:t>
            </a:r>
            <a:br>
              <a:rPr lang="ru-RU" dirty="0"/>
            </a:br>
            <a:r>
              <a:rPr lang="ru-RU" dirty="0" smtClean="0"/>
              <a:t>    Оно </a:t>
            </a:r>
            <a:r>
              <a:rPr lang="ru-RU" dirty="0"/>
              <a:t>- общения основа</a:t>
            </a:r>
            <a:br>
              <a:rPr lang="ru-RU" dirty="0"/>
            </a:br>
            <a:r>
              <a:rPr lang="ru-RU" dirty="0" smtClean="0"/>
              <a:t>    Пусть </a:t>
            </a:r>
            <a:r>
              <a:rPr lang="ru-RU" dirty="0"/>
              <a:t>будет каждый им согрет.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5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7125281" cy="1162050"/>
          </a:xfrm>
        </p:spPr>
        <p:txBody>
          <a:bodyPr>
            <a:noAutofit/>
          </a:bodyPr>
          <a:lstStyle/>
          <a:p>
            <a:r>
              <a:rPr lang="ru-RU" sz="5400" dirty="0" smtClean="0"/>
              <a:t>                                                                </a:t>
            </a:r>
            <a:r>
              <a:rPr lang="ru-RU" sz="5400" dirty="0"/>
              <a:t> </a:t>
            </a:r>
            <a:r>
              <a:rPr lang="ru-RU" sz="5400" dirty="0" smtClean="0"/>
              <a:t>    «Кувшин </a:t>
            </a:r>
            <a:r>
              <a:rPr lang="ru-RU" sz="5400" dirty="0"/>
              <a:t>счастья»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700808"/>
            <a:ext cx="4402137" cy="417646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4400" dirty="0" smtClean="0"/>
              <a:t>- </a:t>
            </a:r>
            <a:r>
              <a:rPr lang="ru-RU" sz="4400" dirty="0" smtClean="0">
                <a:solidFill>
                  <a:srgbClr val="FF0000"/>
                </a:solidFill>
              </a:rPr>
              <a:t>Счастье</a:t>
            </a:r>
          </a:p>
          <a:p>
            <a:r>
              <a:rPr lang="ru-RU" sz="4400" dirty="0" smtClean="0"/>
              <a:t>- </a:t>
            </a:r>
            <a:r>
              <a:rPr lang="ru-RU" sz="4400" dirty="0" smtClean="0">
                <a:solidFill>
                  <a:srgbClr val="FF0000"/>
                </a:solidFill>
              </a:rPr>
              <a:t>Добро</a:t>
            </a:r>
          </a:p>
          <a:p>
            <a:r>
              <a:rPr lang="ru-RU" sz="4400" dirty="0" smtClean="0"/>
              <a:t>- </a:t>
            </a:r>
            <a:r>
              <a:rPr lang="ru-RU" sz="4400" dirty="0" smtClean="0">
                <a:solidFill>
                  <a:srgbClr val="FF0000"/>
                </a:solidFill>
              </a:rPr>
              <a:t>Позитив</a:t>
            </a:r>
          </a:p>
          <a:p>
            <a:r>
              <a:rPr lang="ru-RU" sz="4400" dirty="0" smtClean="0"/>
              <a:t>- </a:t>
            </a:r>
            <a:r>
              <a:rPr lang="ru-RU" sz="4400" dirty="0" smtClean="0">
                <a:solidFill>
                  <a:srgbClr val="FF0000"/>
                </a:solidFill>
              </a:rPr>
              <a:t>Хорошее настроение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738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2160240"/>
          </a:xfrm>
        </p:spPr>
        <p:txBody>
          <a:bodyPr>
            <a:normAutofit/>
          </a:bodyPr>
          <a:lstStyle/>
          <a:p>
            <a:r>
              <a:rPr lang="ru-RU" sz="4000" b="1" dirty="0"/>
              <a:t> </a:t>
            </a:r>
            <a:r>
              <a:rPr lang="ru-RU" sz="4000" b="1" dirty="0" smtClean="0"/>
              <a:t>ФПЗИМАКЯСТРАНАОХКОНЬКИМУВ</a:t>
            </a:r>
            <a:br>
              <a:rPr lang="ru-RU" sz="4000" b="1" dirty="0" smtClean="0"/>
            </a:br>
            <a:r>
              <a:rPr lang="ru-RU" sz="4000" dirty="0" smtClean="0"/>
              <a:t>(зима, страна, коньки)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2473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274638"/>
            <a:ext cx="8825942" cy="5890666"/>
          </a:xfrm>
        </p:spPr>
        <p:txBody>
          <a:bodyPr/>
          <a:lstStyle/>
          <a:p>
            <a:r>
              <a:rPr lang="ru-RU" sz="4000" dirty="0"/>
              <a:t>Деревня пошла продавать далеко. (Старушка пошла продавать молоко</a:t>
            </a:r>
            <a:r>
              <a:rPr lang="ru-RU" sz="4000" dirty="0" smtClean="0"/>
              <a:t>)</a:t>
            </a:r>
            <a:br>
              <a:rPr lang="ru-RU" sz="4000" dirty="0" smtClean="0"/>
            </a:br>
            <a:r>
              <a:rPr lang="ru-RU" sz="4000" dirty="0"/>
              <a:t> </a:t>
            </a:r>
            <a:br>
              <a:rPr lang="ru-RU" sz="4000" dirty="0"/>
            </a:br>
            <a:r>
              <a:rPr lang="ru-RU" sz="4000" dirty="0" smtClean="0"/>
              <a:t>Старушка от рынка была молоко. (Деревня от рынка была далеко)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7058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8507288" cy="618075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/>
              <a:t>    </a:t>
            </a:r>
            <a:r>
              <a:rPr lang="ru-RU" sz="3600" b="1" dirty="0" smtClean="0"/>
              <a:t>1 </a:t>
            </a:r>
            <a:r>
              <a:rPr lang="ru-RU" sz="3600" b="1" dirty="0"/>
              <a:t>класс </a:t>
            </a:r>
            <a:r>
              <a:rPr lang="ru-RU" sz="2800" dirty="0"/>
              <a:t>– обучение детей чтению и пониманию </a:t>
            </a:r>
            <a:r>
              <a:rPr lang="ru-RU" sz="2800" dirty="0" smtClean="0"/>
              <a:t>             прочитанного </a:t>
            </a:r>
            <a:r>
              <a:rPr lang="ru-RU" sz="2800" dirty="0"/>
              <a:t>текста, его осознанного восприятия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-</a:t>
            </a:r>
            <a:r>
              <a:rPr lang="ru-RU" sz="2800" dirty="0"/>
              <a:t>Практическое отличие текста от набора предложений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 -</a:t>
            </a:r>
            <a:r>
              <a:rPr lang="ru-RU" sz="2800" dirty="0"/>
              <a:t>Выделение абзаца, смысловых частей под руководством учителя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 -</a:t>
            </a:r>
            <a:r>
              <a:rPr lang="ru-RU" sz="2800" dirty="0"/>
              <a:t>Знание структуры текста: начало текста, концовка, умение видеть последовательность </a:t>
            </a:r>
            <a:r>
              <a:rPr lang="ru-RU" sz="2800" dirty="0" smtClean="0"/>
              <a:t>событий.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-</a:t>
            </a:r>
            <a:r>
              <a:rPr lang="ru-RU" sz="2800" dirty="0" err="1" smtClean="0"/>
              <a:t>Озаглавливание</a:t>
            </a:r>
            <a:r>
              <a:rPr lang="ru-RU" sz="2800" dirty="0" smtClean="0"/>
              <a:t> </a:t>
            </a:r>
            <a:r>
              <a:rPr lang="ru-RU" sz="2800" dirty="0"/>
              <a:t>текста (подбор заголовков</a:t>
            </a:r>
            <a:r>
              <a:rPr lang="ru-RU" sz="2800" dirty="0" smtClean="0"/>
              <a:t>).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 -</a:t>
            </a:r>
            <a:r>
              <a:rPr lang="ru-RU" sz="2800" dirty="0"/>
              <a:t>Составление схематического или картинного плана под руководством учителя.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9299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/>
              <a:t> </a:t>
            </a:r>
            <a:r>
              <a:rPr lang="ru-RU" sz="3600" b="1" dirty="0"/>
              <a:t>2 класс </a:t>
            </a:r>
            <a:r>
              <a:rPr lang="ru-RU" sz="3600" dirty="0"/>
              <a:t>- обучение детей работать с текстом:</a:t>
            </a:r>
            <a:br>
              <a:rPr lang="ru-RU" sz="3600" dirty="0"/>
            </a:br>
            <a:r>
              <a:rPr lang="ru-RU" sz="3600" dirty="0"/>
              <a:t>- смысловое чтение;</a:t>
            </a:r>
            <a:br>
              <a:rPr lang="ru-RU" sz="3600" dirty="0"/>
            </a:br>
            <a:r>
              <a:rPr lang="ru-RU" sz="3600" dirty="0"/>
              <a:t>- владение пересказом разного вида;</a:t>
            </a:r>
            <a:br>
              <a:rPr lang="ru-RU" sz="3600" dirty="0"/>
            </a:br>
            <a:r>
              <a:rPr lang="ru-RU" sz="3600" dirty="0"/>
              <a:t>- деление на абзацы и составление плана прочитанного текста (произведения);</a:t>
            </a:r>
            <a:br>
              <a:rPr lang="ru-RU" sz="3600" dirty="0"/>
            </a:br>
            <a:r>
              <a:rPr lang="ru-RU" sz="3600" dirty="0"/>
              <a:t>- характеристика героев и их поступков.</a:t>
            </a:r>
            <a:br>
              <a:rPr lang="ru-RU" sz="3600" dirty="0"/>
            </a:br>
            <a:r>
              <a:rPr lang="ru-RU" sz="3600" dirty="0"/>
              <a:t>-Подбор антонимов и синонимов к словам.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3244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6673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 </a:t>
            </a:r>
            <a:r>
              <a:rPr lang="ru-RU" sz="3600" b="1" dirty="0"/>
              <a:t>3 – 4 класс </a:t>
            </a:r>
            <a:r>
              <a:rPr lang="ru-RU" sz="2400" dirty="0"/>
              <a:t>– обучение находить информацию, интерпретировать тексты и рефлексировать их содержание, давать оценку прочитанному:</a:t>
            </a:r>
            <a:br>
              <a:rPr lang="ru-RU" sz="2400" dirty="0"/>
            </a:br>
            <a:r>
              <a:rPr lang="ru-RU" sz="2400" dirty="0"/>
              <a:t>- самостоятельное выделение основной мысли (в целом текста или его фрагмента);</a:t>
            </a:r>
            <a:br>
              <a:rPr lang="ru-RU" sz="2400" dirty="0"/>
            </a:br>
            <a:r>
              <a:rPr lang="ru-RU" sz="2400" dirty="0"/>
              <a:t>- нахождение информации в тексте на поставленные вопросы в прямой или иной форме;</a:t>
            </a:r>
            <a:br>
              <a:rPr lang="ru-RU" sz="2400" dirty="0"/>
            </a:br>
            <a:r>
              <a:rPr lang="ru-RU" sz="2400" dirty="0"/>
              <a:t>- выделение главной и второстепенной информации;</a:t>
            </a:r>
            <a:br>
              <a:rPr lang="ru-RU" sz="2400" dirty="0"/>
            </a:br>
            <a:r>
              <a:rPr lang="ru-RU" sz="2400" dirty="0"/>
              <a:t>- выявление разных жизненных позиций героев и их совпадение с собственными убеждениями (знаниями);</a:t>
            </a:r>
            <a:br>
              <a:rPr lang="ru-RU" sz="2400" dirty="0"/>
            </a:br>
            <a:r>
              <a:rPr lang="ru-RU" sz="2400" dirty="0"/>
              <a:t>- прогнозирование содержания по заглавию, иллюстрации, отрывку;</a:t>
            </a:r>
            <a:br>
              <a:rPr lang="ru-RU" sz="2400" dirty="0"/>
            </a:br>
            <a:r>
              <a:rPr lang="ru-RU" sz="2400" dirty="0"/>
              <a:t>- самостоятельное формулирование вопросов по тексту;</a:t>
            </a:r>
            <a:br>
              <a:rPr lang="ru-RU" sz="2400" dirty="0"/>
            </a:br>
            <a:r>
              <a:rPr lang="ru-RU" sz="2400" dirty="0"/>
              <a:t>-сравнивание текстов разных жанров, разных стилей(деловой, научный, художественный, публицистический, разговорный) с похожим содержанием.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102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162</Words>
  <Application>Microsoft Office PowerPoint</Application>
  <PresentationFormat>Экран (4:3)</PresentationFormat>
  <Paragraphs>22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Мастер – класс    « Современные педагогические технологии. Виды работы с текстом на уроках литературного чтения» </vt:lpstr>
      <vt:lpstr>   "Читать- это  еще НИЧЕГО не значит, ЧТО читать и КАК понимать прочитанное- вот в чем главное дело."  К.Д.Ушинский.</vt:lpstr>
      <vt:lpstr>                «Здравствуйте!»     -не просто слово,     В нём добродушие и свет.     Оно - общения основа     Пусть будет каждый им согрет. </vt:lpstr>
      <vt:lpstr>                                                                     «Кувшин счастья»</vt:lpstr>
      <vt:lpstr> ФПЗИМАКЯСТРАНАОХКОНЬКИМУВ (зима, страна, коньки) </vt:lpstr>
      <vt:lpstr>Деревня пошла продавать далеко. (Старушка пошла продавать молоко)   Старушка от рынка была молоко. (Деревня от рынка была далеко)</vt:lpstr>
      <vt:lpstr>    1 класс – обучение детей чтению и пониманию              прочитанного текста, его осознанного восприятия.    -Практическое отличие текста от набора предложений.    -Выделение абзаца, смысловых частей под руководством учителя.    -Знание структуры текста: начало текста, концовка, умение видеть последовательность событий.    -Озаглавливание текста (подбор заголовков).    -Составление схематического или картинного плана под руководством учителя.  </vt:lpstr>
      <vt:lpstr> 2 класс - обучение детей работать с текстом: - смысловое чтение; - владение пересказом разного вида; - деление на абзацы и составление плана прочитанного текста (произведения); - характеристика героев и их поступков. -Подбор антонимов и синонимов к словам. </vt:lpstr>
      <vt:lpstr> 3 – 4 класс – обучение находить информацию, интерпретировать тексты и рефлексировать их содержание, давать оценку прочитанному: - самостоятельное выделение основной мысли (в целом текста или его фрагмента); - нахождение информации в тексте на поставленные вопросы в прямой или иной форме; - выделение главной и второстепенной информации; - выявление разных жизненных позиций героев и их совпадение с собственными убеждениями (знаниями); - прогнозирование содержания по заглавию, иллюстрации, отрывку; - самостоятельное формулирование вопросов по тексту; -сравнивание текстов разных жанров, разных стилей(деловой, научный, художественный, публицистический, разговорный) с похожим содержанием. </vt:lpstr>
      <vt:lpstr> А В Д К Л О С  СЛАДКОВ</vt:lpstr>
      <vt:lpstr>   У всех день рождения − радость. А у клестят − беда.</vt:lpstr>
      <vt:lpstr>А родители хоть бы что!  Вон папа-клёст − сидит себе на ёлке и песни поёт. А у самого пар из клюва, будто трубку курит!  </vt:lpstr>
      <vt:lpstr>Это я так про клестят думаю. </vt:lpstr>
      <vt:lpstr>Презентация PowerPoint</vt:lpstr>
      <vt:lpstr>А у клестят − беда.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   « Современные педагогические технологии. Виды работы с текстом на уроках литературного чтения» </dc:title>
  <dc:creator>Alexsandr</dc:creator>
  <cp:lastModifiedBy>Alexsandr</cp:lastModifiedBy>
  <cp:revision>7</cp:revision>
  <dcterms:created xsi:type="dcterms:W3CDTF">2018-04-05T07:13:11Z</dcterms:created>
  <dcterms:modified xsi:type="dcterms:W3CDTF">2018-04-05T08:07:19Z</dcterms:modified>
</cp:coreProperties>
</file>